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7"/>
  </p:notesMasterIdLst>
  <p:handoutMasterIdLst>
    <p:handoutMasterId r:id="rId178"/>
  </p:handoutMasterIdLst>
  <p:sldIdLst>
    <p:sldId id="257" r:id="rId2"/>
    <p:sldId id="528" r:id="rId3"/>
    <p:sldId id="297" r:id="rId4"/>
    <p:sldId id="300" r:id="rId5"/>
    <p:sldId id="301" r:id="rId6"/>
    <p:sldId id="262" r:id="rId7"/>
    <p:sldId id="298" r:id="rId8"/>
    <p:sldId id="498" r:id="rId9"/>
    <p:sldId id="499" r:id="rId10"/>
    <p:sldId id="299" r:id="rId11"/>
    <p:sldId id="270" r:id="rId12"/>
    <p:sldId id="302" r:id="rId13"/>
    <p:sldId id="303" r:id="rId14"/>
    <p:sldId id="304" r:id="rId15"/>
    <p:sldId id="322" r:id="rId16"/>
    <p:sldId id="323" r:id="rId17"/>
    <p:sldId id="349" r:id="rId18"/>
    <p:sldId id="325" r:id="rId19"/>
    <p:sldId id="423" r:id="rId20"/>
    <p:sldId id="424" r:id="rId21"/>
    <p:sldId id="425" r:id="rId22"/>
    <p:sldId id="371" r:id="rId23"/>
    <p:sldId id="331" r:id="rId24"/>
    <p:sldId id="426" r:id="rId25"/>
    <p:sldId id="427" r:id="rId26"/>
    <p:sldId id="332" r:id="rId27"/>
    <p:sldId id="333" r:id="rId28"/>
    <p:sldId id="334" r:id="rId29"/>
    <p:sldId id="342" r:id="rId30"/>
    <p:sldId id="336" r:id="rId31"/>
    <p:sldId id="345" r:id="rId32"/>
    <p:sldId id="343" r:id="rId33"/>
    <p:sldId id="338" r:id="rId34"/>
    <p:sldId id="385" r:id="rId35"/>
    <p:sldId id="387" r:id="rId36"/>
    <p:sldId id="388" r:id="rId37"/>
    <p:sldId id="389" r:id="rId38"/>
    <p:sldId id="341" r:id="rId39"/>
    <p:sldId id="500" r:id="rId40"/>
    <p:sldId id="502" r:id="rId41"/>
    <p:sldId id="501" r:id="rId42"/>
    <p:sldId id="503" r:id="rId43"/>
    <p:sldId id="504" r:id="rId44"/>
    <p:sldId id="340" r:id="rId45"/>
    <p:sldId id="347" r:id="rId46"/>
    <p:sldId id="346" r:id="rId47"/>
    <p:sldId id="339" r:id="rId48"/>
    <p:sldId id="348" r:id="rId49"/>
    <p:sldId id="375" r:id="rId50"/>
    <p:sldId id="376" r:id="rId51"/>
    <p:sldId id="377" r:id="rId52"/>
    <p:sldId id="378" r:id="rId53"/>
    <p:sldId id="379" r:id="rId54"/>
    <p:sldId id="382" r:id="rId55"/>
    <p:sldId id="381" r:id="rId56"/>
    <p:sldId id="380" r:id="rId57"/>
    <p:sldId id="399" r:id="rId58"/>
    <p:sldId id="484" r:id="rId59"/>
    <p:sldId id="400" r:id="rId60"/>
    <p:sldId id="485" r:id="rId61"/>
    <p:sldId id="401" r:id="rId62"/>
    <p:sldId id="486" r:id="rId63"/>
    <p:sldId id="544" r:id="rId64"/>
    <p:sldId id="545" r:id="rId65"/>
    <p:sldId id="546" r:id="rId66"/>
    <p:sldId id="541" r:id="rId67"/>
    <p:sldId id="383" r:id="rId68"/>
    <p:sldId id="390" r:id="rId69"/>
    <p:sldId id="429" r:id="rId70"/>
    <p:sldId id="474" r:id="rId71"/>
    <p:sldId id="507" r:id="rId72"/>
    <p:sldId id="508" r:id="rId73"/>
    <p:sldId id="506" r:id="rId74"/>
    <p:sldId id="475" r:id="rId75"/>
    <p:sldId id="476" r:id="rId76"/>
    <p:sldId id="477" r:id="rId77"/>
    <p:sldId id="509" r:id="rId78"/>
    <p:sldId id="428" r:id="rId79"/>
    <p:sldId id="548" r:id="rId80"/>
    <p:sldId id="549" r:id="rId81"/>
    <p:sldId id="513" r:id="rId82"/>
    <p:sldId id="514" r:id="rId83"/>
    <p:sldId id="391" r:id="rId84"/>
    <p:sldId id="392" r:id="rId85"/>
    <p:sldId id="393" r:id="rId86"/>
    <p:sldId id="529" r:id="rId87"/>
    <p:sldId id="394" r:id="rId88"/>
    <p:sldId id="487" r:id="rId89"/>
    <p:sldId id="488" r:id="rId90"/>
    <p:sldId id="489" r:id="rId91"/>
    <p:sldId id="395" r:id="rId92"/>
    <p:sldId id="402" r:id="rId93"/>
    <p:sldId id="396" r:id="rId94"/>
    <p:sldId id="397" r:id="rId95"/>
    <p:sldId id="398" r:id="rId96"/>
    <p:sldId id="413" r:id="rId97"/>
    <p:sldId id="551" r:id="rId98"/>
    <p:sldId id="404" r:id="rId99"/>
    <p:sldId id="430" r:id="rId100"/>
    <p:sldId id="431" r:id="rId101"/>
    <p:sldId id="510" r:id="rId102"/>
    <p:sldId id="432" r:id="rId103"/>
    <p:sldId id="512" r:id="rId104"/>
    <p:sldId id="433" r:id="rId105"/>
    <p:sldId id="434" r:id="rId106"/>
    <p:sldId id="405" r:id="rId107"/>
    <p:sldId id="478" r:id="rId108"/>
    <p:sldId id="511" r:id="rId109"/>
    <p:sldId id="403" r:id="rId110"/>
    <p:sldId id="422" r:id="rId111"/>
    <p:sldId id="409" r:id="rId112"/>
    <p:sldId id="410" r:id="rId113"/>
    <p:sldId id="416" r:id="rId114"/>
    <p:sldId id="417" r:id="rId115"/>
    <p:sldId id="530" r:id="rId116"/>
    <p:sldId id="515" r:id="rId117"/>
    <p:sldId id="418" r:id="rId118"/>
    <p:sldId id="419" r:id="rId119"/>
    <p:sldId id="420" r:id="rId120"/>
    <p:sldId id="453" r:id="rId121"/>
    <p:sldId id="454" r:id="rId122"/>
    <p:sldId id="538" r:id="rId123"/>
    <p:sldId id="539" r:id="rId124"/>
    <p:sldId id="540" r:id="rId125"/>
    <p:sldId id="537" r:id="rId126"/>
    <p:sldId id="455" r:id="rId127"/>
    <p:sldId id="456" r:id="rId128"/>
    <p:sldId id="457" r:id="rId129"/>
    <p:sldId id="532" r:id="rId130"/>
    <p:sldId id="536" r:id="rId131"/>
    <p:sldId id="516" r:id="rId132"/>
    <p:sldId id="519" r:id="rId133"/>
    <p:sldId id="520" r:id="rId134"/>
    <p:sldId id="521" r:id="rId135"/>
    <p:sldId id="458" r:id="rId136"/>
    <p:sldId id="550" r:id="rId137"/>
    <p:sldId id="482" r:id="rId138"/>
    <p:sldId id="483" r:id="rId139"/>
    <p:sldId id="421" r:id="rId140"/>
    <p:sldId id="435" r:id="rId141"/>
    <p:sldId id="531" r:id="rId142"/>
    <p:sldId id="436" r:id="rId143"/>
    <p:sldId id="552" r:id="rId144"/>
    <p:sldId id="437" r:id="rId145"/>
    <p:sldId id="438" r:id="rId146"/>
    <p:sldId id="439" r:id="rId147"/>
    <p:sldId id="440" r:id="rId148"/>
    <p:sldId id="441" r:id="rId149"/>
    <p:sldId id="442" r:id="rId150"/>
    <p:sldId id="443" r:id="rId151"/>
    <p:sldId id="524" r:id="rId152"/>
    <p:sldId id="525" r:id="rId153"/>
    <p:sldId id="444" r:id="rId154"/>
    <p:sldId id="446" r:id="rId155"/>
    <p:sldId id="448" r:id="rId156"/>
    <p:sldId id="492" r:id="rId157"/>
    <p:sldId id="449" r:id="rId158"/>
    <p:sldId id="450" r:id="rId159"/>
    <p:sldId id="459" r:id="rId160"/>
    <p:sldId id="526" r:id="rId161"/>
    <p:sldId id="527" r:id="rId162"/>
    <p:sldId id="460" r:id="rId163"/>
    <p:sldId id="461" r:id="rId164"/>
    <p:sldId id="462" r:id="rId165"/>
    <p:sldId id="463" r:id="rId166"/>
    <p:sldId id="553" r:id="rId167"/>
    <p:sldId id="554" r:id="rId168"/>
    <p:sldId id="464" r:id="rId169"/>
    <p:sldId id="465" r:id="rId170"/>
    <p:sldId id="467" r:id="rId171"/>
    <p:sldId id="468" r:id="rId172"/>
    <p:sldId id="469" r:id="rId173"/>
    <p:sldId id="470" r:id="rId174"/>
    <p:sldId id="472" r:id="rId175"/>
    <p:sldId id="473" r:id="rId176"/>
  </p:sldIdLst>
  <p:sldSz cx="9144000" cy="6858000" type="screen4x3"/>
  <p:notesSz cx="6797675" cy="9926638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徐麗雪" initials="徐麗雪" lastIdx="1" clrIdx="0">
    <p:extLst>
      <p:ext uri="{19B8F6BF-5375-455C-9EA6-DF929625EA0E}">
        <p15:presenceInfo xmlns:p15="http://schemas.microsoft.com/office/powerpoint/2012/main" userId="S-1-5-21-4174659310-2465077055-164386576-96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F4B4B"/>
    <a:srgbClr val="0000FF"/>
    <a:srgbClr val="0066CC"/>
    <a:srgbClr val="003300"/>
    <a:srgbClr val="CBD9C5"/>
    <a:srgbClr val="DDFCFF"/>
    <a:srgbClr val="008080"/>
    <a:srgbClr val="81B8C9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>
        <p:scale>
          <a:sx n="96" d="100"/>
          <a:sy n="96" d="100"/>
        </p:scale>
        <p:origin x="1094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theme" Target="theme/theme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notesMaster" Target="notesMasters/notesMaster1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commentAuthors" Target="commentAuthor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presProps" Target="pres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E37CD1-E344-455A-8534-F9464993C174}" type="doc">
      <dgm:prSet loTypeId="urn:microsoft.com/office/officeart/2005/8/layout/process2" loCatId="process" qsTypeId="urn:microsoft.com/office/officeart/2005/8/quickstyle/simple3" qsCatId="simple" csTypeId="urn:microsoft.com/office/officeart/2005/8/colors/colorful2" csCatId="colorful" phldr="1"/>
      <dgm:spPr/>
    </dgm:pt>
    <dgm:pt modelId="{167F8E82-7EDB-4F8E-BE21-A1B227D9FA77}">
      <dgm:prSet phldrT="[文字]" custT="1"/>
      <dgm:spPr>
        <a:xfrm>
          <a:off x="555767" y="2251"/>
          <a:ext cx="7811976" cy="117183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>
            <a:lnSpc>
              <a:spcPts val="2600"/>
            </a:lnSpc>
          </a:pP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問：依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公職人員財產申報法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之規定，公職人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600"/>
            </a:lnSpc>
          </a:pP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員應於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就</a:t>
          </a:r>
          <a:r>
            <a:rPr lang="en-US" altLang="zh-TW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到</a:t>
          </a:r>
          <a:r>
            <a:rPr lang="en-US" altLang="zh-TW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職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多久申報財產</a:t>
          </a:r>
          <a:r>
            <a:rPr lang="zh-TW" altLang="en-US" sz="2800" b="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？</a:t>
          </a:r>
          <a:endParaRPr lang="zh-TW" altLang="en-US" sz="28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193310A7-1634-451E-A0B6-88D2493689A6}" type="parTrans" cxnId="{6D14C898-D9BB-4A66-A1E9-136F1FAED911}">
      <dgm:prSet/>
      <dgm:spPr/>
      <dgm:t>
        <a:bodyPr/>
        <a:lstStyle/>
        <a:p>
          <a:endParaRPr lang="zh-TW" altLang="en-US"/>
        </a:p>
      </dgm:t>
    </dgm:pt>
    <dgm:pt modelId="{FBF47E36-48C2-4A0D-8755-B150A8863457}" type="sibTrans" cxnId="{6D14C898-D9BB-4A66-A1E9-136F1FAED911}">
      <dgm:prSet/>
      <dgm:spPr>
        <a:xfrm rot="5400000">
          <a:off x="4271006" y="1164756"/>
          <a:ext cx="381498" cy="5273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zh-TW" altLang="en-US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60F31FD1-D24F-4507-86A1-5316CD8B95A7}">
      <dgm:prSet phldrT="[文字]" custT="1"/>
      <dgm:spPr>
        <a:xfrm>
          <a:off x="1451425" y="1682752"/>
          <a:ext cx="6020660" cy="263749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tint val="50000"/>
                <a:satMod val="300000"/>
              </a:srgbClr>
            </a:gs>
            <a:gs pos="35000">
              <a:srgbClr val="C0504D">
                <a:hueOff val="4681519"/>
                <a:satOff val="-5839"/>
                <a:lumOff val="1373"/>
                <a:alphaOff val="0"/>
                <a:tint val="37000"/>
                <a:satMod val="30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一個月內。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三個月內。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半年內。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一年內。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ctr"/>
          <a:endParaRPr lang="zh-TW" altLang="en-US" sz="28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2D9EFF9F-EBB2-4611-AF1B-4A1AC306DBFE}" type="par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6BA735D6-925A-48F9-B8B1-AA42615AFCD9}" type="sib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92610A0A-7D6C-4E1D-9E8C-AC9E121691C6}" type="pres">
      <dgm:prSet presAssocID="{E5E37CD1-E344-455A-8534-F9464993C174}" presName="linearFlow" presStyleCnt="0">
        <dgm:presLayoutVars>
          <dgm:resizeHandles val="exact"/>
        </dgm:presLayoutVars>
      </dgm:prSet>
      <dgm:spPr/>
    </dgm:pt>
    <dgm:pt modelId="{82328DF5-A059-4B3E-A26D-EE4B856564F6}" type="pres">
      <dgm:prSet presAssocID="{167F8E82-7EDB-4F8E-BE21-A1B227D9FA77}" presName="node" presStyleLbl="node1" presStyleIdx="0" presStyleCnt="2" custScaleX="16666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1DE98A-9EB0-43FE-A67A-EDF2B1A54158}" type="pres">
      <dgm:prSet presAssocID="{FBF47E36-48C2-4A0D-8755-B150A8863457}" presName="sibTrans" presStyleLbl="sibTrans2D1" presStyleIdx="0" presStyleCnt="1"/>
      <dgm:spPr/>
      <dgm:t>
        <a:bodyPr/>
        <a:lstStyle/>
        <a:p>
          <a:endParaRPr lang="zh-TW" altLang="en-US"/>
        </a:p>
      </dgm:t>
    </dgm:pt>
    <dgm:pt modelId="{D25A3F42-A77E-4E6E-9E4E-ECBEF46FD83B}" type="pres">
      <dgm:prSet presAssocID="{FBF47E36-48C2-4A0D-8755-B150A8863457}" presName="connectorText" presStyleLbl="sibTrans2D1" presStyleIdx="0" presStyleCnt="1"/>
      <dgm:spPr/>
      <dgm:t>
        <a:bodyPr/>
        <a:lstStyle/>
        <a:p>
          <a:endParaRPr lang="zh-TW" altLang="en-US"/>
        </a:p>
      </dgm:t>
    </dgm:pt>
    <dgm:pt modelId="{90A6812D-7A5F-4FC8-A22C-7DA6F78E8B6E}" type="pres">
      <dgm:prSet presAssocID="{60F31FD1-D24F-4507-86A1-5316CD8B95A7}" presName="node" presStyleLbl="node1" presStyleIdx="1" presStyleCnt="2" custScaleX="128445" custScaleY="225074" custLinFactNeighborY="-1318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97917FD-10B8-41E2-9B8B-6A4D762A3939}" type="presOf" srcId="{167F8E82-7EDB-4F8E-BE21-A1B227D9FA77}" destId="{82328DF5-A059-4B3E-A26D-EE4B856564F6}" srcOrd="0" destOrd="0" presId="urn:microsoft.com/office/officeart/2005/8/layout/process2"/>
    <dgm:cxn modelId="{6D14C898-D9BB-4A66-A1E9-136F1FAED911}" srcId="{E5E37CD1-E344-455A-8534-F9464993C174}" destId="{167F8E82-7EDB-4F8E-BE21-A1B227D9FA77}" srcOrd="0" destOrd="0" parTransId="{193310A7-1634-451E-A0B6-88D2493689A6}" sibTransId="{FBF47E36-48C2-4A0D-8755-B150A8863457}"/>
    <dgm:cxn modelId="{91A3E342-198D-4DAB-A823-1C108EF69376}" type="presOf" srcId="{FBF47E36-48C2-4A0D-8755-B150A8863457}" destId="{561DE98A-9EB0-43FE-A67A-EDF2B1A54158}" srcOrd="0" destOrd="0" presId="urn:microsoft.com/office/officeart/2005/8/layout/process2"/>
    <dgm:cxn modelId="{340861FF-8785-4FD4-A207-9A1DEC19336D}" type="presOf" srcId="{FBF47E36-48C2-4A0D-8755-B150A8863457}" destId="{D25A3F42-A77E-4E6E-9E4E-ECBEF46FD83B}" srcOrd="1" destOrd="0" presId="urn:microsoft.com/office/officeart/2005/8/layout/process2"/>
    <dgm:cxn modelId="{4A3B159C-869F-4735-8A3E-C6E68B792EB6}" srcId="{E5E37CD1-E344-455A-8534-F9464993C174}" destId="{60F31FD1-D24F-4507-86A1-5316CD8B95A7}" srcOrd="1" destOrd="0" parTransId="{2D9EFF9F-EBB2-4611-AF1B-4A1AC306DBFE}" sibTransId="{6BA735D6-925A-48F9-B8B1-AA42615AFCD9}"/>
    <dgm:cxn modelId="{238DE949-32F0-477E-9C10-F0FFDE33C838}" type="presOf" srcId="{60F31FD1-D24F-4507-86A1-5316CD8B95A7}" destId="{90A6812D-7A5F-4FC8-A22C-7DA6F78E8B6E}" srcOrd="0" destOrd="0" presId="urn:microsoft.com/office/officeart/2005/8/layout/process2"/>
    <dgm:cxn modelId="{6E1590E6-55CA-4419-A912-1047D0A480AC}" type="presOf" srcId="{E5E37CD1-E344-455A-8534-F9464993C174}" destId="{92610A0A-7D6C-4E1D-9E8C-AC9E121691C6}" srcOrd="0" destOrd="0" presId="urn:microsoft.com/office/officeart/2005/8/layout/process2"/>
    <dgm:cxn modelId="{6DC5B2D9-5C5C-4CBD-8931-D15401EC1D5E}" type="presParOf" srcId="{92610A0A-7D6C-4E1D-9E8C-AC9E121691C6}" destId="{82328DF5-A059-4B3E-A26D-EE4B856564F6}" srcOrd="0" destOrd="0" presId="urn:microsoft.com/office/officeart/2005/8/layout/process2"/>
    <dgm:cxn modelId="{8521030D-CF70-4CA2-B3B7-9A188D503749}" type="presParOf" srcId="{92610A0A-7D6C-4E1D-9E8C-AC9E121691C6}" destId="{561DE98A-9EB0-43FE-A67A-EDF2B1A54158}" srcOrd="1" destOrd="0" presId="urn:microsoft.com/office/officeart/2005/8/layout/process2"/>
    <dgm:cxn modelId="{8E18B46A-9937-4C17-A782-B7CFE6A4E727}" type="presParOf" srcId="{561DE98A-9EB0-43FE-A67A-EDF2B1A54158}" destId="{D25A3F42-A77E-4E6E-9E4E-ECBEF46FD83B}" srcOrd="0" destOrd="0" presId="urn:microsoft.com/office/officeart/2005/8/layout/process2"/>
    <dgm:cxn modelId="{69F69CC4-FF5D-4E91-9773-292D4F9BDE6E}" type="presParOf" srcId="{92610A0A-7D6C-4E1D-9E8C-AC9E121691C6}" destId="{90A6812D-7A5F-4FC8-A22C-7DA6F78E8B6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5E37CD1-E344-455A-8534-F9464993C174}" type="doc">
      <dgm:prSet loTypeId="urn:microsoft.com/office/officeart/2005/8/layout/process2" loCatId="process" qsTypeId="urn:microsoft.com/office/officeart/2005/8/quickstyle/simple3" qsCatId="simple" csTypeId="urn:microsoft.com/office/officeart/2005/8/colors/colorful2" csCatId="colorful" phldr="1"/>
      <dgm:spPr/>
    </dgm:pt>
    <dgm:pt modelId="{167F8E82-7EDB-4F8E-BE21-A1B227D9FA77}">
      <dgm:prSet phldrT="[文字]" custT="1"/>
      <dgm:spPr>
        <a:xfrm>
          <a:off x="251512" y="2251"/>
          <a:ext cx="8420487" cy="117183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>
            <a:lnSpc>
              <a:spcPts val="2600"/>
            </a:lnSpc>
          </a:pP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問：甲為</a:t>
          </a:r>
          <a:r>
            <a:rPr lang="zh-TW" altLang="en-US" sz="2800" b="1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機關首長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，依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公職人員利益衝突迴避法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600"/>
            </a:lnSpc>
          </a:pP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 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之規定，下列何者係甲之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『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關係人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』</a:t>
          </a:r>
          <a:r>
            <a:rPr lang="zh-TW" altLang="en-US" sz="2800" b="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？</a:t>
          </a:r>
          <a:endParaRPr lang="zh-TW" altLang="en-US" sz="28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193310A7-1634-451E-A0B6-88D2493689A6}" type="parTrans" cxnId="{6D14C898-D9BB-4A66-A1E9-136F1FAED911}">
      <dgm:prSet/>
      <dgm:spPr/>
      <dgm:t>
        <a:bodyPr/>
        <a:lstStyle/>
        <a:p>
          <a:endParaRPr lang="zh-TW" altLang="en-US"/>
        </a:p>
      </dgm:t>
    </dgm:pt>
    <dgm:pt modelId="{FBF47E36-48C2-4A0D-8755-B150A8863457}" type="sibTrans" cxnId="{6D14C898-D9BB-4A66-A1E9-136F1FAED911}">
      <dgm:prSet/>
      <dgm:spPr>
        <a:xfrm rot="5504021">
          <a:off x="4251755" y="1156726"/>
          <a:ext cx="369622" cy="5273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zh-TW" altLang="en-US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60F31FD1-D24F-4507-86A1-5316CD8B95A7}">
      <dgm:prSet phldrT="[文字]" custT="1"/>
      <dgm:spPr>
        <a:xfrm>
          <a:off x="754464" y="1666692"/>
          <a:ext cx="7269463" cy="263749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tint val="50000"/>
                <a:satMod val="300000"/>
              </a:srgbClr>
            </a:gs>
            <a:gs pos="35000">
              <a:srgbClr val="C0504D">
                <a:hueOff val="4681519"/>
                <a:satOff val="-5839"/>
                <a:lumOff val="1373"/>
                <a:alphaOff val="0"/>
                <a:tint val="37000"/>
                <a:satMod val="30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甲之丈人。</a:t>
          </a:r>
          <a:r>
            <a:rPr lang="zh-TW" altLang="en-US" sz="20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配偶之父親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zh-TW" altLang="en-US" sz="1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二親等直系姻親</a:t>
          </a:r>
          <a:endParaRPr lang="en-US" altLang="zh-TW" sz="1800" dirty="0" smtClean="0">
            <a:solidFill>
              <a:srgbClr val="FF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甲擔任董事之某財團法人。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甲之配偶。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以上皆是。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ctr"/>
          <a:endParaRPr lang="zh-TW" altLang="en-US" sz="28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2D9EFF9F-EBB2-4611-AF1B-4A1AC306DBFE}" type="par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6BA735D6-925A-48F9-B8B1-AA42615AFCD9}" type="sib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92610A0A-7D6C-4E1D-9E8C-AC9E121691C6}" type="pres">
      <dgm:prSet presAssocID="{E5E37CD1-E344-455A-8534-F9464993C174}" presName="linearFlow" presStyleCnt="0">
        <dgm:presLayoutVars>
          <dgm:resizeHandles val="exact"/>
        </dgm:presLayoutVars>
      </dgm:prSet>
      <dgm:spPr/>
    </dgm:pt>
    <dgm:pt modelId="{82328DF5-A059-4B3E-A26D-EE4B856564F6}" type="pres">
      <dgm:prSet presAssocID="{167F8E82-7EDB-4F8E-BE21-A1B227D9FA77}" presName="node" presStyleLbl="node1" presStyleIdx="0" presStyleCnt="2" custScaleX="179643" custLinFactNeighborX="1441" custLinFactNeighborY="915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1DE98A-9EB0-43FE-A67A-EDF2B1A54158}" type="pres">
      <dgm:prSet presAssocID="{FBF47E36-48C2-4A0D-8755-B150A8863457}" presName="sibTrans" presStyleLbl="sibTrans2D1" presStyleIdx="0" presStyleCnt="1"/>
      <dgm:spPr/>
      <dgm:t>
        <a:bodyPr/>
        <a:lstStyle/>
        <a:p>
          <a:endParaRPr lang="zh-TW" altLang="en-US"/>
        </a:p>
      </dgm:t>
    </dgm:pt>
    <dgm:pt modelId="{D25A3F42-A77E-4E6E-9E4E-ECBEF46FD83B}" type="pres">
      <dgm:prSet presAssocID="{FBF47E36-48C2-4A0D-8755-B150A8863457}" presName="connectorText" presStyleLbl="sibTrans2D1" presStyleIdx="0" presStyleCnt="1"/>
      <dgm:spPr/>
      <dgm:t>
        <a:bodyPr/>
        <a:lstStyle/>
        <a:p>
          <a:endParaRPr lang="zh-TW" altLang="en-US"/>
        </a:p>
      </dgm:t>
    </dgm:pt>
    <dgm:pt modelId="{90A6812D-7A5F-4FC8-A22C-7DA6F78E8B6E}" type="pres">
      <dgm:prSet presAssocID="{60F31FD1-D24F-4507-86A1-5316CD8B95A7}" presName="node" presStyleLbl="node1" presStyleIdx="1" presStyleCnt="2" custScaleX="155087" custScaleY="225074" custLinFactNeighborX="-1548" custLinFactNeighborY="-1592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0A76134-2B1A-410C-9946-97FF742769B8}" type="presOf" srcId="{FBF47E36-48C2-4A0D-8755-B150A8863457}" destId="{D25A3F42-A77E-4E6E-9E4E-ECBEF46FD83B}" srcOrd="1" destOrd="0" presId="urn:microsoft.com/office/officeart/2005/8/layout/process2"/>
    <dgm:cxn modelId="{6D14C898-D9BB-4A66-A1E9-136F1FAED911}" srcId="{E5E37CD1-E344-455A-8534-F9464993C174}" destId="{167F8E82-7EDB-4F8E-BE21-A1B227D9FA77}" srcOrd="0" destOrd="0" parTransId="{193310A7-1634-451E-A0B6-88D2493689A6}" sibTransId="{FBF47E36-48C2-4A0D-8755-B150A8863457}"/>
    <dgm:cxn modelId="{219DB944-B6A7-4D8C-AAEC-2132759401E2}" type="presOf" srcId="{E5E37CD1-E344-455A-8534-F9464993C174}" destId="{92610A0A-7D6C-4E1D-9E8C-AC9E121691C6}" srcOrd="0" destOrd="0" presId="urn:microsoft.com/office/officeart/2005/8/layout/process2"/>
    <dgm:cxn modelId="{94DA4615-533C-41CE-8C8D-60FF365E13E4}" type="presOf" srcId="{FBF47E36-48C2-4A0D-8755-B150A8863457}" destId="{561DE98A-9EB0-43FE-A67A-EDF2B1A54158}" srcOrd="0" destOrd="0" presId="urn:microsoft.com/office/officeart/2005/8/layout/process2"/>
    <dgm:cxn modelId="{4A3B159C-869F-4735-8A3E-C6E68B792EB6}" srcId="{E5E37CD1-E344-455A-8534-F9464993C174}" destId="{60F31FD1-D24F-4507-86A1-5316CD8B95A7}" srcOrd="1" destOrd="0" parTransId="{2D9EFF9F-EBB2-4611-AF1B-4A1AC306DBFE}" sibTransId="{6BA735D6-925A-48F9-B8B1-AA42615AFCD9}"/>
    <dgm:cxn modelId="{0EC339A8-5196-4B43-A68C-E3B9F010D379}" type="presOf" srcId="{60F31FD1-D24F-4507-86A1-5316CD8B95A7}" destId="{90A6812D-7A5F-4FC8-A22C-7DA6F78E8B6E}" srcOrd="0" destOrd="0" presId="urn:microsoft.com/office/officeart/2005/8/layout/process2"/>
    <dgm:cxn modelId="{E0E48EB7-D10A-46E7-9DCF-BB312FF23876}" type="presOf" srcId="{167F8E82-7EDB-4F8E-BE21-A1B227D9FA77}" destId="{82328DF5-A059-4B3E-A26D-EE4B856564F6}" srcOrd="0" destOrd="0" presId="urn:microsoft.com/office/officeart/2005/8/layout/process2"/>
    <dgm:cxn modelId="{9E0ED972-E174-4045-B3D6-288B9BCE8CE2}" type="presParOf" srcId="{92610A0A-7D6C-4E1D-9E8C-AC9E121691C6}" destId="{82328DF5-A059-4B3E-A26D-EE4B856564F6}" srcOrd="0" destOrd="0" presId="urn:microsoft.com/office/officeart/2005/8/layout/process2"/>
    <dgm:cxn modelId="{E0A49973-22E0-4EA9-9227-975B2DA5A2ED}" type="presParOf" srcId="{92610A0A-7D6C-4E1D-9E8C-AC9E121691C6}" destId="{561DE98A-9EB0-43FE-A67A-EDF2B1A54158}" srcOrd="1" destOrd="0" presId="urn:microsoft.com/office/officeart/2005/8/layout/process2"/>
    <dgm:cxn modelId="{9C8714C4-DCC5-47FE-8003-BE1F42AF2B78}" type="presParOf" srcId="{561DE98A-9EB0-43FE-A67A-EDF2B1A54158}" destId="{D25A3F42-A77E-4E6E-9E4E-ECBEF46FD83B}" srcOrd="0" destOrd="0" presId="urn:microsoft.com/office/officeart/2005/8/layout/process2"/>
    <dgm:cxn modelId="{1385F548-3F6D-469F-AD2E-FA045141AAAB}" type="presParOf" srcId="{92610A0A-7D6C-4E1D-9E8C-AC9E121691C6}" destId="{90A6812D-7A5F-4FC8-A22C-7DA6F78E8B6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5E37CD1-E344-455A-8534-F9464993C174}" type="doc">
      <dgm:prSet loTypeId="urn:microsoft.com/office/officeart/2005/8/layout/process2" loCatId="process" qsTypeId="urn:microsoft.com/office/officeart/2005/8/quickstyle/simple3" qsCatId="simple" csTypeId="urn:microsoft.com/office/officeart/2005/8/colors/colorful2" csCatId="colorful" phldr="1"/>
      <dgm:spPr/>
    </dgm:pt>
    <dgm:pt modelId="{167F8E82-7EDB-4F8E-BE21-A1B227D9FA77}">
      <dgm:prSet phldrT="[文字]" custT="1"/>
      <dgm:spPr>
        <a:xfrm>
          <a:off x="190649" y="2323"/>
          <a:ext cx="8542213" cy="120946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>
            <a:lnSpc>
              <a:spcPts val="2600"/>
            </a:lnSpc>
          </a:pP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問：甲及乙均為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鎮民代表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，依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公職人員利益衝突迴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600"/>
            </a:lnSpc>
          </a:pP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避法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之規定，下列何者係甲及乙之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『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關係人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』?</a:t>
          </a:r>
          <a:endParaRPr lang="zh-TW" altLang="en-US" sz="28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193310A7-1634-451E-A0B6-88D2493689A6}" type="parTrans" cxnId="{6D14C898-D9BB-4A66-A1E9-136F1FAED911}">
      <dgm:prSet/>
      <dgm:spPr/>
      <dgm:t>
        <a:bodyPr/>
        <a:lstStyle/>
        <a:p>
          <a:endParaRPr lang="zh-TW" altLang="en-US"/>
        </a:p>
      </dgm:t>
    </dgm:pt>
    <dgm:pt modelId="{FBF47E36-48C2-4A0D-8755-B150A8863457}" type="sibTrans" cxnId="{6D14C898-D9BB-4A66-A1E9-136F1FAED911}">
      <dgm:prSet/>
      <dgm:spPr>
        <a:xfrm rot="5504021">
          <a:off x="4245011" y="1193870"/>
          <a:ext cx="381491" cy="5442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zh-TW" altLang="en-US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60F31FD1-D24F-4507-86A1-5316CD8B95A7}">
      <dgm:prSet phldrT="[文字]" custT="1"/>
      <dgm:spPr>
        <a:xfrm>
          <a:off x="1007014" y="1720212"/>
          <a:ext cx="6759702" cy="272219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tint val="50000"/>
                <a:satMod val="300000"/>
              </a:srgbClr>
            </a:gs>
            <a:gs pos="35000">
              <a:srgbClr val="C0504D">
                <a:hueOff val="4681519"/>
                <a:satOff val="-5839"/>
                <a:lumOff val="1373"/>
                <a:alphaOff val="0"/>
                <a:tint val="37000"/>
                <a:satMod val="30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甲擔任理事長之某社區發展協會。  </a:t>
          </a:r>
          <a:endParaRPr lang="en-US" altLang="zh-TW" sz="1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乙擔任董事之某宮廟。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乙之配偶擔任負責人之某公司。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以上皆是。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ctr"/>
          <a:endParaRPr lang="zh-TW" altLang="en-US" sz="28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2D9EFF9F-EBB2-4611-AF1B-4A1AC306DBFE}" type="par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6BA735D6-925A-48F9-B8B1-AA42615AFCD9}" type="sib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92610A0A-7D6C-4E1D-9E8C-AC9E121691C6}" type="pres">
      <dgm:prSet presAssocID="{E5E37CD1-E344-455A-8534-F9464993C174}" presName="linearFlow" presStyleCnt="0">
        <dgm:presLayoutVars>
          <dgm:resizeHandles val="exact"/>
        </dgm:presLayoutVars>
      </dgm:prSet>
      <dgm:spPr/>
    </dgm:pt>
    <dgm:pt modelId="{82328DF5-A059-4B3E-A26D-EE4B856564F6}" type="pres">
      <dgm:prSet presAssocID="{167F8E82-7EDB-4F8E-BE21-A1B227D9FA77}" presName="node" presStyleLbl="node1" presStyleIdx="0" presStyleCnt="2" custScaleX="17657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1DE98A-9EB0-43FE-A67A-EDF2B1A54158}" type="pres">
      <dgm:prSet presAssocID="{FBF47E36-48C2-4A0D-8755-B150A8863457}" presName="sibTrans" presStyleLbl="sibTrans2D1" presStyleIdx="0" presStyleCnt="1"/>
      <dgm:spPr/>
      <dgm:t>
        <a:bodyPr/>
        <a:lstStyle/>
        <a:p>
          <a:endParaRPr lang="zh-TW" altLang="en-US"/>
        </a:p>
      </dgm:t>
    </dgm:pt>
    <dgm:pt modelId="{D25A3F42-A77E-4E6E-9E4E-ECBEF46FD83B}" type="pres">
      <dgm:prSet presAssocID="{FBF47E36-48C2-4A0D-8755-B150A8863457}" presName="connectorText" presStyleLbl="sibTrans2D1" presStyleIdx="0" presStyleCnt="1"/>
      <dgm:spPr/>
      <dgm:t>
        <a:bodyPr/>
        <a:lstStyle/>
        <a:p>
          <a:endParaRPr lang="zh-TW" altLang="en-US"/>
        </a:p>
      </dgm:t>
    </dgm:pt>
    <dgm:pt modelId="{90A6812D-7A5F-4FC8-A22C-7DA6F78E8B6E}" type="pres">
      <dgm:prSet presAssocID="{60F31FD1-D24F-4507-86A1-5316CD8B95A7}" presName="node" presStyleLbl="node1" presStyleIdx="1" presStyleCnt="2" custScaleX="139725" custScaleY="225074" custLinFactNeighborX="-1548" custLinFactNeighborY="-1592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AFA311D-2195-4508-BCF2-AEE98C7D3805}" type="presOf" srcId="{167F8E82-7EDB-4F8E-BE21-A1B227D9FA77}" destId="{82328DF5-A059-4B3E-A26D-EE4B856564F6}" srcOrd="0" destOrd="0" presId="urn:microsoft.com/office/officeart/2005/8/layout/process2"/>
    <dgm:cxn modelId="{6D14C898-D9BB-4A66-A1E9-136F1FAED911}" srcId="{E5E37CD1-E344-455A-8534-F9464993C174}" destId="{167F8E82-7EDB-4F8E-BE21-A1B227D9FA77}" srcOrd="0" destOrd="0" parTransId="{193310A7-1634-451E-A0B6-88D2493689A6}" sibTransId="{FBF47E36-48C2-4A0D-8755-B150A8863457}"/>
    <dgm:cxn modelId="{E1AB53A7-B409-485E-B84C-BAED68E49A25}" type="presOf" srcId="{FBF47E36-48C2-4A0D-8755-B150A8863457}" destId="{D25A3F42-A77E-4E6E-9E4E-ECBEF46FD83B}" srcOrd="1" destOrd="0" presId="urn:microsoft.com/office/officeart/2005/8/layout/process2"/>
    <dgm:cxn modelId="{05A2DC1A-CF4B-4F4E-AB23-82EB0CC29498}" type="presOf" srcId="{FBF47E36-48C2-4A0D-8755-B150A8863457}" destId="{561DE98A-9EB0-43FE-A67A-EDF2B1A54158}" srcOrd="0" destOrd="0" presId="urn:microsoft.com/office/officeart/2005/8/layout/process2"/>
    <dgm:cxn modelId="{B57E18D8-3ABD-402B-A35E-89C1E49677B1}" type="presOf" srcId="{E5E37CD1-E344-455A-8534-F9464993C174}" destId="{92610A0A-7D6C-4E1D-9E8C-AC9E121691C6}" srcOrd="0" destOrd="0" presId="urn:microsoft.com/office/officeart/2005/8/layout/process2"/>
    <dgm:cxn modelId="{28779EDD-1AB5-482F-B605-3E1EB1B6BC04}" type="presOf" srcId="{60F31FD1-D24F-4507-86A1-5316CD8B95A7}" destId="{90A6812D-7A5F-4FC8-A22C-7DA6F78E8B6E}" srcOrd="0" destOrd="0" presId="urn:microsoft.com/office/officeart/2005/8/layout/process2"/>
    <dgm:cxn modelId="{4A3B159C-869F-4735-8A3E-C6E68B792EB6}" srcId="{E5E37CD1-E344-455A-8534-F9464993C174}" destId="{60F31FD1-D24F-4507-86A1-5316CD8B95A7}" srcOrd="1" destOrd="0" parTransId="{2D9EFF9F-EBB2-4611-AF1B-4A1AC306DBFE}" sibTransId="{6BA735D6-925A-48F9-B8B1-AA42615AFCD9}"/>
    <dgm:cxn modelId="{641554C1-6E52-42B7-B3F8-DCE624C7156A}" type="presParOf" srcId="{92610A0A-7D6C-4E1D-9E8C-AC9E121691C6}" destId="{82328DF5-A059-4B3E-A26D-EE4B856564F6}" srcOrd="0" destOrd="0" presId="urn:microsoft.com/office/officeart/2005/8/layout/process2"/>
    <dgm:cxn modelId="{3C429BCF-2563-49E7-887D-477685924E4A}" type="presParOf" srcId="{92610A0A-7D6C-4E1D-9E8C-AC9E121691C6}" destId="{561DE98A-9EB0-43FE-A67A-EDF2B1A54158}" srcOrd="1" destOrd="0" presId="urn:microsoft.com/office/officeart/2005/8/layout/process2"/>
    <dgm:cxn modelId="{6C18846A-3BA6-4A16-B3D8-2CAE432D7DB4}" type="presParOf" srcId="{561DE98A-9EB0-43FE-A67A-EDF2B1A54158}" destId="{D25A3F42-A77E-4E6E-9E4E-ECBEF46FD83B}" srcOrd="0" destOrd="0" presId="urn:microsoft.com/office/officeart/2005/8/layout/process2"/>
    <dgm:cxn modelId="{70B68142-7833-4335-B641-E086DB963644}" type="presParOf" srcId="{92610A0A-7D6C-4E1D-9E8C-AC9E121691C6}" destId="{90A6812D-7A5F-4FC8-A22C-7DA6F78E8B6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5E37CD1-E344-455A-8534-F9464993C174}" type="doc">
      <dgm:prSet loTypeId="urn:microsoft.com/office/officeart/2005/8/layout/process2" loCatId="process" qsTypeId="urn:microsoft.com/office/officeart/2005/8/quickstyle/simple3" qsCatId="simple" csTypeId="urn:microsoft.com/office/officeart/2005/8/colors/colorful2" csCatId="colorful" phldr="1"/>
      <dgm:spPr/>
    </dgm:pt>
    <dgm:pt modelId="{167F8E82-7EDB-4F8E-BE21-A1B227D9FA77}">
      <dgm:prSet phldrT="[文字]" custT="1"/>
      <dgm:spPr>
        <a:xfrm>
          <a:off x="190649" y="2323"/>
          <a:ext cx="8542213" cy="120946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>
            <a:lnSpc>
              <a:spcPts val="2600"/>
            </a:lnSpc>
          </a:pP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問：甲及乙均為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鎮民代表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，依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公職人員利益衝突迴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600"/>
            </a:lnSpc>
          </a:pP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避法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之規定，下列何者係甲及乙之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『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關係人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』?</a:t>
          </a:r>
          <a:endParaRPr lang="zh-TW" altLang="en-US" sz="28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193310A7-1634-451E-A0B6-88D2493689A6}" type="parTrans" cxnId="{6D14C898-D9BB-4A66-A1E9-136F1FAED911}">
      <dgm:prSet/>
      <dgm:spPr/>
      <dgm:t>
        <a:bodyPr/>
        <a:lstStyle/>
        <a:p>
          <a:endParaRPr lang="zh-TW" altLang="en-US"/>
        </a:p>
      </dgm:t>
    </dgm:pt>
    <dgm:pt modelId="{FBF47E36-48C2-4A0D-8755-B150A8863457}" type="sibTrans" cxnId="{6D14C898-D9BB-4A66-A1E9-136F1FAED911}">
      <dgm:prSet/>
      <dgm:spPr>
        <a:xfrm rot="5504021">
          <a:off x="4245011" y="1193870"/>
          <a:ext cx="381491" cy="5442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zh-TW" altLang="en-US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60F31FD1-D24F-4507-86A1-5316CD8B95A7}">
      <dgm:prSet phldrT="[文字]" custT="1"/>
      <dgm:spPr>
        <a:xfrm>
          <a:off x="749809" y="1720212"/>
          <a:ext cx="7274112" cy="272219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tint val="50000"/>
                <a:satMod val="300000"/>
              </a:srgbClr>
            </a:gs>
            <a:gs pos="35000">
              <a:srgbClr val="C0504D">
                <a:hueOff val="4681519"/>
                <a:satOff val="-5839"/>
                <a:lumOff val="1373"/>
                <a:alphaOff val="0"/>
                <a:tint val="37000"/>
                <a:satMod val="30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甲擔任理事長之某社區發展協會。  </a:t>
          </a:r>
          <a:endParaRPr lang="en-US" altLang="zh-TW" sz="1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乙擔任董事之某宮廟。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乙之配偶擔任負責人之某公司。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以上皆是。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ctr"/>
          <a:endParaRPr lang="zh-TW" altLang="en-US" sz="28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2D9EFF9F-EBB2-4611-AF1B-4A1AC306DBFE}" type="par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6BA735D6-925A-48F9-B8B1-AA42615AFCD9}" type="sib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92610A0A-7D6C-4E1D-9E8C-AC9E121691C6}" type="pres">
      <dgm:prSet presAssocID="{E5E37CD1-E344-455A-8534-F9464993C174}" presName="linearFlow" presStyleCnt="0">
        <dgm:presLayoutVars>
          <dgm:resizeHandles val="exact"/>
        </dgm:presLayoutVars>
      </dgm:prSet>
      <dgm:spPr/>
    </dgm:pt>
    <dgm:pt modelId="{82328DF5-A059-4B3E-A26D-EE4B856564F6}" type="pres">
      <dgm:prSet presAssocID="{167F8E82-7EDB-4F8E-BE21-A1B227D9FA77}" presName="node" presStyleLbl="node1" presStyleIdx="0" presStyleCnt="2" custScaleX="17657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1DE98A-9EB0-43FE-A67A-EDF2B1A54158}" type="pres">
      <dgm:prSet presAssocID="{FBF47E36-48C2-4A0D-8755-B150A8863457}" presName="sibTrans" presStyleLbl="sibTrans2D1" presStyleIdx="0" presStyleCnt="1"/>
      <dgm:spPr/>
      <dgm:t>
        <a:bodyPr/>
        <a:lstStyle/>
        <a:p>
          <a:endParaRPr lang="zh-TW" altLang="en-US"/>
        </a:p>
      </dgm:t>
    </dgm:pt>
    <dgm:pt modelId="{D25A3F42-A77E-4E6E-9E4E-ECBEF46FD83B}" type="pres">
      <dgm:prSet presAssocID="{FBF47E36-48C2-4A0D-8755-B150A8863457}" presName="connectorText" presStyleLbl="sibTrans2D1" presStyleIdx="0" presStyleCnt="1"/>
      <dgm:spPr/>
      <dgm:t>
        <a:bodyPr/>
        <a:lstStyle/>
        <a:p>
          <a:endParaRPr lang="zh-TW" altLang="en-US"/>
        </a:p>
      </dgm:t>
    </dgm:pt>
    <dgm:pt modelId="{90A6812D-7A5F-4FC8-A22C-7DA6F78E8B6E}" type="pres">
      <dgm:prSet presAssocID="{60F31FD1-D24F-4507-86A1-5316CD8B95A7}" presName="node" presStyleLbl="node1" presStyleIdx="1" presStyleCnt="2" custScaleX="150358" custScaleY="225074" custLinFactNeighborX="-1548" custLinFactNeighborY="-1592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655B97C-72D5-43D2-B738-80BBC5BCF935}" type="presOf" srcId="{167F8E82-7EDB-4F8E-BE21-A1B227D9FA77}" destId="{82328DF5-A059-4B3E-A26D-EE4B856564F6}" srcOrd="0" destOrd="0" presId="urn:microsoft.com/office/officeart/2005/8/layout/process2"/>
    <dgm:cxn modelId="{82CAE315-B5A8-49D2-B3B7-2422C98E8F08}" type="presOf" srcId="{E5E37CD1-E344-455A-8534-F9464993C174}" destId="{92610A0A-7D6C-4E1D-9E8C-AC9E121691C6}" srcOrd="0" destOrd="0" presId="urn:microsoft.com/office/officeart/2005/8/layout/process2"/>
    <dgm:cxn modelId="{F438D95C-F2CA-44B0-886B-064F7F4522E2}" type="presOf" srcId="{FBF47E36-48C2-4A0D-8755-B150A8863457}" destId="{561DE98A-9EB0-43FE-A67A-EDF2B1A54158}" srcOrd="0" destOrd="0" presId="urn:microsoft.com/office/officeart/2005/8/layout/process2"/>
    <dgm:cxn modelId="{6D14C898-D9BB-4A66-A1E9-136F1FAED911}" srcId="{E5E37CD1-E344-455A-8534-F9464993C174}" destId="{167F8E82-7EDB-4F8E-BE21-A1B227D9FA77}" srcOrd="0" destOrd="0" parTransId="{193310A7-1634-451E-A0B6-88D2493689A6}" sibTransId="{FBF47E36-48C2-4A0D-8755-B150A8863457}"/>
    <dgm:cxn modelId="{4A3B159C-869F-4735-8A3E-C6E68B792EB6}" srcId="{E5E37CD1-E344-455A-8534-F9464993C174}" destId="{60F31FD1-D24F-4507-86A1-5316CD8B95A7}" srcOrd="1" destOrd="0" parTransId="{2D9EFF9F-EBB2-4611-AF1B-4A1AC306DBFE}" sibTransId="{6BA735D6-925A-48F9-B8B1-AA42615AFCD9}"/>
    <dgm:cxn modelId="{EA617FA9-D0E1-451D-84D3-14D1B0EB992B}" type="presOf" srcId="{60F31FD1-D24F-4507-86A1-5316CD8B95A7}" destId="{90A6812D-7A5F-4FC8-A22C-7DA6F78E8B6E}" srcOrd="0" destOrd="0" presId="urn:microsoft.com/office/officeart/2005/8/layout/process2"/>
    <dgm:cxn modelId="{D904B708-764B-4C1B-9688-8DCBE2C29782}" type="presOf" srcId="{FBF47E36-48C2-4A0D-8755-B150A8863457}" destId="{D25A3F42-A77E-4E6E-9E4E-ECBEF46FD83B}" srcOrd="1" destOrd="0" presId="urn:microsoft.com/office/officeart/2005/8/layout/process2"/>
    <dgm:cxn modelId="{FE603E21-D53A-4B20-8E87-86782A7CE1EB}" type="presParOf" srcId="{92610A0A-7D6C-4E1D-9E8C-AC9E121691C6}" destId="{82328DF5-A059-4B3E-A26D-EE4B856564F6}" srcOrd="0" destOrd="0" presId="urn:microsoft.com/office/officeart/2005/8/layout/process2"/>
    <dgm:cxn modelId="{D7A55728-790A-47C0-9B24-C4B1D9916F2F}" type="presParOf" srcId="{92610A0A-7D6C-4E1D-9E8C-AC9E121691C6}" destId="{561DE98A-9EB0-43FE-A67A-EDF2B1A54158}" srcOrd="1" destOrd="0" presId="urn:microsoft.com/office/officeart/2005/8/layout/process2"/>
    <dgm:cxn modelId="{4712A432-03CC-4E19-9134-EB5350701348}" type="presParOf" srcId="{561DE98A-9EB0-43FE-A67A-EDF2B1A54158}" destId="{D25A3F42-A77E-4E6E-9E4E-ECBEF46FD83B}" srcOrd="0" destOrd="0" presId="urn:microsoft.com/office/officeart/2005/8/layout/process2"/>
    <dgm:cxn modelId="{4FE20982-97BD-4C9F-8C10-1AAD9F949426}" type="presParOf" srcId="{92610A0A-7D6C-4E1D-9E8C-AC9E121691C6}" destId="{90A6812D-7A5F-4FC8-A22C-7DA6F78E8B6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6AA3F10-0066-469C-B97C-ADFD9D717C3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zh-TW" altLang="en-US"/>
        </a:p>
      </dgm:t>
    </dgm:pt>
    <dgm:pt modelId="{FAC99219-D8EE-4451-8410-7FC326D64E8F}">
      <dgm:prSet phldrT="[文字]" custT="1"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r>
            <a:rPr lang="zh-TW" altLang="en-US" sz="24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義務各自獨立、各自判斷</a:t>
          </a:r>
          <a:endParaRPr lang="zh-TW" altLang="en-US" sz="2400" b="1" cap="none" spc="0" dirty="0">
            <a:ln/>
            <a:solidFill>
              <a:schemeClr val="accent3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501F834-DA4F-42DA-83BC-8EFFD2F5B734}" type="parTrans" cxnId="{322D04AF-324F-4F84-B3FB-FF6ECB146B6A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zh-TW" altLang="en-US" b="1" cap="none" spc="0">
            <a:ln/>
            <a:solidFill>
              <a:schemeClr val="accent3"/>
            </a:solidFill>
            <a:effectLst/>
          </a:endParaRPr>
        </a:p>
      </dgm:t>
    </dgm:pt>
    <dgm:pt modelId="{9DC004B6-6F37-4D0D-A140-F3F3BAC10254}" type="sibTrans" cxnId="{322D04AF-324F-4F84-B3FB-FF6ECB146B6A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zh-TW" altLang="en-US" b="1" cap="none" spc="0">
            <a:ln/>
            <a:solidFill>
              <a:schemeClr val="accent3"/>
            </a:solidFill>
            <a:effectLst/>
          </a:endParaRPr>
        </a:p>
      </dgm:t>
    </dgm:pt>
    <dgm:pt modelId="{0557A6EE-B7FF-4E13-AA56-0FF9AA29283B}">
      <dgm:prSet phldrT="[文字]" custT="1"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r>
            <a:rPr lang="zh-TW" altLang="en-US" sz="24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公職人員迴避義務</a:t>
          </a:r>
          <a:r>
            <a:rPr lang="en-US" altLang="zh-TW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本法第</a:t>
          </a:r>
          <a:r>
            <a:rPr lang="en-US" altLang="zh-TW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6</a:t>
          </a:r>
          <a:r>
            <a:rPr lang="zh-TW" altLang="en-US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條</a:t>
          </a:r>
          <a:r>
            <a:rPr lang="en-US" altLang="zh-TW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800" b="1" cap="none" spc="0" dirty="0">
            <a:ln/>
            <a:solidFill>
              <a:schemeClr val="accent3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8CCD48E-18F3-4789-A880-929C8C3B0235}" type="parTrans" cxnId="{D6742B7C-FD7B-432D-8227-77E71F45B744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zh-TW" altLang="en-US" b="1" cap="none" spc="0">
            <a:ln/>
            <a:solidFill>
              <a:schemeClr val="accent3"/>
            </a:solidFill>
            <a:effectLst/>
          </a:endParaRPr>
        </a:p>
      </dgm:t>
    </dgm:pt>
    <dgm:pt modelId="{1832DE91-DFED-4F97-A2F6-679C1B349BA1}" type="sibTrans" cxnId="{D6742B7C-FD7B-432D-8227-77E71F45B744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zh-TW" altLang="en-US" b="1" cap="none" spc="0">
            <a:ln/>
            <a:solidFill>
              <a:schemeClr val="accent3"/>
            </a:solidFill>
            <a:effectLst/>
          </a:endParaRPr>
        </a:p>
      </dgm:t>
    </dgm:pt>
    <dgm:pt modelId="{AEA6DF5C-82A3-43BA-A96C-28BA2A07771E}">
      <dgm:prSet phldrT="[文字]" custT="1"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r>
            <a:rPr lang="zh-TW" altLang="en-US" sz="24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禁止公職人員假藉職權圖利義務</a:t>
          </a:r>
          <a:r>
            <a:rPr lang="en-US" altLang="zh-TW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本法第</a:t>
          </a:r>
          <a:r>
            <a:rPr lang="en-US" altLang="zh-TW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12</a:t>
          </a:r>
          <a:r>
            <a:rPr lang="zh-TW" altLang="en-US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條</a:t>
          </a:r>
          <a:r>
            <a:rPr lang="en-US" altLang="zh-TW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800" b="1" cap="none" spc="0" dirty="0">
            <a:ln/>
            <a:solidFill>
              <a:schemeClr val="accent3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201740A-A01D-41AA-B0F2-AE421EEFC2F5}" type="parTrans" cxnId="{54C7CF60-912F-4760-BEB2-5DC0DE3DEFDF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zh-TW" altLang="en-US" b="1" cap="none" spc="0">
            <a:ln/>
            <a:solidFill>
              <a:schemeClr val="accent3"/>
            </a:solidFill>
            <a:effectLst/>
          </a:endParaRPr>
        </a:p>
      </dgm:t>
    </dgm:pt>
    <dgm:pt modelId="{3092D11B-5358-443B-9D95-3B7C68F8447F}" type="sibTrans" cxnId="{54C7CF60-912F-4760-BEB2-5DC0DE3DEFDF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zh-TW" altLang="en-US" b="1" cap="none" spc="0">
            <a:ln/>
            <a:solidFill>
              <a:schemeClr val="accent3"/>
            </a:solidFill>
            <a:effectLst/>
          </a:endParaRPr>
        </a:p>
      </dgm:t>
    </dgm:pt>
    <dgm:pt modelId="{B730AB10-EAC5-4749-97A5-6178C75CA822}">
      <dgm:prSet phldrT="[文字]" custT="1"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r>
            <a:rPr lang="zh-TW" altLang="en-US" sz="24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禁止關係人請託關說義務</a:t>
          </a:r>
          <a:r>
            <a:rPr lang="en-US" altLang="zh-TW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本法第</a:t>
          </a:r>
          <a:r>
            <a:rPr lang="en-US" altLang="zh-TW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13</a:t>
          </a:r>
          <a:r>
            <a:rPr lang="zh-TW" altLang="en-US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條</a:t>
          </a:r>
          <a:r>
            <a:rPr lang="en-US" altLang="zh-TW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800" b="1" cap="none" spc="0" dirty="0">
            <a:ln/>
            <a:solidFill>
              <a:schemeClr val="accent3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339A50B-9D58-4741-89CA-3E84315F420B}" type="parTrans" cxnId="{C802998B-B831-455F-B1C2-587173EC3D74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zh-TW" altLang="en-US" b="1" cap="none" spc="0">
            <a:ln/>
            <a:solidFill>
              <a:schemeClr val="accent3"/>
            </a:solidFill>
            <a:effectLst/>
          </a:endParaRPr>
        </a:p>
      </dgm:t>
    </dgm:pt>
    <dgm:pt modelId="{D0AF0300-2A4B-4BCE-8F65-67E8D4CC3C24}" type="sibTrans" cxnId="{C802998B-B831-455F-B1C2-587173EC3D74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zh-TW" altLang="en-US" b="1" cap="none" spc="0">
            <a:ln/>
            <a:solidFill>
              <a:schemeClr val="accent3"/>
            </a:solidFill>
            <a:effectLst/>
          </a:endParaRPr>
        </a:p>
      </dgm:t>
    </dgm:pt>
    <dgm:pt modelId="{1E180162-778D-4205-BB13-2FA114E185B2}">
      <dgm:prSet custT="1"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r>
            <a:rPr lang="zh-TW" altLang="en-US" sz="24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禁止補助及交易義務</a:t>
          </a:r>
          <a:r>
            <a:rPr lang="en-US" altLang="zh-TW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本法第</a:t>
          </a:r>
          <a:r>
            <a:rPr lang="en-US" altLang="zh-TW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14</a:t>
          </a:r>
          <a:r>
            <a:rPr lang="zh-TW" altLang="en-US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條第</a:t>
          </a:r>
          <a:r>
            <a:rPr lang="en-US" altLang="zh-TW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zh-TW" altLang="en-US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項</a:t>
          </a:r>
          <a:r>
            <a:rPr lang="en-US" altLang="zh-TW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800" b="1" cap="none" spc="0" dirty="0">
            <a:ln/>
            <a:solidFill>
              <a:schemeClr val="accent3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802388F-F22B-4443-9022-CD205DD79925}" type="parTrans" cxnId="{CCD4722C-786F-4DAB-BD0C-8C6CD8BAE0A9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zh-TW" altLang="en-US" b="1" cap="none" spc="0">
            <a:ln/>
            <a:solidFill>
              <a:schemeClr val="accent3"/>
            </a:solidFill>
            <a:effectLst/>
          </a:endParaRPr>
        </a:p>
      </dgm:t>
    </dgm:pt>
    <dgm:pt modelId="{1FF3BFB8-01DE-4452-941A-7E3CAB99E304}" type="sibTrans" cxnId="{CCD4722C-786F-4DAB-BD0C-8C6CD8BAE0A9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zh-TW" altLang="en-US" b="1" cap="none" spc="0">
            <a:ln/>
            <a:solidFill>
              <a:schemeClr val="accent3"/>
            </a:solidFill>
            <a:effectLst/>
          </a:endParaRPr>
        </a:p>
      </dgm:t>
    </dgm:pt>
    <dgm:pt modelId="{51C5C6E6-F0DA-47A4-9FC2-38EBB6786521}">
      <dgm:prSet custT="1"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r>
            <a:rPr lang="zh-TW" altLang="en-US" sz="24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例外情形之事前揭露與事後公開</a:t>
          </a:r>
          <a:r>
            <a:rPr lang="zh-TW" altLang="en-US" sz="2400" b="1" cap="none" spc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義務</a:t>
          </a:r>
          <a:r>
            <a:rPr lang="en-US" altLang="zh-TW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800" b="1" cap="none" spc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本法第</a:t>
          </a:r>
          <a:r>
            <a:rPr lang="en-US" altLang="zh-TW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14</a:t>
          </a:r>
          <a:r>
            <a:rPr lang="zh-TW" altLang="en-US" sz="1800" b="1" cap="none" spc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條第</a:t>
          </a:r>
          <a:r>
            <a:rPr lang="en-US" altLang="zh-TW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2</a:t>
          </a:r>
          <a:r>
            <a:rPr lang="zh-TW" altLang="en-US" sz="1800" b="1" cap="none" spc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項</a:t>
          </a:r>
          <a:r>
            <a:rPr lang="en-US" altLang="zh-TW" sz="1800" b="1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800" b="1" cap="none" spc="0" dirty="0">
            <a:ln/>
            <a:solidFill>
              <a:schemeClr val="accent3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40F40D7-BD01-4444-A46A-C3E6BD67E5D1}" type="parTrans" cxnId="{9E790137-5171-4ACB-9A6E-E66383857E97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zh-TW" altLang="en-US" b="1" cap="none" spc="0">
            <a:ln/>
            <a:solidFill>
              <a:schemeClr val="accent3"/>
            </a:solidFill>
            <a:effectLst/>
          </a:endParaRPr>
        </a:p>
      </dgm:t>
    </dgm:pt>
    <dgm:pt modelId="{16496D44-002F-47CE-B893-71F0A6E19DDB}" type="sibTrans" cxnId="{9E790137-5171-4ACB-9A6E-E66383857E97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zh-TW" altLang="en-US" b="1" cap="none" spc="0">
            <a:ln/>
            <a:solidFill>
              <a:schemeClr val="accent3"/>
            </a:solidFill>
            <a:effectLst/>
          </a:endParaRPr>
        </a:p>
      </dgm:t>
    </dgm:pt>
    <dgm:pt modelId="{0688614F-8802-4BA0-A4F4-CD39FF06B9C0}" type="pres">
      <dgm:prSet presAssocID="{36AA3F10-0066-469C-B97C-ADFD9D717C3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0425C3E-61C4-4DCA-8317-97717C68B8C1}" type="pres">
      <dgm:prSet presAssocID="{FAC99219-D8EE-4451-8410-7FC326D64E8F}" presName="root1" presStyleCnt="0"/>
      <dgm:spPr/>
      <dgm:t>
        <a:bodyPr/>
        <a:lstStyle/>
        <a:p>
          <a:endParaRPr lang="zh-TW" altLang="en-US"/>
        </a:p>
      </dgm:t>
    </dgm:pt>
    <dgm:pt modelId="{EAD8012B-23DE-4159-9CF4-737433ECC8A7}" type="pres">
      <dgm:prSet presAssocID="{FAC99219-D8EE-4451-8410-7FC326D64E8F}" presName="LevelOneTextNode" presStyleLbl="node0" presStyleIdx="0" presStyleCnt="1" custAng="5400000" custScaleX="169412" custScaleY="26539" custLinFactNeighborX="16266" custLinFactNeighborY="90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8EE0950-7A16-4224-A5AD-943A0EE9815D}" type="pres">
      <dgm:prSet presAssocID="{FAC99219-D8EE-4451-8410-7FC326D64E8F}" presName="level2hierChild" presStyleCnt="0"/>
      <dgm:spPr/>
      <dgm:t>
        <a:bodyPr/>
        <a:lstStyle/>
        <a:p>
          <a:endParaRPr lang="zh-TW" altLang="en-US"/>
        </a:p>
      </dgm:t>
    </dgm:pt>
    <dgm:pt modelId="{E026DE9A-56C9-4BDA-AF1D-559712C543F7}" type="pres">
      <dgm:prSet presAssocID="{58CCD48E-18F3-4789-A880-929C8C3B0235}" presName="conn2-1" presStyleLbl="parChTrans1D2" presStyleIdx="0" presStyleCnt="5"/>
      <dgm:spPr/>
      <dgm:t>
        <a:bodyPr/>
        <a:lstStyle/>
        <a:p>
          <a:endParaRPr lang="zh-TW" altLang="en-US"/>
        </a:p>
      </dgm:t>
    </dgm:pt>
    <dgm:pt modelId="{DBBDC269-0F03-4A94-B6CE-8C7B25B3D9DE}" type="pres">
      <dgm:prSet presAssocID="{58CCD48E-18F3-4789-A880-929C8C3B0235}" presName="connTx" presStyleLbl="parChTrans1D2" presStyleIdx="0" presStyleCnt="5"/>
      <dgm:spPr/>
      <dgm:t>
        <a:bodyPr/>
        <a:lstStyle/>
        <a:p>
          <a:endParaRPr lang="zh-TW" altLang="en-US"/>
        </a:p>
      </dgm:t>
    </dgm:pt>
    <dgm:pt modelId="{6EDEA053-FE9B-41BA-A0F6-ADED1D7A9C28}" type="pres">
      <dgm:prSet presAssocID="{0557A6EE-B7FF-4E13-AA56-0FF9AA29283B}" presName="root2" presStyleCnt="0"/>
      <dgm:spPr/>
      <dgm:t>
        <a:bodyPr/>
        <a:lstStyle/>
        <a:p>
          <a:endParaRPr lang="zh-TW" altLang="en-US"/>
        </a:p>
      </dgm:t>
    </dgm:pt>
    <dgm:pt modelId="{38B060BB-61EB-4A9B-864D-5417B1954F53}" type="pres">
      <dgm:prSet presAssocID="{0557A6EE-B7FF-4E13-AA56-0FF9AA29283B}" presName="LevelTwoTextNode" presStyleLbl="node2" presStyleIdx="0" presStyleCnt="5" custScaleX="136026" custScaleY="54861" custLinFactNeighborX="2519" custLinFactNeighborY="99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82ADBAA-1AA8-4F9C-8CC8-07396D654124}" type="pres">
      <dgm:prSet presAssocID="{0557A6EE-B7FF-4E13-AA56-0FF9AA29283B}" presName="level3hierChild" presStyleCnt="0"/>
      <dgm:spPr/>
      <dgm:t>
        <a:bodyPr/>
        <a:lstStyle/>
        <a:p>
          <a:endParaRPr lang="zh-TW" altLang="en-US"/>
        </a:p>
      </dgm:t>
    </dgm:pt>
    <dgm:pt modelId="{71FE400B-4696-43C3-AA06-E1B5C7EB4E2A}" type="pres">
      <dgm:prSet presAssocID="{3201740A-A01D-41AA-B0F2-AE421EEFC2F5}" presName="conn2-1" presStyleLbl="parChTrans1D2" presStyleIdx="1" presStyleCnt="5"/>
      <dgm:spPr/>
      <dgm:t>
        <a:bodyPr/>
        <a:lstStyle/>
        <a:p>
          <a:endParaRPr lang="zh-TW" altLang="en-US"/>
        </a:p>
      </dgm:t>
    </dgm:pt>
    <dgm:pt modelId="{799EFBFF-C37B-4A1C-ADDC-84AB93CF8A5A}" type="pres">
      <dgm:prSet presAssocID="{3201740A-A01D-41AA-B0F2-AE421EEFC2F5}" presName="connTx" presStyleLbl="parChTrans1D2" presStyleIdx="1" presStyleCnt="5"/>
      <dgm:spPr/>
      <dgm:t>
        <a:bodyPr/>
        <a:lstStyle/>
        <a:p>
          <a:endParaRPr lang="zh-TW" altLang="en-US"/>
        </a:p>
      </dgm:t>
    </dgm:pt>
    <dgm:pt modelId="{F1F61CD6-DD47-4C25-BB03-B41C29D7C4D9}" type="pres">
      <dgm:prSet presAssocID="{AEA6DF5C-82A3-43BA-A96C-28BA2A07771E}" presName="root2" presStyleCnt="0"/>
      <dgm:spPr/>
      <dgm:t>
        <a:bodyPr/>
        <a:lstStyle/>
        <a:p>
          <a:endParaRPr lang="zh-TW" altLang="en-US"/>
        </a:p>
      </dgm:t>
    </dgm:pt>
    <dgm:pt modelId="{2B6BE8AD-F101-4E51-9A1C-B0238DA54A44}" type="pres">
      <dgm:prSet presAssocID="{AEA6DF5C-82A3-43BA-A96C-28BA2A07771E}" presName="LevelTwoTextNode" presStyleLbl="node2" presStyleIdx="1" presStyleCnt="5" custScaleX="195166" custScaleY="56092" custLinFactNeighborX="9749" custLinFactNeighborY="592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01C24D3-987A-4F63-BE7B-F076D427C6FC}" type="pres">
      <dgm:prSet presAssocID="{AEA6DF5C-82A3-43BA-A96C-28BA2A07771E}" presName="level3hierChild" presStyleCnt="0"/>
      <dgm:spPr/>
      <dgm:t>
        <a:bodyPr/>
        <a:lstStyle/>
        <a:p>
          <a:endParaRPr lang="zh-TW" altLang="en-US"/>
        </a:p>
      </dgm:t>
    </dgm:pt>
    <dgm:pt modelId="{58526119-7401-4CD1-8D8E-87451D06BB62}" type="pres">
      <dgm:prSet presAssocID="{4339A50B-9D58-4741-89CA-3E84315F420B}" presName="conn2-1" presStyleLbl="parChTrans1D2" presStyleIdx="2" presStyleCnt="5"/>
      <dgm:spPr/>
      <dgm:t>
        <a:bodyPr/>
        <a:lstStyle/>
        <a:p>
          <a:endParaRPr lang="zh-TW" altLang="en-US"/>
        </a:p>
      </dgm:t>
    </dgm:pt>
    <dgm:pt modelId="{ADF762B9-3D6A-43DE-B1F8-866E8440F208}" type="pres">
      <dgm:prSet presAssocID="{4339A50B-9D58-4741-89CA-3E84315F420B}" presName="connTx" presStyleLbl="parChTrans1D2" presStyleIdx="2" presStyleCnt="5"/>
      <dgm:spPr/>
      <dgm:t>
        <a:bodyPr/>
        <a:lstStyle/>
        <a:p>
          <a:endParaRPr lang="zh-TW" altLang="en-US"/>
        </a:p>
      </dgm:t>
    </dgm:pt>
    <dgm:pt modelId="{49E3E9B3-ECC1-46FB-BD4D-CBF694EC5C65}" type="pres">
      <dgm:prSet presAssocID="{B730AB10-EAC5-4749-97A5-6178C75CA822}" presName="root2" presStyleCnt="0"/>
      <dgm:spPr/>
      <dgm:t>
        <a:bodyPr/>
        <a:lstStyle/>
        <a:p>
          <a:endParaRPr lang="zh-TW" altLang="en-US"/>
        </a:p>
      </dgm:t>
    </dgm:pt>
    <dgm:pt modelId="{EBAAB68D-F2FD-4DE6-8E50-011ACADA10FA}" type="pres">
      <dgm:prSet presAssocID="{B730AB10-EAC5-4749-97A5-6178C75CA822}" presName="LevelTwoTextNode" presStyleLbl="node2" presStyleIdx="2" presStyleCnt="5" custScaleX="169597" custScaleY="65281" custLinFactNeighborX="4913" custLinFactNeighborY="663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B797D85-612C-402E-B66C-F0FDAF48D99C}" type="pres">
      <dgm:prSet presAssocID="{B730AB10-EAC5-4749-97A5-6178C75CA822}" presName="level3hierChild" presStyleCnt="0"/>
      <dgm:spPr/>
      <dgm:t>
        <a:bodyPr/>
        <a:lstStyle/>
        <a:p>
          <a:endParaRPr lang="zh-TW" altLang="en-US"/>
        </a:p>
      </dgm:t>
    </dgm:pt>
    <dgm:pt modelId="{FC6B7A0F-08E8-483F-ABDD-B493CEE919DA}" type="pres">
      <dgm:prSet presAssocID="{C802388F-F22B-4443-9022-CD205DD79925}" presName="conn2-1" presStyleLbl="parChTrans1D2" presStyleIdx="3" presStyleCnt="5"/>
      <dgm:spPr/>
      <dgm:t>
        <a:bodyPr/>
        <a:lstStyle/>
        <a:p>
          <a:endParaRPr lang="zh-TW" altLang="en-US"/>
        </a:p>
      </dgm:t>
    </dgm:pt>
    <dgm:pt modelId="{AC366C4C-52B0-4960-B21A-DA057ED4951E}" type="pres">
      <dgm:prSet presAssocID="{C802388F-F22B-4443-9022-CD205DD79925}" presName="connTx" presStyleLbl="parChTrans1D2" presStyleIdx="3" presStyleCnt="5"/>
      <dgm:spPr/>
      <dgm:t>
        <a:bodyPr/>
        <a:lstStyle/>
        <a:p>
          <a:endParaRPr lang="zh-TW" altLang="en-US"/>
        </a:p>
      </dgm:t>
    </dgm:pt>
    <dgm:pt modelId="{6E881142-AC31-4F9A-9B7C-09244869C92D}" type="pres">
      <dgm:prSet presAssocID="{1E180162-778D-4205-BB13-2FA114E185B2}" presName="root2" presStyleCnt="0"/>
      <dgm:spPr/>
      <dgm:t>
        <a:bodyPr/>
        <a:lstStyle/>
        <a:p>
          <a:endParaRPr lang="zh-TW" altLang="en-US"/>
        </a:p>
      </dgm:t>
    </dgm:pt>
    <dgm:pt modelId="{199E5CA7-984D-4704-B468-68897D0DD37F}" type="pres">
      <dgm:prSet presAssocID="{1E180162-778D-4205-BB13-2FA114E185B2}" presName="LevelTwoTextNode" presStyleLbl="node2" presStyleIdx="3" presStyleCnt="5" custScaleX="174745" custScaleY="5594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32661CC-3EAF-4721-8EAA-E0CED03F39D6}" type="pres">
      <dgm:prSet presAssocID="{1E180162-778D-4205-BB13-2FA114E185B2}" presName="level3hierChild" presStyleCnt="0"/>
      <dgm:spPr/>
      <dgm:t>
        <a:bodyPr/>
        <a:lstStyle/>
        <a:p>
          <a:endParaRPr lang="zh-TW" altLang="en-US"/>
        </a:p>
      </dgm:t>
    </dgm:pt>
    <dgm:pt modelId="{16FC8F79-DFDD-490F-A9DD-20071BC32FB4}" type="pres">
      <dgm:prSet presAssocID="{E40F40D7-BD01-4444-A46A-C3E6BD67E5D1}" presName="conn2-1" presStyleLbl="parChTrans1D2" presStyleIdx="4" presStyleCnt="5"/>
      <dgm:spPr/>
      <dgm:t>
        <a:bodyPr/>
        <a:lstStyle/>
        <a:p>
          <a:endParaRPr lang="zh-TW" altLang="en-US"/>
        </a:p>
      </dgm:t>
    </dgm:pt>
    <dgm:pt modelId="{B120D57F-4EA6-4EFC-A41E-4ADA855058BC}" type="pres">
      <dgm:prSet presAssocID="{E40F40D7-BD01-4444-A46A-C3E6BD67E5D1}" presName="connTx" presStyleLbl="parChTrans1D2" presStyleIdx="4" presStyleCnt="5"/>
      <dgm:spPr/>
      <dgm:t>
        <a:bodyPr/>
        <a:lstStyle/>
        <a:p>
          <a:endParaRPr lang="zh-TW" altLang="en-US"/>
        </a:p>
      </dgm:t>
    </dgm:pt>
    <dgm:pt modelId="{621C6A58-F37B-4C8A-8EB2-E8B1F8E7C70D}" type="pres">
      <dgm:prSet presAssocID="{51C5C6E6-F0DA-47A4-9FC2-38EBB6786521}" presName="root2" presStyleCnt="0"/>
      <dgm:spPr/>
      <dgm:t>
        <a:bodyPr/>
        <a:lstStyle/>
        <a:p>
          <a:endParaRPr lang="zh-TW" altLang="en-US"/>
        </a:p>
      </dgm:t>
    </dgm:pt>
    <dgm:pt modelId="{E384D9F5-A476-464F-899C-D5D0E78CD169}" type="pres">
      <dgm:prSet presAssocID="{51C5C6E6-F0DA-47A4-9FC2-38EBB6786521}" presName="LevelTwoTextNode" presStyleLbl="node2" presStyleIdx="4" presStyleCnt="5" custScaleX="172380" custScaleY="8763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21AB3D2-F563-41E0-919D-095D691DD931}" type="pres">
      <dgm:prSet presAssocID="{51C5C6E6-F0DA-47A4-9FC2-38EBB6786521}" presName="level3hierChild" presStyleCnt="0"/>
      <dgm:spPr/>
      <dgm:t>
        <a:bodyPr/>
        <a:lstStyle/>
        <a:p>
          <a:endParaRPr lang="zh-TW" altLang="en-US"/>
        </a:p>
      </dgm:t>
    </dgm:pt>
  </dgm:ptLst>
  <dgm:cxnLst>
    <dgm:cxn modelId="{70FCFFF6-8149-4E5D-BFC6-EB68C67F72C9}" type="presOf" srcId="{3201740A-A01D-41AA-B0F2-AE421EEFC2F5}" destId="{71FE400B-4696-43C3-AA06-E1B5C7EB4E2A}" srcOrd="0" destOrd="0" presId="urn:microsoft.com/office/officeart/2008/layout/HorizontalMultiLevelHierarchy"/>
    <dgm:cxn modelId="{C802998B-B831-455F-B1C2-587173EC3D74}" srcId="{FAC99219-D8EE-4451-8410-7FC326D64E8F}" destId="{B730AB10-EAC5-4749-97A5-6178C75CA822}" srcOrd="2" destOrd="0" parTransId="{4339A50B-9D58-4741-89CA-3E84315F420B}" sibTransId="{D0AF0300-2A4B-4BCE-8F65-67E8D4CC3C24}"/>
    <dgm:cxn modelId="{1B1B0FC7-4712-4132-9E80-D0285FD1965F}" type="presOf" srcId="{C802388F-F22B-4443-9022-CD205DD79925}" destId="{FC6B7A0F-08E8-483F-ABDD-B493CEE919DA}" srcOrd="0" destOrd="0" presId="urn:microsoft.com/office/officeart/2008/layout/HorizontalMultiLevelHierarchy"/>
    <dgm:cxn modelId="{7840D444-2852-4F58-A11C-4A2B157BCB65}" type="presOf" srcId="{1E180162-778D-4205-BB13-2FA114E185B2}" destId="{199E5CA7-984D-4704-B468-68897D0DD37F}" srcOrd="0" destOrd="0" presId="urn:microsoft.com/office/officeart/2008/layout/HorizontalMultiLevelHierarchy"/>
    <dgm:cxn modelId="{29947714-A03A-4336-9B66-F26AB6F5BD64}" type="presOf" srcId="{C802388F-F22B-4443-9022-CD205DD79925}" destId="{AC366C4C-52B0-4960-B21A-DA057ED4951E}" srcOrd="1" destOrd="0" presId="urn:microsoft.com/office/officeart/2008/layout/HorizontalMultiLevelHierarchy"/>
    <dgm:cxn modelId="{CCD4722C-786F-4DAB-BD0C-8C6CD8BAE0A9}" srcId="{FAC99219-D8EE-4451-8410-7FC326D64E8F}" destId="{1E180162-778D-4205-BB13-2FA114E185B2}" srcOrd="3" destOrd="0" parTransId="{C802388F-F22B-4443-9022-CD205DD79925}" sibTransId="{1FF3BFB8-01DE-4452-941A-7E3CAB99E304}"/>
    <dgm:cxn modelId="{F216EB18-8DE6-41BB-ACA7-41B2B74A6A91}" type="presOf" srcId="{E40F40D7-BD01-4444-A46A-C3E6BD67E5D1}" destId="{B120D57F-4EA6-4EFC-A41E-4ADA855058BC}" srcOrd="1" destOrd="0" presId="urn:microsoft.com/office/officeart/2008/layout/HorizontalMultiLevelHierarchy"/>
    <dgm:cxn modelId="{EFEC9774-F0E1-402C-997D-6D1F8C74C606}" type="presOf" srcId="{AEA6DF5C-82A3-43BA-A96C-28BA2A07771E}" destId="{2B6BE8AD-F101-4E51-9A1C-B0238DA54A44}" srcOrd="0" destOrd="0" presId="urn:microsoft.com/office/officeart/2008/layout/HorizontalMultiLevelHierarchy"/>
    <dgm:cxn modelId="{33DAC9BF-5D28-4870-B62F-F9CAA961BB17}" type="presOf" srcId="{58CCD48E-18F3-4789-A880-929C8C3B0235}" destId="{E026DE9A-56C9-4BDA-AF1D-559712C543F7}" srcOrd="0" destOrd="0" presId="urn:microsoft.com/office/officeart/2008/layout/HorizontalMultiLevelHierarchy"/>
    <dgm:cxn modelId="{1378A420-69DA-442F-9867-57398408C6D3}" type="presOf" srcId="{51C5C6E6-F0DA-47A4-9FC2-38EBB6786521}" destId="{E384D9F5-A476-464F-899C-D5D0E78CD169}" srcOrd="0" destOrd="0" presId="urn:microsoft.com/office/officeart/2008/layout/HorizontalMultiLevelHierarchy"/>
    <dgm:cxn modelId="{0813C152-D420-4D80-9022-9FD33D90CDCD}" type="presOf" srcId="{4339A50B-9D58-4741-89CA-3E84315F420B}" destId="{ADF762B9-3D6A-43DE-B1F8-866E8440F208}" srcOrd="1" destOrd="0" presId="urn:microsoft.com/office/officeart/2008/layout/HorizontalMultiLevelHierarchy"/>
    <dgm:cxn modelId="{657401A8-D734-457F-BFD2-6837ECDD2DC8}" type="presOf" srcId="{58CCD48E-18F3-4789-A880-929C8C3B0235}" destId="{DBBDC269-0F03-4A94-B6CE-8C7B25B3D9DE}" srcOrd="1" destOrd="0" presId="urn:microsoft.com/office/officeart/2008/layout/HorizontalMultiLevelHierarchy"/>
    <dgm:cxn modelId="{06EEB9A9-D73B-4326-B752-76F10CB197D1}" type="presOf" srcId="{E40F40D7-BD01-4444-A46A-C3E6BD67E5D1}" destId="{16FC8F79-DFDD-490F-A9DD-20071BC32FB4}" srcOrd="0" destOrd="0" presId="urn:microsoft.com/office/officeart/2008/layout/HorizontalMultiLevelHierarchy"/>
    <dgm:cxn modelId="{D6742B7C-FD7B-432D-8227-77E71F45B744}" srcId="{FAC99219-D8EE-4451-8410-7FC326D64E8F}" destId="{0557A6EE-B7FF-4E13-AA56-0FF9AA29283B}" srcOrd="0" destOrd="0" parTransId="{58CCD48E-18F3-4789-A880-929C8C3B0235}" sibTransId="{1832DE91-DFED-4F97-A2F6-679C1B349BA1}"/>
    <dgm:cxn modelId="{9E790137-5171-4ACB-9A6E-E66383857E97}" srcId="{FAC99219-D8EE-4451-8410-7FC326D64E8F}" destId="{51C5C6E6-F0DA-47A4-9FC2-38EBB6786521}" srcOrd="4" destOrd="0" parTransId="{E40F40D7-BD01-4444-A46A-C3E6BD67E5D1}" sibTransId="{16496D44-002F-47CE-B893-71F0A6E19DDB}"/>
    <dgm:cxn modelId="{22ABCCDB-DA4E-4E74-966B-9ADD93200325}" type="presOf" srcId="{3201740A-A01D-41AA-B0F2-AE421EEFC2F5}" destId="{799EFBFF-C37B-4A1C-ADDC-84AB93CF8A5A}" srcOrd="1" destOrd="0" presId="urn:microsoft.com/office/officeart/2008/layout/HorizontalMultiLevelHierarchy"/>
    <dgm:cxn modelId="{322D04AF-324F-4F84-B3FB-FF6ECB146B6A}" srcId="{36AA3F10-0066-469C-B97C-ADFD9D717C31}" destId="{FAC99219-D8EE-4451-8410-7FC326D64E8F}" srcOrd="0" destOrd="0" parTransId="{F501F834-DA4F-42DA-83BC-8EFFD2F5B734}" sibTransId="{9DC004B6-6F37-4D0D-A140-F3F3BAC10254}"/>
    <dgm:cxn modelId="{54C7CF60-912F-4760-BEB2-5DC0DE3DEFDF}" srcId="{FAC99219-D8EE-4451-8410-7FC326D64E8F}" destId="{AEA6DF5C-82A3-43BA-A96C-28BA2A07771E}" srcOrd="1" destOrd="0" parTransId="{3201740A-A01D-41AA-B0F2-AE421EEFC2F5}" sibTransId="{3092D11B-5358-443B-9D95-3B7C68F8447F}"/>
    <dgm:cxn modelId="{1D90C95C-64F5-4A4B-A5AD-D926EC14CD30}" type="presOf" srcId="{0557A6EE-B7FF-4E13-AA56-0FF9AA29283B}" destId="{38B060BB-61EB-4A9B-864D-5417B1954F53}" srcOrd="0" destOrd="0" presId="urn:microsoft.com/office/officeart/2008/layout/HorizontalMultiLevelHierarchy"/>
    <dgm:cxn modelId="{025CE7AC-CF1A-44B7-B82E-3B3E1C2028EB}" type="presOf" srcId="{4339A50B-9D58-4741-89CA-3E84315F420B}" destId="{58526119-7401-4CD1-8D8E-87451D06BB62}" srcOrd="0" destOrd="0" presId="urn:microsoft.com/office/officeart/2008/layout/HorizontalMultiLevelHierarchy"/>
    <dgm:cxn modelId="{E46CECDE-CAC8-425F-8842-9C7EBF487C1A}" type="presOf" srcId="{36AA3F10-0066-469C-B97C-ADFD9D717C31}" destId="{0688614F-8802-4BA0-A4F4-CD39FF06B9C0}" srcOrd="0" destOrd="0" presId="urn:microsoft.com/office/officeart/2008/layout/HorizontalMultiLevelHierarchy"/>
    <dgm:cxn modelId="{FC6C86EF-6486-4D4E-BD97-F3FE7451A1F5}" type="presOf" srcId="{FAC99219-D8EE-4451-8410-7FC326D64E8F}" destId="{EAD8012B-23DE-4159-9CF4-737433ECC8A7}" srcOrd="0" destOrd="0" presId="urn:microsoft.com/office/officeart/2008/layout/HorizontalMultiLevelHierarchy"/>
    <dgm:cxn modelId="{74F3BBBD-F7DD-4039-82BA-D2F60D84A768}" type="presOf" srcId="{B730AB10-EAC5-4749-97A5-6178C75CA822}" destId="{EBAAB68D-F2FD-4DE6-8E50-011ACADA10FA}" srcOrd="0" destOrd="0" presId="urn:microsoft.com/office/officeart/2008/layout/HorizontalMultiLevelHierarchy"/>
    <dgm:cxn modelId="{4F972447-820B-4853-B834-A8C7584DF704}" type="presParOf" srcId="{0688614F-8802-4BA0-A4F4-CD39FF06B9C0}" destId="{70425C3E-61C4-4DCA-8317-97717C68B8C1}" srcOrd="0" destOrd="0" presId="urn:microsoft.com/office/officeart/2008/layout/HorizontalMultiLevelHierarchy"/>
    <dgm:cxn modelId="{EAB34D93-8EFD-4161-886B-20A6A0D89EBA}" type="presParOf" srcId="{70425C3E-61C4-4DCA-8317-97717C68B8C1}" destId="{EAD8012B-23DE-4159-9CF4-737433ECC8A7}" srcOrd="0" destOrd="0" presId="urn:microsoft.com/office/officeart/2008/layout/HorizontalMultiLevelHierarchy"/>
    <dgm:cxn modelId="{6311A188-C47F-4C38-91A4-6C821A876AF9}" type="presParOf" srcId="{70425C3E-61C4-4DCA-8317-97717C68B8C1}" destId="{08EE0950-7A16-4224-A5AD-943A0EE9815D}" srcOrd="1" destOrd="0" presId="urn:microsoft.com/office/officeart/2008/layout/HorizontalMultiLevelHierarchy"/>
    <dgm:cxn modelId="{05350F57-2454-4C6D-9CD0-D72221CB0286}" type="presParOf" srcId="{08EE0950-7A16-4224-A5AD-943A0EE9815D}" destId="{E026DE9A-56C9-4BDA-AF1D-559712C543F7}" srcOrd="0" destOrd="0" presId="urn:microsoft.com/office/officeart/2008/layout/HorizontalMultiLevelHierarchy"/>
    <dgm:cxn modelId="{64113A60-FBEE-430A-B4A6-E09B3C3EA17A}" type="presParOf" srcId="{E026DE9A-56C9-4BDA-AF1D-559712C543F7}" destId="{DBBDC269-0F03-4A94-B6CE-8C7B25B3D9DE}" srcOrd="0" destOrd="0" presId="urn:microsoft.com/office/officeart/2008/layout/HorizontalMultiLevelHierarchy"/>
    <dgm:cxn modelId="{A0D99E3D-6A42-4121-AEE8-C673DEB5E0CE}" type="presParOf" srcId="{08EE0950-7A16-4224-A5AD-943A0EE9815D}" destId="{6EDEA053-FE9B-41BA-A0F6-ADED1D7A9C28}" srcOrd="1" destOrd="0" presId="urn:microsoft.com/office/officeart/2008/layout/HorizontalMultiLevelHierarchy"/>
    <dgm:cxn modelId="{90362765-4DA0-4B8B-9232-622F6AFD7C4D}" type="presParOf" srcId="{6EDEA053-FE9B-41BA-A0F6-ADED1D7A9C28}" destId="{38B060BB-61EB-4A9B-864D-5417B1954F53}" srcOrd="0" destOrd="0" presId="urn:microsoft.com/office/officeart/2008/layout/HorizontalMultiLevelHierarchy"/>
    <dgm:cxn modelId="{C1ACF5C9-8875-4D57-BD51-A91673E35C46}" type="presParOf" srcId="{6EDEA053-FE9B-41BA-A0F6-ADED1D7A9C28}" destId="{E82ADBAA-1AA8-4F9C-8CC8-07396D654124}" srcOrd="1" destOrd="0" presId="urn:microsoft.com/office/officeart/2008/layout/HorizontalMultiLevelHierarchy"/>
    <dgm:cxn modelId="{40954618-D896-4787-B042-E1659F732BD0}" type="presParOf" srcId="{08EE0950-7A16-4224-A5AD-943A0EE9815D}" destId="{71FE400B-4696-43C3-AA06-E1B5C7EB4E2A}" srcOrd="2" destOrd="0" presId="urn:microsoft.com/office/officeart/2008/layout/HorizontalMultiLevelHierarchy"/>
    <dgm:cxn modelId="{F02931CC-A076-4874-AEC2-09458C26AAA2}" type="presParOf" srcId="{71FE400B-4696-43C3-AA06-E1B5C7EB4E2A}" destId="{799EFBFF-C37B-4A1C-ADDC-84AB93CF8A5A}" srcOrd="0" destOrd="0" presId="urn:microsoft.com/office/officeart/2008/layout/HorizontalMultiLevelHierarchy"/>
    <dgm:cxn modelId="{E6E11559-739F-44B2-8E56-37A71AFCBBEE}" type="presParOf" srcId="{08EE0950-7A16-4224-A5AD-943A0EE9815D}" destId="{F1F61CD6-DD47-4C25-BB03-B41C29D7C4D9}" srcOrd="3" destOrd="0" presId="urn:microsoft.com/office/officeart/2008/layout/HorizontalMultiLevelHierarchy"/>
    <dgm:cxn modelId="{43855099-E940-44B2-995E-DEE8408A3E3C}" type="presParOf" srcId="{F1F61CD6-DD47-4C25-BB03-B41C29D7C4D9}" destId="{2B6BE8AD-F101-4E51-9A1C-B0238DA54A44}" srcOrd="0" destOrd="0" presId="urn:microsoft.com/office/officeart/2008/layout/HorizontalMultiLevelHierarchy"/>
    <dgm:cxn modelId="{66DB6903-0EA9-47FC-9BCC-2F03CDB11130}" type="presParOf" srcId="{F1F61CD6-DD47-4C25-BB03-B41C29D7C4D9}" destId="{F01C24D3-987A-4F63-BE7B-F076D427C6FC}" srcOrd="1" destOrd="0" presId="urn:microsoft.com/office/officeart/2008/layout/HorizontalMultiLevelHierarchy"/>
    <dgm:cxn modelId="{DDB39631-5F02-4478-86CC-6FFEEFD58DAE}" type="presParOf" srcId="{08EE0950-7A16-4224-A5AD-943A0EE9815D}" destId="{58526119-7401-4CD1-8D8E-87451D06BB62}" srcOrd="4" destOrd="0" presId="urn:microsoft.com/office/officeart/2008/layout/HorizontalMultiLevelHierarchy"/>
    <dgm:cxn modelId="{3ABB1606-9A25-445A-B632-4C6607806462}" type="presParOf" srcId="{58526119-7401-4CD1-8D8E-87451D06BB62}" destId="{ADF762B9-3D6A-43DE-B1F8-866E8440F208}" srcOrd="0" destOrd="0" presId="urn:microsoft.com/office/officeart/2008/layout/HorizontalMultiLevelHierarchy"/>
    <dgm:cxn modelId="{4D7472F5-18C4-4329-8E80-1317E59B31C5}" type="presParOf" srcId="{08EE0950-7A16-4224-A5AD-943A0EE9815D}" destId="{49E3E9B3-ECC1-46FB-BD4D-CBF694EC5C65}" srcOrd="5" destOrd="0" presId="urn:microsoft.com/office/officeart/2008/layout/HorizontalMultiLevelHierarchy"/>
    <dgm:cxn modelId="{8835114A-AB29-45FB-A91C-A3A10F887B67}" type="presParOf" srcId="{49E3E9B3-ECC1-46FB-BD4D-CBF694EC5C65}" destId="{EBAAB68D-F2FD-4DE6-8E50-011ACADA10FA}" srcOrd="0" destOrd="0" presId="urn:microsoft.com/office/officeart/2008/layout/HorizontalMultiLevelHierarchy"/>
    <dgm:cxn modelId="{DC0CBC45-C0AC-4DFC-8614-50892A0AD842}" type="presParOf" srcId="{49E3E9B3-ECC1-46FB-BD4D-CBF694EC5C65}" destId="{0B797D85-612C-402E-B66C-F0FDAF48D99C}" srcOrd="1" destOrd="0" presId="urn:microsoft.com/office/officeart/2008/layout/HorizontalMultiLevelHierarchy"/>
    <dgm:cxn modelId="{C8647E3F-6A16-4986-B044-1553815DA9EC}" type="presParOf" srcId="{08EE0950-7A16-4224-A5AD-943A0EE9815D}" destId="{FC6B7A0F-08E8-483F-ABDD-B493CEE919DA}" srcOrd="6" destOrd="0" presId="urn:microsoft.com/office/officeart/2008/layout/HorizontalMultiLevelHierarchy"/>
    <dgm:cxn modelId="{EC180AAF-CE86-4161-B1E0-B2088E2B6F38}" type="presParOf" srcId="{FC6B7A0F-08E8-483F-ABDD-B493CEE919DA}" destId="{AC366C4C-52B0-4960-B21A-DA057ED4951E}" srcOrd="0" destOrd="0" presId="urn:microsoft.com/office/officeart/2008/layout/HorizontalMultiLevelHierarchy"/>
    <dgm:cxn modelId="{7F3BBDD0-CB81-4338-81CE-5C3E5DC9BDFA}" type="presParOf" srcId="{08EE0950-7A16-4224-A5AD-943A0EE9815D}" destId="{6E881142-AC31-4F9A-9B7C-09244869C92D}" srcOrd="7" destOrd="0" presId="urn:microsoft.com/office/officeart/2008/layout/HorizontalMultiLevelHierarchy"/>
    <dgm:cxn modelId="{47A3C71F-DB20-4FDB-8F15-CC4304954D02}" type="presParOf" srcId="{6E881142-AC31-4F9A-9B7C-09244869C92D}" destId="{199E5CA7-984D-4704-B468-68897D0DD37F}" srcOrd="0" destOrd="0" presId="urn:microsoft.com/office/officeart/2008/layout/HorizontalMultiLevelHierarchy"/>
    <dgm:cxn modelId="{B1EBD8B7-03C3-4443-9222-62B8A717A55E}" type="presParOf" srcId="{6E881142-AC31-4F9A-9B7C-09244869C92D}" destId="{232661CC-3EAF-4721-8EAA-E0CED03F39D6}" srcOrd="1" destOrd="0" presId="urn:microsoft.com/office/officeart/2008/layout/HorizontalMultiLevelHierarchy"/>
    <dgm:cxn modelId="{CCCCEC28-72DD-4A8F-9135-252ABADE8DBD}" type="presParOf" srcId="{08EE0950-7A16-4224-A5AD-943A0EE9815D}" destId="{16FC8F79-DFDD-490F-A9DD-20071BC32FB4}" srcOrd="8" destOrd="0" presId="urn:microsoft.com/office/officeart/2008/layout/HorizontalMultiLevelHierarchy"/>
    <dgm:cxn modelId="{70858423-F95E-4AC2-AFF4-6048AAB39D88}" type="presParOf" srcId="{16FC8F79-DFDD-490F-A9DD-20071BC32FB4}" destId="{B120D57F-4EA6-4EFC-A41E-4ADA855058BC}" srcOrd="0" destOrd="0" presId="urn:microsoft.com/office/officeart/2008/layout/HorizontalMultiLevelHierarchy"/>
    <dgm:cxn modelId="{929081CB-41D5-410E-93F9-EB5A63D4A2E1}" type="presParOf" srcId="{08EE0950-7A16-4224-A5AD-943A0EE9815D}" destId="{621C6A58-F37B-4C8A-8EB2-E8B1F8E7C70D}" srcOrd="9" destOrd="0" presId="urn:microsoft.com/office/officeart/2008/layout/HorizontalMultiLevelHierarchy"/>
    <dgm:cxn modelId="{B6FC4886-C946-4577-951D-30FCA1BB3F1F}" type="presParOf" srcId="{621C6A58-F37B-4C8A-8EB2-E8B1F8E7C70D}" destId="{E384D9F5-A476-464F-899C-D5D0E78CD169}" srcOrd="0" destOrd="0" presId="urn:microsoft.com/office/officeart/2008/layout/HorizontalMultiLevelHierarchy"/>
    <dgm:cxn modelId="{16830697-C00A-4C2F-A1D5-66896B92A968}" type="presParOf" srcId="{621C6A58-F37B-4C8A-8EB2-E8B1F8E7C70D}" destId="{521AB3D2-F563-41E0-919D-095D691DD93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0B4A5BA-960D-408F-A048-09D0BB73BCD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AC31087-A089-4093-961F-BC619DD26A31}">
      <dgm:prSet phldrT="[文字]" custT="1"/>
      <dgm:spPr>
        <a:xfrm>
          <a:off x="2828685" y="513304"/>
          <a:ext cx="1800567" cy="1002316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zh-TW" altLang="en-US" sz="2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補助對象僅限公職人員之</a:t>
          </a:r>
          <a:r>
            <a:rPr lang="zh-TW" altLang="en-US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關係人</a:t>
          </a:r>
          <a:endParaRPr lang="zh-TW" altLang="en-US" sz="2400" b="1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3B736207-4DF8-41FC-8AB6-61AA01EA573C}" type="parTrans" cxnId="{96377263-383B-4268-874D-0FB09040EF85}">
      <dgm:prSet/>
      <dgm:spPr/>
      <dgm:t>
        <a:bodyPr/>
        <a:lstStyle/>
        <a:p>
          <a:endParaRPr lang="zh-TW" altLang="en-US"/>
        </a:p>
      </dgm:t>
    </dgm:pt>
    <dgm:pt modelId="{9FBF7DF8-385C-46F5-92F7-70D252F7A8C1}" type="sibTrans" cxnId="{96377263-383B-4268-874D-0FB09040EF85}">
      <dgm:prSet/>
      <dgm:spPr/>
      <dgm:t>
        <a:bodyPr/>
        <a:lstStyle/>
        <a:p>
          <a:endParaRPr lang="zh-TW" altLang="en-US"/>
        </a:p>
      </dgm:t>
    </dgm:pt>
    <dgm:pt modelId="{2796B42C-8BBF-4B6E-AE34-05DC3D5DC166}">
      <dgm:prSet phldrT="[文字]" custT="1"/>
      <dgm:spPr>
        <a:xfrm>
          <a:off x="121532" y="1826207"/>
          <a:ext cx="3069299" cy="1247120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zh-TW" altLang="en-US" sz="2400" b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補助行為係</a:t>
          </a:r>
          <a:r>
            <a:rPr lang="zh-TW" altLang="en-US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依法令規定</a:t>
          </a:r>
          <a:r>
            <a:rPr lang="zh-TW" altLang="en-US" sz="2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以</a:t>
          </a:r>
          <a:r>
            <a:rPr lang="zh-TW" altLang="en-US" sz="2400" b="1" u="sng" dirty="0" smtClean="0"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公開公平方式</a:t>
          </a:r>
          <a:r>
            <a:rPr lang="zh-TW" altLang="en-US" sz="2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辦理者</a:t>
          </a:r>
          <a:endParaRPr lang="zh-TW" alt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A39AAD7B-41D7-43F5-8E45-52E45E923BD5}" type="parTrans" cxnId="{220D43EA-2CE0-4C04-95BF-159E11F76837}">
      <dgm:prSet/>
      <dgm:spPr>
        <a:xfrm>
          <a:off x="1537524" y="1402895"/>
          <a:ext cx="2072786" cy="310586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5D8FA755-7C8A-4DB3-A0C3-A64EE3AFE03E}" type="sibTrans" cxnId="{220D43EA-2CE0-4C04-95BF-159E11F76837}">
      <dgm:prSet/>
      <dgm:spPr/>
      <dgm:t>
        <a:bodyPr/>
        <a:lstStyle/>
        <a:p>
          <a:endParaRPr lang="zh-TW" altLang="en-US"/>
        </a:p>
      </dgm:t>
    </dgm:pt>
    <dgm:pt modelId="{EE7E20B3-407D-40DD-B834-853CF8A06CC5}" type="pres">
      <dgm:prSet presAssocID="{D0B4A5BA-960D-408F-A048-09D0BB73BCD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3567DA54-95BC-4794-8FC3-30501DA9D75D}" type="pres">
      <dgm:prSet presAssocID="{2AC31087-A089-4093-961F-BC619DD26A31}" presName="hierRoot1" presStyleCnt="0"/>
      <dgm:spPr/>
      <dgm:t>
        <a:bodyPr/>
        <a:lstStyle/>
        <a:p>
          <a:endParaRPr lang="zh-TW" altLang="en-US"/>
        </a:p>
      </dgm:t>
    </dgm:pt>
    <dgm:pt modelId="{698BC07F-59BB-4DBB-9A7F-48D4985E84ED}" type="pres">
      <dgm:prSet presAssocID="{2AC31087-A089-4093-961F-BC619DD26A31}" presName="composite" presStyleCnt="0"/>
      <dgm:spPr/>
      <dgm:t>
        <a:bodyPr/>
        <a:lstStyle/>
        <a:p>
          <a:endParaRPr lang="zh-TW" altLang="en-US"/>
        </a:p>
      </dgm:t>
    </dgm:pt>
    <dgm:pt modelId="{2E892075-8BE6-4728-9A17-C465C97934F9}" type="pres">
      <dgm:prSet presAssocID="{2AC31087-A089-4093-961F-BC619DD26A31}" presName="background" presStyleLbl="node0" presStyleIdx="0" presStyleCnt="1"/>
      <dgm:spPr>
        <a:xfrm>
          <a:off x="2710027" y="400579"/>
          <a:ext cx="1800567" cy="1002316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07EC27E7-9C8C-4A48-BF0B-4EB7EC0492CD}" type="pres">
      <dgm:prSet presAssocID="{2AC31087-A089-4093-961F-BC619DD26A31}" presName="text" presStyleLbl="fgAcc0" presStyleIdx="0" presStyleCnt="1" custScaleX="168605" custScaleY="14780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53B6BDF2-88BA-443C-A0C5-BBFC35FEB73E}" type="pres">
      <dgm:prSet presAssocID="{2AC31087-A089-4093-961F-BC619DD26A31}" presName="hierChild2" presStyleCnt="0"/>
      <dgm:spPr/>
      <dgm:t>
        <a:bodyPr/>
        <a:lstStyle/>
        <a:p>
          <a:endParaRPr lang="zh-TW" altLang="en-US"/>
        </a:p>
      </dgm:t>
    </dgm:pt>
    <dgm:pt modelId="{B5C1B583-0CE2-472F-87CB-3EA4BF253980}" type="pres">
      <dgm:prSet presAssocID="{A39AAD7B-41D7-43F5-8E45-52E45E923BD5}" presName="Name10" presStyleLbl="parChTrans1D2" presStyleIdx="0" presStyleCnt="1"/>
      <dgm:spPr>
        <a:custGeom>
          <a:avLst/>
          <a:gdLst/>
          <a:ahLst/>
          <a:cxnLst/>
          <a:rect l="0" t="0" r="0" b="0"/>
          <a:pathLst>
            <a:path>
              <a:moveTo>
                <a:pt x="2072786" y="0"/>
              </a:moveTo>
              <a:lnTo>
                <a:pt x="2072786" y="211655"/>
              </a:lnTo>
              <a:lnTo>
                <a:pt x="0" y="211655"/>
              </a:lnTo>
              <a:lnTo>
                <a:pt x="0" y="310586"/>
              </a:lnTo>
            </a:path>
          </a:pathLst>
        </a:custGeom>
      </dgm:spPr>
      <dgm:t>
        <a:bodyPr/>
        <a:lstStyle/>
        <a:p>
          <a:endParaRPr lang="zh-TW" altLang="en-US"/>
        </a:p>
      </dgm:t>
    </dgm:pt>
    <dgm:pt modelId="{BA7CAA51-48D8-4CD8-87EC-A697FA937FCE}" type="pres">
      <dgm:prSet presAssocID="{2796B42C-8BBF-4B6E-AE34-05DC3D5DC166}" presName="hierRoot2" presStyleCnt="0"/>
      <dgm:spPr/>
      <dgm:t>
        <a:bodyPr/>
        <a:lstStyle/>
        <a:p>
          <a:endParaRPr lang="zh-TW" altLang="en-US"/>
        </a:p>
      </dgm:t>
    </dgm:pt>
    <dgm:pt modelId="{3A438ACA-D37A-4926-ACB0-588DEE49A5DF}" type="pres">
      <dgm:prSet presAssocID="{2796B42C-8BBF-4B6E-AE34-05DC3D5DC166}" presName="composite2" presStyleCnt="0"/>
      <dgm:spPr/>
      <dgm:t>
        <a:bodyPr/>
        <a:lstStyle/>
        <a:p>
          <a:endParaRPr lang="zh-TW" altLang="en-US"/>
        </a:p>
      </dgm:t>
    </dgm:pt>
    <dgm:pt modelId="{FF47E902-B4EB-43A1-B323-282AB3545A2E}" type="pres">
      <dgm:prSet presAssocID="{2796B42C-8BBF-4B6E-AE34-05DC3D5DC166}" presName="background2" presStyleLbl="node2" presStyleIdx="0" presStyleCnt="1"/>
      <dgm:spPr>
        <a:xfrm>
          <a:off x="2874" y="1713482"/>
          <a:ext cx="3069299" cy="1247120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D4E62185-91A0-4FA0-9AAE-424E6791AFBB}" type="pres">
      <dgm:prSet presAssocID="{2796B42C-8BBF-4B6E-AE34-05DC3D5DC166}" presName="text2" presStyleLbl="fgAcc2" presStyleIdx="0" presStyleCnt="1" custScaleX="350151" custScaleY="18390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3AD7542E-4897-4967-9ACF-B20EAF708E90}" type="pres">
      <dgm:prSet presAssocID="{2796B42C-8BBF-4B6E-AE34-05DC3D5DC166}" presName="hierChild3" presStyleCnt="0"/>
      <dgm:spPr/>
      <dgm:t>
        <a:bodyPr/>
        <a:lstStyle/>
        <a:p>
          <a:endParaRPr lang="zh-TW" altLang="en-US"/>
        </a:p>
      </dgm:t>
    </dgm:pt>
  </dgm:ptLst>
  <dgm:cxnLst>
    <dgm:cxn modelId="{5BE2AE66-2695-4A9F-A2F1-FC215868D976}" type="presOf" srcId="{2796B42C-8BBF-4B6E-AE34-05DC3D5DC166}" destId="{D4E62185-91A0-4FA0-9AAE-424E6791AFBB}" srcOrd="0" destOrd="0" presId="urn:microsoft.com/office/officeart/2005/8/layout/hierarchy1"/>
    <dgm:cxn modelId="{220D43EA-2CE0-4C04-95BF-159E11F76837}" srcId="{2AC31087-A089-4093-961F-BC619DD26A31}" destId="{2796B42C-8BBF-4B6E-AE34-05DC3D5DC166}" srcOrd="0" destOrd="0" parTransId="{A39AAD7B-41D7-43F5-8E45-52E45E923BD5}" sibTransId="{5D8FA755-7C8A-4DB3-A0C3-A64EE3AFE03E}"/>
    <dgm:cxn modelId="{6FBAFAA1-2D9F-414F-A3F3-12FBD384C3D4}" type="presOf" srcId="{D0B4A5BA-960D-408F-A048-09D0BB73BCD5}" destId="{EE7E20B3-407D-40DD-B834-853CF8A06CC5}" srcOrd="0" destOrd="0" presId="urn:microsoft.com/office/officeart/2005/8/layout/hierarchy1"/>
    <dgm:cxn modelId="{2F4410EF-3289-41AE-9D14-D645519C96A2}" type="presOf" srcId="{A39AAD7B-41D7-43F5-8E45-52E45E923BD5}" destId="{B5C1B583-0CE2-472F-87CB-3EA4BF253980}" srcOrd="0" destOrd="0" presId="urn:microsoft.com/office/officeart/2005/8/layout/hierarchy1"/>
    <dgm:cxn modelId="{96377263-383B-4268-874D-0FB09040EF85}" srcId="{D0B4A5BA-960D-408F-A048-09D0BB73BCD5}" destId="{2AC31087-A089-4093-961F-BC619DD26A31}" srcOrd="0" destOrd="0" parTransId="{3B736207-4DF8-41FC-8AB6-61AA01EA573C}" sibTransId="{9FBF7DF8-385C-46F5-92F7-70D252F7A8C1}"/>
    <dgm:cxn modelId="{8E302695-97DD-4678-9E37-DAA63AB90FC8}" type="presOf" srcId="{2AC31087-A089-4093-961F-BC619DD26A31}" destId="{07EC27E7-9C8C-4A48-BF0B-4EB7EC0492CD}" srcOrd="0" destOrd="0" presId="urn:microsoft.com/office/officeart/2005/8/layout/hierarchy1"/>
    <dgm:cxn modelId="{C0777615-9197-40C7-BCA4-09598FD38948}" type="presParOf" srcId="{EE7E20B3-407D-40DD-B834-853CF8A06CC5}" destId="{3567DA54-95BC-4794-8FC3-30501DA9D75D}" srcOrd="0" destOrd="0" presId="urn:microsoft.com/office/officeart/2005/8/layout/hierarchy1"/>
    <dgm:cxn modelId="{1FCD0187-CB5D-4E76-8BC2-BA3CADDF9767}" type="presParOf" srcId="{3567DA54-95BC-4794-8FC3-30501DA9D75D}" destId="{698BC07F-59BB-4DBB-9A7F-48D4985E84ED}" srcOrd="0" destOrd="0" presId="urn:microsoft.com/office/officeart/2005/8/layout/hierarchy1"/>
    <dgm:cxn modelId="{8984C7AA-9CAE-4B75-A485-E5CA9C256EF1}" type="presParOf" srcId="{698BC07F-59BB-4DBB-9A7F-48D4985E84ED}" destId="{2E892075-8BE6-4728-9A17-C465C97934F9}" srcOrd="0" destOrd="0" presId="urn:microsoft.com/office/officeart/2005/8/layout/hierarchy1"/>
    <dgm:cxn modelId="{CE74166B-E0FF-4AD0-8CDF-B15D6EF66E2E}" type="presParOf" srcId="{698BC07F-59BB-4DBB-9A7F-48D4985E84ED}" destId="{07EC27E7-9C8C-4A48-BF0B-4EB7EC0492CD}" srcOrd="1" destOrd="0" presId="urn:microsoft.com/office/officeart/2005/8/layout/hierarchy1"/>
    <dgm:cxn modelId="{074A47AA-1E28-4622-AC88-A0CD7580B236}" type="presParOf" srcId="{3567DA54-95BC-4794-8FC3-30501DA9D75D}" destId="{53B6BDF2-88BA-443C-A0C5-BBFC35FEB73E}" srcOrd="1" destOrd="0" presId="urn:microsoft.com/office/officeart/2005/8/layout/hierarchy1"/>
    <dgm:cxn modelId="{0AA399A2-2157-420F-93AC-74ECDD0ACD23}" type="presParOf" srcId="{53B6BDF2-88BA-443C-A0C5-BBFC35FEB73E}" destId="{B5C1B583-0CE2-472F-87CB-3EA4BF253980}" srcOrd="0" destOrd="0" presId="urn:microsoft.com/office/officeart/2005/8/layout/hierarchy1"/>
    <dgm:cxn modelId="{37A9C18D-0725-47CE-AEC1-814F021143DB}" type="presParOf" srcId="{53B6BDF2-88BA-443C-A0C5-BBFC35FEB73E}" destId="{BA7CAA51-48D8-4CD8-87EC-A697FA937FCE}" srcOrd="1" destOrd="0" presId="urn:microsoft.com/office/officeart/2005/8/layout/hierarchy1"/>
    <dgm:cxn modelId="{0F5CFB75-1510-4FF3-B204-173A7A2166B7}" type="presParOf" srcId="{BA7CAA51-48D8-4CD8-87EC-A697FA937FCE}" destId="{3A438ACA-D37A-4926-ACB0-588DEE49A5DF}" srcOrd="0" destOrd="0" presId="urn:microsoft.com/office/officeart/2005/8/layout/hierarchy1"/>
    <dgm:cxn modelId="{96FFC1A4-3CE4-402C-9350-91605BC5ACE4}" type="presParOf" srcId="{3A438ACA-D37A-4926-ACB0-588DEE49A5DF}" destId="{FF47E902-B4EB-43A1-B323-282AB3545A2E}" srcOrd="0" destOrd="0" presId="urn:microsoft.com/office/officeart/2005/8/layout/hierarchy1"/>
    <dgm:cxn modelId="{96848244-AE5C-4BB1-B90B-B2714DA2B2A5}" type="presParOf" srcId="{3A438ACA-D37A-4926-ACB0-588DEE49A5DF}" destId="{D4E62185-91A0-4FA0-9AAE-424E6791AFBB}" srcOrd="1" destOrd="0" presId="urn:microsoft.com/office/officeart/2005/8/layout/hierarchy1"/>
    <dgm:cxn modelId="{EC86D73A-475A-40A9-B367-1A5919EDC761}" type="presParOf" srcId="{BA7CAA51-48D8-4CD8-87EC-A697FA937FCE}" destId="{3AD7542E-4897-4967-9ACF-B20EAF708E9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0B4A5BA-960D-408F-A048-09D0BB73BCD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AC31087-A089-4093-961F-BC619DD26A31}">
      <dgm:prSet phldrT="[文字]" custT="1"/>
      <dgm:spPr>
        <a:xfrm>
          <a:off x="2828685" y="513304"/>
          <a:ext cx="1800567" cy="1002316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zh-TW" altLang="en-US" sz="2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補助對象僅限於公職人員之</a:t>
          </a:r>
          <a:r>
            <a:rPr lang="zh-TW" altLang="en-US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關係人</a:t>
          </a:r>
          <a:endParaRPr lang="zh-TW" altLang="en-US" sz="2400" b="1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3B736207-4DF8-41FC-8AB6-61AA01EA573C}" type="parTrans" cxnId="{96377263-383B-4268-874D-0FB09040EF85}">
      <dgm:prSet/>
      <dgm:spPr/>
      <dgm:t>
        <a:bodyPr/>
        <a:lstStyle/>
        <a:p>
          <a:endParaRPr lang="zh-TW" altLang="en-US"/>
        </a:p>
      </dgm:t>
    </dgm:pt>
    <dgm:pt modelId="{9FBF7DF8-385C-46F5-92F7-70D252F7A8C1}" type="sibTrans" cxnId="{96377263-383B-4268-874D-0FB09040EF85}">
      <dgm:prSet/>
      <dgm:spPr/>
      <dgm:t>
        <a:bodyPr/>
        <a:lstStyle/>
        <a:p>
          <a:endParaRPr lang="zh-TW" altLang="en-US"/>
        </a:p>
      </dgm:t>
    </dgm:pt>
    <dgm:pt modelId="{A2FF7316-EEFE-4866-9405-34EF7BF74C90}">
      <dgm:prSet phldrT="[文字]" custT="1"/>
      <dgm:spPr>
        <a:xfrm>
          <a:off x="2928355" y="3337083"/>
          <a:ext cx="4907842" cy="113492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zh-TW" altLang="en-US" sz="2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核定同意補助時並應</a:t>
          </a:r>
          <a:r>
            <a:rPr lang="zh-TW" altLang="en-US" sz="2400" b="1" u="sng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副知監察院</a:t>
          </a:r>
          <a:endParaRPr lang="en-US" altLang="zh-TW" sz="2400" b="1" u="sng" dirty="0" smtClean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  <a:p>
          <a:r>
            <a:rPr lang="en-US" altLang="zh-TW" sz="2000" b="1" u="none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(</a:t>
          </a:r>
          <a:r>
            <a:rPr lang="zh-TW" altLang="en-US" sz="2000" b="1" u="none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本法施行細則第</a:t>
          </a:r>
          <a:r>
            <a:rPr lang="en-US" altLang="zh-TW" sz="2000" b="1" u="none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25</a:t>
          </a:r>
          <a:r>
            <a:rPr lang="zh-TW" altLang="en-US" sz="2000" b="1" u="none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條第</a:t>
          </a:r>
          <a:r>
            <a:rPr lang="en-US" altLang="zh-TW" sz="2000" b="1" u="none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3</a:t>
          </a:r>
          <a:r>
            <a:rPr lang="zh-TW" altLang="en-US" sz="2000" b="1" u="none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項</a:t>
          </a:r>
          <a:r>
            <a:rPr lang="en-US" altLang="zh-TW" sz="2000" b="1" u="none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)</a:t>
          </a:r>
          <a:endParaRPr lang="zh-TW" altLang="en-US" sz="2000" b="1" u="none" dirty="0">
            <a:solidFill>
              <a:sysClr val="windowText" lastClr="0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401DC5FD-9A02-4F12-9EB8-052929CBE9E3}" type="parTrans" cxnId="{9411CF75-F614-4EF6-8296-24F31240FFB0}">
      <dgm:prSet/>
      <dgm:spPr>
        <a:xfrm>
          <a:off x="5217899" y="2913771"/>
          <a:ext cx="91440" cy="310586"/>
        </a:xfr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A0055F1D-C552-42CE-A319-467F985B5F2C}" type="sibTrans" cxnId="{9411CF75-F614-4EF6-8296-24F31240FFB0}">
      <dgm:prSet/>
      <dgm:spPr/>
      <dgm:t>
        <a:bodyPr/>
        <a:lstStyle/>
        <a:p>
          <a:endParaRPr lang="zh-TW" altLang="en-US"/>
        </a:p>
      </dgm:t>
    </dgm:pt>
    <dgm:pt modelId="{16CD468D-7979-4DA2-9390-46BBB22F72B9}">
      <dgm:prSet phldrT="[文字]" custT="1"/>
      <dgm:spPr>
        <a:xfrm>
          <a:off x="3428147" y="1826207"/>
          <a:ext cx="3908258" cy="1200289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禁止其補助反不利於公共利益</a:t>
          </a:r>
          <a:r>
            <a:rPr lang="zh-TW" altLang="en-US" sz="2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且</a:t>
          </a:r>
          <a:r>
            <a:rPr lang="zh-TW" altLang="en-US" sz="2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經補助法令主管機關核定同意</a:t>
          </a:r>
          <a:r>
            <a:rPr lang="zh-TW" altLang="en-US" sz="2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之補助</a:t>
          </a:r>
          <a:endParaRPr lang="zh-TW" alt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BA75A7B7-356F-429C-84A6-95B80C0F8D4B}" type="sibTrans" cxnId="{32699DA3-F4FD-4683-B54E-53BC131B5D79}">
      <dgm:prSet/>
      <dgm:spPr/>
      <dgm:t>
        <a:bodyPr/>
        <a:lstStyle/>
        <a:p>
          <a:endParaRPr lang="zh-TW" altLang="en-US"/>
        </a:p>
      </dgm:t>
    </dgm:pt>
    <dgm:pt modelId="{C3145C44-D815-4934-B6DC-5C467393A836}" type="parTrans" cxnId="{32699DA3-F4FD-4683-B54E-53BC131B5D79}">
      <dgm:prSet/>
      <dgm:spPr>
        <a:xfrm>
          <a:off x="3610311" y="1402895"/>
          <a:ext cx="1653307" cy="310586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EE7E20B3-407D-40DD-B834-853CF8A06CC5}" type="pres">
      <dgm:prSet presAssocID="{D0B4A5BA-960D-408F-A048-09D0BB73BCD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3567DA54-95BC-4794-8FC3-30501DA9D75D}" type="pres">
      <dgm:prSet presAssocID="{2AC31087-A089-4093-961F-BC619DD26A31}" presName="hierRoot1" presStyleCnt="0"/>
      <dgm:spPr/>
      <dgm:t>
        <a:bodyPr/>
        <a:lstStyle/>
        <a:p>
          <a:endParaRPr lang="zh-TW" altLang="en-US"/>
        </a:p>
      </dgm:t>
    </dgm:pt>
    <dgm:pt modelId="{698BC07F-59BB-4DBB-9A7F-48D4985E84ED}" type="pres">
      <dgm:prSet presAssocID="{2AC31087-A089-4093-961F-BC619DD26A31}" presName="composite" presStyleCnt="0"/>
      <dgm:spPr/>
      <dgm:t>
        <a:bodyPr/>
        <a:lstStyle/>
        <a:p>
          <a:endParaRPr lang="zh-TW" altLang="en-US"/>
        </a:p>
      </dgm:t>
    </dgm:pt>
    <dgm:pt modelId="{2E892075-8BE6-4728-9A17-C465C97934F9}" type="pres">
      <dgm:prSet presAssocID="{2AC31087-A089-4093-961F-BC619DD26A31}" presName="background" presStyleLbl="node0" presStyleIdx="0" presStyleCnt="1"/>
      <dgm:spPr>
        <a:xfrm>
          <a:off x="2710027" y="400579"/>
          <a:ext cx="1800567" cy="1002316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07EC27E7-9C8C-4A48-BF0B-4EB7EC0492CD}" type="pres">
      <dgm:prSet presAssocID="{2AC31087-A089-4093-961F-BC619DD26A31}" presName="text" presStyleLbl="fgAcc0" presStyleIdx="0" presStyleCnt="1" custScaleX="279888" custScaleY="14780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53B6BDF2-88BA-443C-A0C5-BBFC35FEB73E}" type="pres">
      <dgm:prSet presAssocID="{2AC31087-A089-4093-961F-BC619DD26A31}" presName="hierChild2" presStyleCnt="0"/>
      <dgm:spPr/>
      <dgm:t>
        <a:bodyPr/>
        <a:lstStyle/>
        <a:p>
          <a:endParaRPr lang="zh-TW" altLang="en-US"/>
        </a:p>
      </dgm:t>
    </dgm:pt>
    <dgm:pt modelId="{712A128B-BE56-4E87-A92E-2C078FB49D08}" type="pres">
      <dgm:prSet presAssocID="{C3145C44-D815-4934-B6DC-5C467393A836}" presName="Name10" presStyleLbl="parChTrans1D2" presStyleIdx="0" presStyleCnt="1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655"/>
              </a:lnTo>
              <a:lnTo>
                <a:pt x="1653307" y="211655"/>
              </a:lnTo>
              <a:lnTo>
                <a:pt x="1653307" y="310586"/>
              </a:lnTo>
            </a:path>
          </a:pathLst>
        </a:custGeom>
      </dgm:spPr>
      <dgm:t>
        <a:bodyPr/>
        <a:lstStyle/>
        <a:p>
          <a:endParaRPr lang="zh-TW" altLang="en-US"/>
        </a:p>
      </dgm:t>
    </dgm:pt>
    <dgm:pt modelId="{8EC0C89E-5AB8-475A-80B4-1947482BD29B}" type="pres">
      <dgm:prSet presAssocID="{16CD468D-7979-4DA2-9390-46BBB22F72B9}" presName="hierRoot2" presStyleCnt="0"/>
      <dgm:spPr/>
      <dgm:t>
        <a:bodyPr/>
        <a:lstStyle/>
        <a:p>
          <a:endParaRPr lang="zh-TW" altLang="en-US"/>
        </a:p>
      </dgm:t>
    </dgm:pt>
    <dgm:pt modelId="{1DEF589C-E198-4C1B-8028-2B2B9E52A521}" type="pres">
      <dgm:prSet presAssocID="{16CD468D-7979-4DA2-9390-46BBB22F72B9}" presName="composite2" presStyleCnt="0"/>
      <dgm:spPr/>
      <dgm:t>
        <a:bodyPr/>
        <a:lstStyle/>
        <a:p>
          <a:endParaRPr lang="zh-TW" altLang="en-US"/>
        </a:p>
      </dgm:t>
    </dgm:pt>
    <dgm:pt modelId="{EFCE26F3-F9EC-4A5C-9C10-7ADDB1AFA62D}" type="pres">
      <dgm:prSet presAssocID="{16CD468D-7979-4DA2-9390-46BBB22F72B9}" presName="background2" presStyleLbl="node2" presStyleIdx="0" presStyleCnt="1"/>
      <dgm:spPr>
        <a:xfrm>
          <a:off x="3309490" y="1713482"/>
          <a:ext cx="3908258" cy="1200289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86A0309B-82BD-48B8-A17F-C22B657E5A5A}" type="pres">
      <dgm:prSet presAssocID="{16CD468D-7979-4DA2-9390-46BBB22F72B9}" presName="text2" presStyleLbl="fgAcc2" presStyleIdx="0" presStyleCnt="1" custScaleX="365969" custScaleY="177000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1802185D-A4CE-479F-9C44-21D990F889D9}" type="pres">
      <dgm:prSet presAssocID="{16CD468D-7979-4DA2-9390-46BBB22F72B9}" presName="hierChild3" presStyleCnt="0"/>
      <dgm:spPr/>
      <dgm:t>
        <a:bodyPr/>
        <a:lstStyle/>
        <a:p>
          <a:endParaRPr lang="zh-TW" altLang="en-US"/>
        </a:p>
      </dgm:t>
    </dgm:pt>
    <dgm:pt modelId="{43E55A65-E6BF-46BD-B1B8-57A7C3F01D41}" type="pres">
      <dgm:prSet presAssocID="{401DC5FD-9A02-4F12-9EB8-052929CBE9E3}" presName="Name17" presStyleLbl="parChTrans1D3" presStyleIdx="0" presStyleCnt="1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0586"/>
              </a:lnTo>
            </a:path>
          </a:pathLst>
        </a:custGeom>
      </dgm:spPr>
      <dgm:t>
        <a:bodyPr/>
        <a:lstStyle/>
        <a:p>
          <a:endParaRPr lang="zh-TW" altLang="en-US"/>
        </a:p>
      </dgm:t>
    </dgm:pt>
    <dgm:pt modelId="{BCB548E0-4FBD-41D1-AC00-0B8855E4F7E9}" type="pres">
      <dgm:prSet presAssocID="{A2FF7316-EEFE-4866-9405-34EF7BF74C90}" presName="hierRoot3" presStyleCnt="0"/>
      <dgm:spPr/>
      <dgm:t>
        <a:bodyPr/>
        <a:lstStyle/>
        <a:p>
          <a:endParaRPr lang="zh-TW" altLang="en-US"/>
        </a:p>
      </dgm:t>
    </dgm:pt>
    <dgm:pt modelId="{69E8F1D1-19F0-4D98-9EA9-A1498593D666}" type="pres">
      <dgm:prSet presAssocID="{A2FF7316-EEFE-4866-9405-34EF7BF74C90}" presName="composite3" presStyleCnt="0"/>
      <dgm:spPr/>
      <dgm:t>
        <a:bodyPr/>
        <a:lstStyle/>
        <a:p>
          <a:endParaRPr lang="zh-TW" altLang="en-US"/>
        </a:p>
      </dgm:t>
    </dgm:pt>
    <dgm:pt modelId="{8C192C20-6A5F-4BE0-B105-DC0FD6626EA6}" type="pres">
      <dgm:prSet presAssocID="{A2FF7316-EEFE-4866-9405-34EF7BF74C90}" presName="background3" presStyleLbl="node3" presStyleIdx="0" presStyleCnt="1"/>
      <dgm:spPr>
        <a:xfrm>
          <a:off x="2809697" y="3224358"/>
          <a:ext cx="4907842" cy="113492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79D78ADF-B49C-49DC-9158-BDF47003287D}" type="pres">
      <dgm:prSet presAssocID="{A2FF7316-EEFE-4866-9405-34EF7BF74C90}" presName="text3" presStyleLbl="fgAcc3" presStyleIdx="0" presStyleCnt="1" custScaleX="459570" custScaleY="16736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C338552B-2D33-4517-B387-338124EF1591}" type="pres">
      <dgm:prSet presAssocID="{A2FF7316-EEFE-4866-9405-34EF7BF74C90}" presName="hierChild4" presStyleCnt="0"/>
      <dgm:spPr/>
      <dgm:t>
        <a:bodyPr/>
        <a:lstStyle/>
        <a:p>
          <a:endParaRPr lang="zh-TW" altLang="en-US"/>
        </a:p>
      </dgm:t>
    </dgm:pt>
  </dgm:ptLst>
  <dgm:cxnLst>
    <dgm:cxn modelId="{2F2FBBDB-9059-4C8A-A4DF-C74EB09E2139}" type="presOf" srcId="{D0B4A5BA-960D-408F-A048-09D0BB73BCD5}" destId="{EE7E20B3-407D-40DD-B834-853CF8A06CC5}" srcOrd="0" destOrd="0" presId="urn:microsoft.com/office/officeart/2005/8/layout/hierarchy1"/>
    <dgm:cxn modelId="{9411CF75-F614-4EF6-8296-24F31240FFB0}" srcId="{16CD468D-7979-4DA2-9390-46BBB22F72B9}" destId="{A2FF7316-EEFE-4866-9405-34EF7BF74C90}" srcOrd="0" destOrd="0" parTransId="{401DC5FD-9A02-4F12-9EB8-052929CBE9E3}" sibTransId="{A0055F1D-C552-42CE-A319-467F985B5F2C}"/>
    <dgm:cxn modelId="{96377263-383B-4268-874D-0FB09040EF85}" srcId="{D0B4A5BA-960D-408F-A048-09D0BB73BCD5}" destId="{2AC31087-A089-4093-961F-BC619DD26A31}" srcOrd="0" destOrd="0" parTransId="{3B736207-4DF8-41FC-8AB6-61AA01EA573C}" sibTransId="{9FBF7DF8-385C-46F5-92F7-70D252F7A8C1}"/>
    <dgm:cxn modelId="{F97B336C-ABC8-4EF3-BC90-39CB4D47FA99}" type="presOf" srcId="{16CD468D-7979-4DA2-9390-46BBB22F72B9}" destId="{86A0309B-82BD-48B8-A17F-C22B657E5A5A}" srcOrd="0" destOrd="0" presId="urn:microsoft.com/office/officeart/2005/8/layout/hierarchy1"/>
    <dgm:cxn modelId="{439B2B95-5B92-4661-84CB-C0FCB3D12AAD}" type="presOf" srcId="{2AC31087-A089-4093-961F-BC619DD26A31}" destId="{07EC27E7-9C8C-4A48-BF0B-4EB7EC0492CD}" srcOrd="0" destOrd="0" presId="urn:microsoft.com/office/officeart/2005/8/layout/hierarchy1"/>
    <dgm:cxn modelId="{3CC81E11-073E-460E-858E-48865EFC4BD5}" type="presOf" srcId="{C3145C44-D815-4934-B6DC-5C467393A836}" destId="{712A128B-BE56-4E87-A92E-2C078FB49D08}" srcOrd="0" destOrd="0" presId="urn:microsoft.com/office/officeart/2005/8/layout/hierarchy1"/>
    <dgm:cxn modelId="{6CA85EE3-657E-43AC-A0EC-D3B6D6DC7A11}" type="presOf" srcId="{401DC5FD-9A02-4F12-9EB8-052929CBE9E3}" destId="{43E55A65-E6BF-46BD-B1B8-57A7C3F01D41}" srcOrd="0" destOrd="0" presId="urn:microsoft.com/office/officeart/2005/8/layout/hierarchy1"/>
    <dgm:cxn modelId="{1CA4EFD5-3E74-4A07-A6BB-B36B822A8EB6}" type="presOf" srcId="{A2FF7316-EEFE-4866-9405-34EF7BF74C90}" destId="{79D78ADF-B49C-49DC-9158-BDF47003287D}" srcOrd="0" destOrd="0" presId="urn:microsoft.com/office/officeart/2005/8/layout/hierarchy1"/>
    <dgm:cxn modelId="{32699DA3-F4FD-4683-B54E-53BC131B5D79}" srcId="{2AC31087-A089-4093-961F-BC619DD26A31}" destId="{16CD468D-7979-4DA2-9390-46BBB22F72B9}" srcOrd="0" destOrd="0" parTransId="{C3145C44-D815-4934-B6DC-5C467393A836}" sibTransId="{BA75A7B7-356F-429C-84A6-95B80C0F8D4B}"/>
    <dgm:cxn modelId="{5F39A0BE-130E-46BC-9A3D-6ECEC128B0B4}" type="presParOf" srcId="{EE7E20B3-407D-40DD-B834-853CF8A06CC5}" destId="{3567DA54-95BC-4794-8FC3-30501DA9D75D}" srcOrd="0" destOrd="0" presId="urn:microsoft.com/office/officeart/2005/8/layout/hierarchy1"/>
    <dgm:cxn modelId="{CDB4D806-0688-4EC2-B340-A00562B1CE6E}" type="presParOf" srcId="{3567DA54-95BC-4794-8FC3-30501DA9D75D}" destId="{698BC07F-59BB-4DBB-9A7F-48D4985E84ED}" srcOrd="0" destOrd="0" presId="urn:microsoft.com/office/officeart/2005/8/layout/hierarchy1"/>
    <dgm:cxn modelId="{35D94BBF-6540-43B0-A728-C44CFAA6BE27}" type="presParOf" srcId="{698BC07F-59BB-4DBB-9A7F-48D4985E84ED}" destId="{2E892075-8BE6-4728-9A17-C465C97934F9}" srcOrd="0" destOrd="0" presId="urn:microsoft.com/office/officeart/2005/8/layout/hierarchy1"/>
    <dgm:cxn modelId="{A395E967-8921-467D-AD8A-98A1C3E4595A}" type="presParOf" srcId="{698BC07F-59BB-4DBB-9A7F-48D4985E84ED}" destId="{07EC27E7-9C8C-4A48-BF0B-4EB7EC0492CD}" srcOrd="1" destOrd="0" presId="urn:microsoft.com/office/officeart/2005/8/layout/hierarchy1"/>
    <dgm:cxn modelId="{9DAB8EBE-AE88-494C-85DF-FCEC8A07F295}" type="presParOf" srcId="{3567DA54-95BC-4794-8FC3-30501DA9D75D}" destId="{53B6BDF2-88BA-443C-A0C5-BBFC35FEB73E}" srcOrd="1" destOrd="0" presId="urn:microsoft.com/office/officeart/2005/8/layout/hierarchy1"/>
    <dgm:cxn modelId="{137E9771-D556-4691-BBCE-E7070472F420}" type="presParOf" srcId="{53B6BDF2-88BA-443C-A0C5-BBFC35FEB73E}" destId="{712A128B-BE56-4E87-A92E-2C078FB49D08}" srcOrd="0" destOrd="0" presId="urn:microsoft.com/office/officeart/2005/8/layout/hierarchy1"/>
    <dgm:cxn modelId="{883FA154-2D1C-4FD4-9B63-807AB7C1111D}" type="presParOf" srcId="{53B6BDF2-88BA-443C-A0C5-BBFC35FEB73E}" destId="{8EC0C89E-5AB8-475A-80B4-1947482BD29B}" srcOrd="1" destOrd="0" presId="urn:microsoft.com/office/officeart/2005/8/layout/hierarchy1"/>
    <dgm:cxn modelId="{BA56F2B9-BC9D-4375-BFAF-1691D45E0048}" type="presParOf" srcId="{8EC0C89E-5AB8-475A-80B4-1947482BD29B}" destId="{1DEF589C-E198-4C1B-8028-2B2B9E52A521}" srcOrd="0" destOrd="0" presId="urn:microsoft.com/office/officeart/2005/8/layout/hierarchy1"/>
    <dgm:cxn modelId="{C690D5AB-AEB2-41C1-A8F6-F2EDC5B58FD0}" type="presParOf" srcId="{1DEF589C-E198-4C1B-8028-2B2B9E52A521}" destId="{EFCE26F3-F9EC-4A5C-9C10-7ADDB1AFA62D}" srcOrd="0" destOrd="0" presId="urn:microsoft.com/office/officeart/2005/8/layout/hierarchy1"/>
    <dgm:cxn modelId="{7FA4DFCE-8705-4F2B-86F2-E32F92ECF438}" type="presParOf" srcId="{1DEF589C-E198-4C1B-8028-2B2B9E52A521}" destId="{86A0309B-82BD-48B8-A17F-C22B657E5A5A}" srcOrd="1" destOrd="0" presId="urn:microsoft.com/office/officeart/2005/8/layout/hierarchy1"/>
    <dgm:cxn modelId="{F39898D2-BE91-4394-A4B9-22A1FD3DC011}" type="presParOf" srcId="{8EC0C89E-5AB8-475A-80B4-1947482BD29B}" destId="{1802185D-A4CE-479F-9C44-21D990F889D9}" srcOrd="1" destOrd="0" presId="urn:microsoft.com/office/officeart/2005/8/layout/hierarchy1"/>
    <dgm:cxn modelId="{466B4164-5244-4AF0-B40E-57344CFE6354}" type="presParOf" srcId="{1802185D-A4CE-479F-9C44-21D990F889D9}" destId="{43E55A65-E6BF-46BD-B1B8-57A7C3F01D41}" srcOrd="0" destOrd="0" presId="urn:microsoft.com/office/officeart/2005/8/layout/hierarchy1"/>
    <dgm:cxn modelId="{F1E42945-425A-4F76-94E3-333DF1F45520}" type="presParOf" srcId="{1802185D-A4CE-479F-9C44-21D990F889D9}" destId="{BCB548E0-4FBD-41D1-AC00-0B8855E4F7E9}" srcOrd="1" destOrd="0" presId="urn:microsoft.com/office/officeart/2005/8/layout/hierarchy1"/>
    <dgm:cxn modelId="{759AB13C-252A-4EC5-AE7D-1A94AF4F5585}" type="presParOf" srcId="{BCB548E0-4FBD-41D1-AC00-0B8855E4F7E9}" destId="{69E8F1D1-19F0-4D98-9EA9-A1498593D666}" srcOrd="0" destOrd="0" presId="urn:microsoft.com/office/officeart/2005/8/layout/hierarchy1"/>
    <dgm:cxn modelId="{4DB193C1-C068-4C58-A994-ED4A985CDF99}" type="presParOf" srcId="{69E8F1D1-19F0-4D98-9EA9-A1498593D666}" destId="{8C192C20-6A5F-4BE0-B105-DC0FD6626EA6}" srcOrd="0" destOrd="0" presId="urn:microsoft.com/office/officeart/2005/8/layout/hierarchy1"/>
    <dgm:cxn modelId="{49AD2D67-2D1E-4A95-9BE4-CBA47414ADBA}" type="presParOf" srcId="{69E8F1D1-19F0-4D98-9EA9-A1498593D666}" destId="{79D78ADF-B49C-49DC-9158-BDF47003287D}" srcOrd="1" destOrd="0" presId="urn:microsoft.com/office/officeart/2005/8/layout/hierarchy1"/>
    <dgm:cxn modelId="{7AB3D534-E4DC-4D5F-A358-0564F79271C1}" type="presParOf" srcId="{BCB548E0-4FBD-41D1-AC00-0B8855E4F7E9}" destId="{C338552B-2D33-4517-B387-338124EF159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5E37CD1-E344-455A-8534-F9464993C174}" type="doc">
      <dgm:prSet loTypeId="urn:microsoft.com/office/officeart/2005/8/layout/process2" loCatId="process" qsTypeId="urn:microsoft.com/office/officeart/2005/8/quickstyle/simple3" qsCatId="simple" csTypeId="urn:microsoft.com/office/officeart/2005/8/colors/colorful1" csCatId="colorful" phldr="1"/>
      <dgm:spPr/>
    </dgm:pt>
    <dgm:pt modelId="{60F31FD1-D24F-4507-86A1-5316CD8B95A7}">
      <dgm:prSet phldrT="[文字]" custT="1"/>
      <dgm:spPr>
        <a:xfrm>
          <a:off x="2881643" y="2823230"/>
          <a:ext cx="3104118" cy="236307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>
            <a:lnSpc>
              <a:spcPct val="90000"/>
            </a:lnSpc>
          </a:pP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400"/>
            </a:lnSpc>
          </a:pPr>
          <a:r>
            <a:rPr lang="zh-TW" altLang="en-US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可以。</a:t>
          </a:r>
          <a:endParaRPr lang="en-US" altLang="zh-TW" sz="26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400"/>
            </a:lnSpc>
          </a:pPr>
          <a:r>
            <a:rPr lang="zh-TW" altLang="en-US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不可以。</a:t>
          </a:r>
          <a:endParaRPr lang="en-US" altLang="zh-TW" sz="26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400"/>
            </a:lnSpc>
          </a:pPr>
          <a:endParaRPr lang="en-US" altLang="zh-TW" sz="26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ctr">
            <a:lnSpc>
              <a:spcPct val="90000"/>
            </a:lnSpc>
          </a:pPr>
          <a:endParaRPr lang="zh-TW" altLang="en-US" sz="28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2D9EFF9F-EBB2-4611-AF1B-4A1AC306DBFE}" type="par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6BA735D6-925A-48F9-B8B1-AA42615AFCD9}" type="sib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167F8E82-7EDB-4F8E-BE21-A1B227D9FA77}">
      <dgm:prSet phldrT="[文字]" custT="1"/>
      <dgm:spPr>
        <a:xfrm>
          <a:off x="43319" y="75768"/>
          <a:ext cx="8843088" cy="228844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>
            <a:lnSpc>
              <a:spcPts val="2200"/>
            </a:lnSpc>
          </a:pPr>
          <a:r>
            <a:rPr lang="zh-TW" altLang="en-US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問：</a:t>
          </a:r>
          <a:r>
            <a:rPr lang="zh-TW" altLang="en-US" sz="2600" b="1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甲為縣議員，甲之配偶</a:t>
          </a:r>
          <a:r>
            <a:rPr lang="zh-TW" altLang="en-US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為</a:t>
          </a:r>
          <a:r>
            <a:rPr lang="zh-TW" altLang="en-US" sz="2600" u="sng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木可土木包工業</a:t>
          </a:r>
          <a:r>
            <a:rPr lang="zh-TW" altLang="en-US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</a:t>
          </a:r>
          <a:r>
            <a:rPr lang="zh-TW" altLang="en-US" sz="2600" b="1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負責人</a:t>
          </a:r>
          <a:endParaRPr lang="en-US" altLang="zh-TW" sz="2600" b="1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200"/>
            </a:lnSpc>
          </a:pPr>
          <a:r>
            <a:rPr lang="zh-TW" altLang="en-US" sz="2600" b="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，該縣所屬之乙國民小學</a:t>
          </a:r>
          <a:r>
            <a:rPr lang="zh-TW" altLang="en-US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即將辦理一件採購金額為新</a:t>
          </a:r>
          <a:endParaRPr lang="en-US" altLang="zh-TW" sz="26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200"/>
            </a:lnSpc>
          </a:pPr>
          <a:r>
            <a:rPr lang="zh-TW" altLang="en-US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臺幣</a:t>
          </a:r>
          <a:r>
            <a:rPr lang="en-US" altLang="zh-TW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180</a:t>
          </a:r>
          <a:r>
            <a:rPr lang="zh-TW" altLang="en-US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萬元之工程採購案件</a:t>
          </a:r>
          <a:r>
            <a:rPr lang="zh-TW" altLang="en-US" sz="2600" b="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，招標方式採</a:t>
          </a:r>
          <a:r>
            <a:rPr lang="zh-TW" altLang="en-US" sz="26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+mn-cs"/>
            </a:rPr>
            <a:t>公開招標</a:t>
          </a:r>
          <a:r>
            <a:rPr lang="zh-TW" altLang="en-US" sz="2600" b="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</a:t>
          </a:r>
          <a:endParaRPr lang="en-US" altLang="zh-TW" sz="2600" b="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200"/>
            </a:lnSpc>
          </a:pPr>
          <a:r>
            <a:rPr lang="zh-TW" altLang="en-US" sz="2600" b="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請問木可土木包工業可否參與該案投標？</a:t>
          </a:r>
          <a:endParaRPr lang="zh-TW" altLang="en-US" sz="26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FBF47E36-48C2-4A0D-8755-B150A8863457}" type="sibTrans" cxnId="{6D14C898-D9BB-4A66-A1E9-136F1FAED911}">
      <dgm:prSet/>
      <dgm:spPr>
        <a:xfrm rot="5438466">
          <a:off x="4289912" y="2394556"/>
          <a:ext cx="344284" cy="4724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zh-TW" altLang="en-US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193310A7-1634-451E-A0B6-88D2493689A6}" type="parTrans" cxnId="{6D14C898-D9BB-4A66-A1E9-136F1FAED911}">
      <dgm:prSet/>
      <dgm:spPr/>
      <dgm:t>
        <a:bodyPr/>
        <a:lstStyle/>
        <a:p>
          <a:endParaRPr lang="zh-TW" altLang="en-US"/>
        </a:p>
      </dgm:t>
    </dgm:pt>
    <dgm:pt modelId="{92610A0A-7D6C-4E1D-9E8C-AC9E121691C6}" type="pres">
      <dgm:prSet presAssocID="{E5E37CD1-E344-455A-8534-F9464993C174}" presName="linearFlow" presStyleCnt="0">
        <dgm:presLayoutVars>
          <dgm:resizeHandles val="exact"/>
        </dgm:presLayoutVars>
      </dgm:prSet>
      <dgm:spPr/>
    </dgm:pt>
    <dgm:pt modelId="{82328DF5-A059-4B3E-A26D-EE4B856564F6}" type="pres">
      <dgm:prSet presAssocID="{167F8E82-7EDB-4F8E-BE21-A1B227D9FA77}" presName="node" presStyleLbl="node1" presStyleIdx="0" presStyleCnt="2" custScaleX="210568" custScaleY="217966" custLinFactNeighborX="74" custLinFactNeighborY="1349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1DE98A-9EB0-43FE-A67A-EDF2B1A54158}" type="pres">
      <dgm:prSet presAssocID="{FBF47E36-48C2-4A0D-8755-B150A8863457}" presName="sibTrans" presStyleLbl="sibTrans2D1" presStyleIdx="0" presStyleCnt="1" custLinFactNeighborX="3649" custLinFactNeighborY="7845"/>
      <dgm:spPr/>
      <dgm:t>
        <a:bodyPr/>
        <a:lstStyle/>
        <a:p>
          <a:endParaRPr lang="zh-TW" altLang="en-US"/>
        </a:p>
      </dgm:t>
    </dgm:pt>
    <dgm:pt modelId="{D25A3F42-A77E-4E6E-9E4E-ECBEF46FD83B}" type="pres">
      <dgm:prSet presAssocID="{FBF47E36-48C2-4A0D-8755-B150A8863457}" presName="connectorText" presStyleLbl="sibTrans2D1" presStyleIdx="0" presStyleCnt="1"/>
      <dgm:spPr/>
      <dgm:t>
        <a:bodyPr/>
        <a:lstStyle/>
        <a:p>
          <a:endParaRPr lang="zh-TW" altLang="en-US"/>
        </a:p>
      </dgm:t>
    </dgm:pt>
    <dgm:pt modelId="{90A6812D-7A5F-4FC8-A22C-7DA6F78E8B6E}" type="pres">
      <dgm:prSet presAssocID="{60F31FD1-D24F-4507-86A1-5316CD8B95A7}" presName="node" presStyleLbl="node1" presStyleIdx="1" presStyleCnt="2" custScaleX="73914" custScaleY="225074" custLinFactNeighborX="-668" custLinFactNeighborY="619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D14C898-D9BB-4A66-A1E9-136F1FAED911}" srcId="{E5E37CD1-E344-455A-8534-F9464993C174}" destId="{167F8E82-7EDB-4F8E-BE21-A1B227D9FA77}" srcOrd="0" destOrd="0" parTransId="{193310A7-1634-451E-A0B6-88D2493689A6}" sibTransId="{FBF47E36-48C2-4A0D-8755-B150A8863457}"/>
    <dgm:cxn modelId="{A6AB9FA6-6203-4008-B691-99A688F08159}" type="presOf" srcId="{167F8E82-7EDB-4F8E-BE21-A1B227D9FA77}" destId="{82328DF5-A059-4B3E-A26D-EE4B856564F6}" srcOrd="0" destOrd="0" presId="urn:microsoft.com/office/officeart/2005/8/layout/process2"/>
    <dgm:cxn modelId="{9102F1CF-1C49-4AF2-94E4-8BAFEBBA9205}" type="presOf" srcId="{E5E37CD1-E344-455A-8534-F9464993C174}" destId="{92610A0A-7D6C-4E1D-9E8C-AC9E121691C6}" srcOrd="0" destOrd="0" presId="urn:microsoft.com/office/officeart/2005/8/layout/process2"/>
    <dgm:cxn modelId="{69ED5477-B66D-4A87-A3B5-514E0C353E69}" type="presOf" srcId="{FBF47E36-48C2-4A0D-8755-B150A8863457}" destId="{561DE98A-9EB0-43FE-A67A-EDF2B1A54158}" srcOrd="0" destOrd="0" presId="urn:microsoft.com/office/officeart/2005/8/layout/process2"/>
    <dgm:cxn modelId="{DB873CD5-FE8A-4713-9F4A-3F6F51403C05}" type="presOf" srcId="{FBF47E36-48C2-4A0D-8755-B150A8863457}" destId="{D25A3F42-A77E-4E6E-9E4E-ECBEF46FD83B}" srcOrd="1" destOrd="0" presId="urn:microsoft.com/office/officeart/2005/8/layout/process2"/>
    <dgm:cxn modelId="{4A3B159C-869F-4735-8A3E-C6E68B792EB6}" srcId="{E5E37CD1-E344-455A-8534-F9464993C174}" destId="{60F31FD1-D24F-4507-86A1-5316CD8B95A7}" srcOrd="1" destOrd="0" parTransId="{2D9EFF9F-EBB2-4611-AF1B-4A1AC306DBFE}" sibTransId="{6BA735D6-925A-48F9-B8B1-AA42615AFCD9}"/>
    <dgm:cxn modelId="{9E3ABCD6-50C8-4171-8EA3-6BFDD5707383}" type="presOf" srcId="{60F31FD1-D24F-4507-86A1-5316CD8B95A7}" destId="{90A6812D-7A5F-4FC8-A22C-7DA6F78E8B6E}" srcOrd="0" destOrd="0" presId="urn:microsoft.com/office/officeart/2005/8/layout/process2"/>
    <dgm:cxn modelId="{B1742EA4-0C08-48F5-AE00-B1BFB0BE7E5E}" type="presParOf" srcId="{92610A0A-7D6C-4E1D-9E8C-AC9E121691C6}" destId="{82328DF5-A059-4B3E-A26D-EE4B856564F6}" srcOrd="0" destOrd="0" presId="urn:microsoft.com/office/officeart/2005/8/layout/process2"/>
    <dgm:cxn modelId="{1184BEEE-F022-41FC-8FC0-15EFE3937A3B}" type="presParOf" srcId="{92610A0A-7D6C-4E1D-9E8C-AC9E121691C6}" destId="{561DE98A-9EB0-43FE-A67A-EDF2B1A54158}" srcOrd="1" destOrd="0" presId="urn:microsoft.com/office/officeart/2005/8/layout/process2"/>
    <dgm:cxn modelId="{80B1432B-7E30-4032-8DB1-60178A658381}" type="presParOf" srcId="{561DE98A-9EB0-43FE-A67A-EDF2B1A54158}" destId="{D25A3F42-A77E-4E6E-9E4E-ECBEF46FD83B}" srcOrd="0" destOrd="0" presId="urn:microsoft.com/office/officeart/2005/8/layout/process2"/>
    <dgm:cxn modelId="{BB59479E-900D-4232-96C8-87864D1240CF}" type="presParOf" srcId="{92610A0A-7D6C-4E1D-9E8C-AC9E121691C6}" destId="{90A6812D-7A5F-4FC8-A22C-7DA6F78E8B6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5E37CD1-E344-455A-8534-F9464993C174}" type="doc">
      <dgm:prSet loTypeId="urn:microsoft.com/office/officeart/2005/8/layout/process2" loCatId="process" qsTypeId="urn:microsoft.com/office/officeart/2005/8/quickstyle/simple3" qsCatId="simple" csTypeId="urn:microsoft.com/office/officeart/2005/8/colors/colorful1" csCatId="colorful" phldr="1"/>
      <dgm:spPr/>
    </dgm:pt>
    <dgm:pt modelId="{60F31FD1-D24F-4507-86A1-5316CD8B95A7}">
      <dgm:prSet phldrT="[文字]" custT="1"/>
      <dgm:spPr>
        <a:xfrm>
          <a:off x="0" y="2518592"/>
          <a:ext cx="8923512" cy="266770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>
            <a:lnSpc>
              <a:spcPct val="90000"/>
            </a:lnSpc>
          </a:pP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400"/>
            </a:lnSpc>
          </a:pPr>
          <a:r>
            <a:rPr lang="zh-TW" altLang="en-US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endParaRPr lang="en-US" altLang="zh-TW" sz="26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400"/>
            </a:lnSpc>
          </a:pPr>
          <a:r>
            <a:rPr lang="en-US" altLang="zh-TW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</a:p>
        <a:p>
          <a:pPr algn="l">
            <a:lnSpc>
              <a:spcPts val="2400"/>
            </a:lnSpc>
          </a:pPr>
          <a:r>
            <a:rPr lang="zh-TW" altLang="en-US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可以。</a:t>
          </a:r>
          <a:endParaRPr lang="en-US" altLang="zh-TW" sz="26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400"/>
            </a:lnSpc>
          </a:pPr>
          <a:r>
            <a:rPr lang="zh-TW" altLang="en-US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6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不可以。</a:t>
          </a:r>
          <a:endParaRPr lang="en-US" altLang="zh-TW" sz="26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1800"/>
            </a:lnSpc>
          </a:pPr>
          <a:r>
            <a:rPr lang="en-US" altLang="zh-TW" sz="1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【</a:t>
          </a:r>
          <a:r>
            <a:rPr lang="zh-TW" altLang="en-US" sz="1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註</a:t>
          </a:r>
          <a:r>
            <a:rPr lang="en-US" altLang="zh-TW" sz="1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】</a:t>
          </a:r>
          <a:r>
            <a:rPr lang="zh-TW" altLang="en-US" sz="1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：</a:t>
          </a:r>
          <a:r>
            <a:rPr lang="zh-TW" altLang="en-US" sz="1800" b="1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甲之配偶為木可土木包工業</a:t>
          </a:r>
          <a:r>
            <a:rPr lang="en-US" altLang="zh-TW" sz="1800" b="1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1800" b="1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下稱木可土包</a:t>
          </a:r>
          <a:r>
            <a:rPr lang="en-US" altLang="zh-TW" sz="1800" b="1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1800" b="1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之負責人，則木可土包即為甲</a:t>
          </a:r>
          <a:endParaRPr lang="en-US" altLang="zh-TW" sz="1800" b="1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1800"/>
            </a:lnSpc>
          </a:pPr>
          <a:r>
            <a:rPr lang="zh-TW" altLang="en-US" sz="1800" b="1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    </a:t>
          </a:r>
          <a:r>
            <a:rPr lang="zh-TW" altLang="en-US" sz="1800" b="1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之關係人。又乙國民小學係受甲縣議員之監督，因此木可土包原則上是不能</a:t>
          </a:r>
          <a:endParaRPr lang="en-US" altLang="zh-TW" sz="1800" b="1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1800"/>
            </a:lnSpc>
          </a:pPr>
          <a:r>
            <a:rPr lang="zh-TW" altLang="en-US" sz="1800" b="1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    與乙國民小學間有買賣、承攬或交易等行為。然本標案乙國民小學係</a:t>
          </a:r>
          <a:r>
            <a:rPr lang="zh-TW" altLang="en-US" sz="1800" b="1" u="sng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+mn-cs"/>
            </a:rPr>
            <a:t>依政府</a:t>
          </a:r>
          <a:endParaRPr lang="en-US" altLang="zh-TW" sz="1800" b="1" u="sng" dirty="0" smtClean="0">
            <a:solidFill>
              <a:srgbClr val="0000FF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1800"/>
            </a:lnSpc>
          </a:pPr>
          <a:r>
            <a:rPr lang="zh-TW" altLang="en-US" sz="1800" b="1" u="none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+mn-cs"/>
            </a:rPr>
            <a:t>        </a:t>
          </a:r>
          <a:r>
            <a:rPr lang="zh-TW" altLang="en-US" sz="1800" b="1" u="sng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+mn-cs"/>
            </a:rPr>
            <a:t>採購法之規定以公開招標程序辦理採購</a:t>
          </a:r>
          <a:r>
            <a:rPr lang="zh-TW" altLang="en-US" sz="1800" b="1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，例外允許甲之關係人即木可土包得</a:t>
          </a:r>
          <a:endParaRPr lang="en-US" altLang="zh-TW" sz="1800" b="1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1800"/>
            </a:lnSpc>
          </a:pPr>
          <a:r>
            <a:rPr lang="zh-TW" altLang="en-US" sz="1800" b="1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    參與投標，惟仍</a:t>
          </a:r>
          <a:r>
            <a:rPr lang="zh-TW" altLang="en-US" sz="1800" b="1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需踐行身分關係事前揭露與事後公開事宜</a:t>
          </a:r>
          <a:r>
            <a:rPr lang="zh-TW" altLang="en-US" sz="1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。</a:t>
          </a:r>
          <a:endParaRPr lang="en-US" altLang="zh-TW" sz="1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400"/>
            </a:lnSpc>
          </a:pPr>
          <a:endParaRPr lang="en-US" altLang="zh-TW" sz="26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400"/>
            </a:lnSpc>
          </a:pPr>
          <a:endParaRPr lang="en-US" altLang="zh-TW" sz="26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ctr">
            <a:lnSpc>
              <a:spcPct val="90000"/>
            </a:lnSpc>
          </a:pPr>
          <a:endParaRPr lang="zh-TW" altLang="en-US" sz="28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2D9EFF9F-EBB2-4611-AF1B-4A1AC306DBFE}" type="par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6BA735D6-925A-48F9-B8B1-AA42615AFCD9}" type="sib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167F8E82-7EDB-4F8E-BE21-A1B227D9FA77}">
      <dgm:prSet phldrT="[文字]" custT="1"/>
      <dgm:spPr>
        <a:xfrm>
          <a:off x="-74911" y="83128"/>
          <a:ext cx="9073335" cy="191968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>
            <a:lnSpc>
              <a:spcPts val="2200"/>
            </a:lnSpc>
          </a:pPr>
          <a:r>
            <a:rPr lang="zh-TW" altLang="en-US" sz="24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問：甲為縣議員，甲之配偶為</a:t>
          </a:r>
          <a:r>
            <a:rPr lang="zh-TW" altLang="en-US" sz="2400" u="sng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木可土木包工業</a:t>
          </a:r>
          <a:r>
            <a:rPr lang="zh-TW" altLang="en-US" sz="24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之負責人</a:t>
          </a:r>
          <a:r>
            <a:rPr lang="zh-TW" altLang="en-US" sz="2400" b="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，該縣所</a:t>
          </a:r>
          <a:endParaRPr lang="en-US" altLang="zh-TW" sz="2400" b="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200"/>
            </a:lnSpc>
          </a:pPr>
          <a:r>
            <a:rPr lang="zh-TW" altLang="en-US" sz="2400" b="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屬之乙國民小學</a:t>
          </a:r>
          <a:r>
            <a:rPr lang="zh-TW" altLang="en-US" sz="24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即將辦理一件採購金額為新臺幣</a:t>
          </a:r>
          <a:r>
            <a:rPr lang="en-US" altLang="zh-TW" sz="24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180</a:t>
          </a:r>
          <a:r>
            <a:rPr lang="zh-TW" altLang="en-US" sz="24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萬元之工</a:t>
          </a:r>
          <a:endParaRPr lang="en-US" altLang="zh-TW" sz="24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200"/>
            </a:lnSpc>
          </a:pPr>
          <a:r>
            <a:rPr lang="zh-TW" altLang="en-US" sz="24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程採購案件</a:t>
          </a:r>
          <a:r>
            <a:rPr lang="zh-TW" altLang="en-US" sz="2400" b="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，招標方式採</a:t>
          </a:r>
          <a:r>
            <a:rPr lang="zh-TW" altLang="en-US" sz="24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+mn-cs"/>
            </a:rPr>
            <a:t>公開招標</a:t>
          </a:r>
          <a:r>
            <a:rPr lang="zh-TW" altLang="en-US" sz="2400" b="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，請問木可土木包工業可</a:t>
          </a:r>
          <a:endParaRPr lang="en-US" altLang="zh-TW" sz="2400" b="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200"/>
            </a:lnSpc>
          </a:pPr>
          <a:r>
            <a:rPr lang="zh-TW" altLang="en-US" sz="2400" b="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否參與該案投標？</a:t>
          </a:r>
          <a:endParaRPr lang="zh-TW" altLang="en-US" sz="24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FBF47E36-48C2-4A0D-8755-B150A8863457}" type="sibTrans" cxnId="{6D14C898-D9BB-4A66-A1E9-136F1FAED911}">
      <dgm:prSet/>
      <dgm:spPr>
        <a:xfrm rot="5400000">
          <a:off x="4268337" y="1872191"/>
          <a:ext cx="386837" cy="53336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zh-TW" altLang="en-US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193310A7-1634-451E-A0B6-88D2493689A6}" type="parTrans" cxnId="{6D14C898-D9BB-4A66-A1E9-136F1FAED911}">
      <dgm:prSet/>
      <dgm:spPr/>
      <dgm:t>
        <a:bodyPr/>
        <a:lstStyle/>
        <a:p>
          <a:endParaRPr lang="zh-TW" altLang="en-US"/>
        </a:p>
      </dgm:t>
    </dgm:pt>
    <dgm:pt modelId="{92610A0A-7D6C-4E1D-9E8C-AC9E121691C6}" type="pres">
      <dgm:prSet presAssocID="{E5E37CD1-E344-455A-8534-F9464993C174}" presName="linearFlow" presStyleCnt="0">
        <dgm:presLayoutVars>
          <dgm:resizeHandles val="exact"/>
        </dgm:presLayoutVars>
      </dgm:prSet>
      <dgm:spPr/>
    </dgm:pt>
    <dgm:pt modelId="{82328DF5-A059-4B3E-A26D-EE4B856564F6}" type="pres">
      <dgm:prSet presAssocID="{167F8E82-7EDB-4F8E-BE21-A1B227D9FA77}" presName="node" presStyleLbl="node1" presStyleIdx="0" presStyleCnt="2" custScaleX="210568" custScaleY="161963" custLinFactNeighborX="74" custLinFactNeighborY="1349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1DE98A-9EB0-43FE-A67A-EDF2B1A54158}" type="pres">
      <dgm:prSet presAssocID="{FBF47E36-48C2-4A0D-8755-B150A8863457}" presName="sibTrans" presStyleLbl="sibTrans2D1" presStyleIdx="0" presStyleCnt="1" custLinFactNeighborX="0" custLinFactNeighborY="-22841"/>
      <dgm:spPr/>
      <dgm:t>
        <a:bodyPr/>
        <a:lstStyle/>
        <a:p>
          <a:endParaRPr lang="zh-TW" altLang="en-US"/>
        </a:p>
      </dgm:t>
    </dgm:pt>
    <dgm:pt modelId="{D25A3F42-A77E-4E6E-9E4E-ECBEF46FD83B}" type="pres">
      <dgm:prSet presAssocID="{FBF47E36-48C2-4A0D-8755-B150A8863457}" presName="connectorText" presStyleLbl="sibTrans2D1" presStyleIdx="0" presStyleCnt="1"/>
      <dgm:spPr/>
      <dgm:t>
        <a:bodyPr/>
        <a:lstStyle/>
        <a:p>
          <a:endParaRPr lang="zh-TW" altLang="en-US"/>
        </a:p>
      </dgm:t>
    </dgm:pt>
    <dgm:pt modelId="{90A6812D-7A5F-4FC8-A22C-7DA6F78E8B6E}" type="pres">
      <dgm:prSet presAssocID="{60F31FD1-D24F-4507-86A1-5316CD8B95A7}" presName="node" presStyleLbl="node1" presStyleIdx="1" presStyleCnt="2" custScaleX="207091" custScaleY="225074" custLinFactNeighborX="10667" custLinFactNeighborY="53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B0B82CE-FB5E-4664-8987-A69F34F9F734}" type="presOf" srcId="{FBF47E36-48C2-4A0D-8755-B150A8863457}" destId="{D25A3F42-A77E-4E6E-9E4E-ECBEF46FD83B}" srcOrd="1" destOrd="0" presId="urn:microsoft.com/office/officeart/2005/8/layout/process2"/>
    <dgm:cxn modelId="{6D14C898-D9BB-4A66-A1E9-136F1FAED911}" srcId="{E5E37CD1-E344-455A-8534-F9464993C174}" destId="{167F8E82-7EDB-4F8E-BE21-A1B227D9FA77}" srcOrd="0" destOrd="0" parTransId="{193310A7-1634-451E-A0B6-88D2493689A6}" sibTransId="{FBF47E36-48C2-4A0D-8755-B150A8863457}"/>
    <dgm:cxn modelId="{73671049-7899-4350-9056-3215A5777190}" type="presOf" srcId="{167F8E82-7EDB-4F8E-BE21-A1B227D9FA77}" destId="{82328DF5-A059-4B3E-A26D-EE4B856564F6}" srcOrd="0" destOrd="0" presId="urn:microsoft.com/office/officeart/2005/8/layout/process2"/>
    <dgm:cxn modelId="{26BEEFF0-6FB9-412E-BFFB-3A7EBDB36426}" type="presOf" srcId="{E5E37CD1-E344-455A-8534-F9464993C174}" destId="{92610A0A-7D6C-4E1D-9E8C-AC9E121691C6}" srcOrd="0" destOrd="0" presId="urn:microsoft.com/office/officeart/2005/8/layout/process2"/>
    <dgm:cxn modelId="{4A3B159C-869F-4735-8A3E-C6E68B792EB6}" srcId="{E5E37CD1-E344-455A-8534-F9464993C174}" destId="{60F31FD1-D24F-4507-86A1-5316CD8B95A7}" srcOrd="1" destOrd="0" parTransId="{2D9EFF9F-EBB2-4611-AF1B-4A1AC306DBFE}" sibTransId="{6BA735D6-925A-48F9-B8B1-AA42615AFCD9}"/>
    <dgm:cxn modelId="{6DF44BF3-B5DB-4352-923C-32A59339CA22}" type="presOf" srcId="{FBF47E36-48C2-4A0D-8755-B150A8863457}" destId="{561DE98A-9EB0-43FE-A67A-EDF2B1A54158}" srcOrd="0" destOrd="0" presId="urn:microsoft.com/office/officeart/2005/8/layout/process2"/>
    <dgm:cxn modelId="{9532908C-9DB4-40F1-9AC0-368345A5F499}" type="presOf" srcId="{60F31FD1-D24F-4507-86A1-5316CD8B95A7}" destId="{90A6812D-7A5F-4FC8-A22C-7DA6F78E8B6E}" srcOrd="0" destOrd="0" presId="urn:microsoft.com/office/officeart/2005/8/layout/process2"/>
    <dgm:cxn modelId="{5DCB2DC8-85C1-47AC-9E62-FBE6A0D64BF7}" type="presParOf" srcId="{92610A0A-7D6C-4E1D-9E8C-AC9E121691C6}" destId="{82328DF5-A059-4B3E-A26D-EE4B856564F6}" srcOrd="0" destOrd="0" presId="urn:microsoft.com/office/officeart/2005/8/layout/process2"/>
    <dgm:cxn modelId="{7336B579-A5BE-41C3-BE68-52B3A7213452}" type="presParOf" srcId="{92610A0A-7D6C-4E1D-9E8C-AC9E121691C6}" destId="{561DE98A-9EB0-43FE-A67A-EDF2B1A54158}" srcOrd="1" destOrd="0" presId="urn:microsoft.com/office/officeart/2005/8/layout/process2"/>
    <dgm:cxn modelId="{D8CBF4C3-17C6-473E-A815-54452E6E3035}" type="presParOf" srcId="{561DE98A-9EB0-43FE-A67A-EDF2B1A54158}" destId="{D25A3F42-A77E-4E6E-9E4E-ECBEF46FD83B}" srcOrd="0" destOrd="0" presId="urn:microsoft.com/office/officeart/2005/8/layout/process2"/>
    <dgm:cxn modelId="{A4216918-69CF-4187-8758-2BBBC904DB47}" type="presParOf" srcId="{92610A0A-7D6C-4E1D-9E8C-AC9E121691C6}" destId="{90A6812D-7A5F-4FC8-A22C-7DA6F78E8B6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EA4C105-D23F-4073-B289-36397E6399C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BCFEE51B-AAA2-46C4-88C8-3D41068FDF09}">
      <dgm:prSet phldrT="[文字]" custT="1"/>
      <dgm:spPr>
        <a:xfrm>
          <a:off x="-173906" y="1489493"/>
          <a:ext cx="1590344" cy="1225882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zh-TW" altLang="en-US" sz="24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不得以下列理由主張免責</a:t>
          </a:r>
          <a:endParaRPr lang="zh-TW" altLang="en-US" sz="2400" dirty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47E88191-D378-4E40-8DFA-8B7F6B211C2F}" type="parTrans" cxnId="{0B656306-5FD3-4C9C-8333-229C1373AA1B}">
      <dgm:prSet/>
      <dgm:spPr/>
      <dgm:t>
        <a:bodyPr/>
        <a:lstStyle/>
        <a:p>
          <a:endParaRPr lang="zh-TW" altLang="en-US"/>
        </a:p>
      </dgm:t>
    </dgm:pt>
    <dgm:pt modelId="{40FEC689-1B75-431D-B0E8-237C7BAC55FA}" type="sibTrans" cxnId="{0B656306-5FD3-4C9C-8333-229C1373AA1B}">
      <dgm:prSet/>
      <dgm:spPr/>
      <dgm:t>
        <a:bodyPr/>
        <a:lstStyle/>
        <a:p>
          <a:endParaRPr lang="zh-TW" altLang="en-US"/>
        </a:p>
      </dgm:t>
    </dgm:pt>
    <dgm:pt modelId="{A20AB6C2-4476-4663-855A-E68D1689E806}">
      <dgm:prSet phldrT="[文字]" custT="1"/>
      <dgm:spPr>
        <a:xfrm>
          <a:off x="1693050" y="548818"/>
          <a:ext cx="3903797" cy="464894"/>
        </a:xfrm>
        <a:prstGeom prst="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zh-TW" altLang="en-US" sz="16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■</a:t>
          </a:r>
          <a:r>
            <a:rPr lang="zh-TW" altLang="en-US" sz="24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主張不知有本法之規定。</a:t>
          </a:r>
          <a:endParaRPr lang="zh-TW" altLang="en-US" sz="2400" dirty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AED48953-FAA6-45BD-BF1B-439457598527}" type="parTrans" cxnId="{B94854B2-80B4-426E-A0F7-EDBA1EFF26D1}">
      <dgm:prSet/>
      <dgm:spPr>
        <a:xfrm>
          <a:off x="1234206" y="781266"/>
          <a:ext cx="458843" cy="1321168"/>
        </a:xfrm>
        <a:custGeom>
          <a:avLst/>
          <a:gdLst/>
          <a:ahLst/>
          <a:cxnLst/>
          <a:rect l="0" t="0" r="0" b="0"/>
          <a:pathLst>
            <a:path>
              <a:moveTo>
                <a:pt x="0" y="1321168"/>
              </a:moveTo>
              <a:lnTo>
                <a:pt x="229421" y="1321168"/>
              </a:lnTo>
              <a:lnTo>
                <a:pt x="229421" y="0"/>
              </a:lnTo>
              <a:lnTo>
                <a:pt x="458843" y="0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89FA090A-DE10-4990-869D-60F185146DAC}" type="sibTrans" cxnId="{B94854B2-80B4-426E-A0F7-EDBA1EFF26D1}">
      <dgm:prSet/>
      <dgm:spPr/>
      <dgm:t>
        <a:bodyPr/>
        <a:lstStyle/>
        <a:p>
          <a:endParaRPr lang="zh-TW" altLang="en-US"/>
        </a:p>
      </dgm:t>
    </dgm:pt>
    <dgm:pt modelId="{F2210ED4-16D8-454F-BB8C-109316A5D8CD}">
      <dgm:prSet phldrT="[文字]" custT="1"/>
      <dgm:spPr>
        <a:xfrm>
          <a:off x="1693050" y="1188577"/>
          <a:ext cx="6650482" cy="483751"/>
        </a:xfrm>
        <a:prstGeom prst="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lnSpc>
              <a:spcPts val="2500"/>
            </a:lnSpc>
          </a:pPr>
          <a:r>
            <a:rPr lang="zh-TW" altLang="en-US" sz="1600" b="1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■</a:t>
          </a:r>
          <a:r>
            <a:rPr lang="zh-TW" altLang="en-US" sz="2400" b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主張不知其行為屬本法規範之利益衝突情形。</a:t>
          </a:r>
          <a:endParaRPr lang="zh-TW" altLang="en-US" sz="2400" b="0" dirty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8D72343F-4E61-46AC-8417-E26D4E2C410C}" type="parTrans" cxnId="{9393D577-425E-4385-BE61-5566A54952FD}">
      <dgm:prSet/>
      <dgm:spPr>
        <a:xfrm>
          <a:off x="1234206" y="1430453"/>
          <a:ext cx="458843" cy="671981"/>
        </a:xfrm>
        <a:custGeom>
          <a:avLst/>
          <a:gdLst/>
          <a:ahLst/>
          <a:cxnLst/>
          <a:rect l="0" t="0" r="0" b="0"/>
          <a:pathLst>
            <a:path>
              <a:moveTo>
                <a:pt x="0" y="671981"/>
              </a:moveTo>
              <a:lnTo>
                <a:pt x="229421" y="671981"/>
              </a:lnTo>
              <a:lnTo>
                <a:pt x="229421" y="0"/>
              </a:lnTo>
              <a:lnTo>
                <a:pt x="458843" y="0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BBFEB0C1-8676-4C4C-958A-9FF4A74B313D}" type="sibTrans" cxnId="{9393D577-425E-4385-BE61-5566A54952FD}">
      <dgm:prSet/>
      <dgm:spPr/>
      <dgm:t>
        <a:bodyPr/>
        <a:lstStyle/>
        <a:p>
          <a:endParaRPr lang="zh-TW" altLang="en-US"/>
        </a:p>
      </dgm:t>
    </dgm:pt>
    <dgm:pt modelId="{28F71CD8-6D06-4CC6-A243-51604AC10335}">
      <dgm:prSet phldrT="[文字]" custT="1"/>
      <dgm:spPr>
        <a:xfrm>
          <a:off x="1693050" y="3124121"/>
          <a:ext cx="7011592" cy="491949"/>
        </a:xfrm>
        <a:prstGeom prst="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zh-TW" altLang="en-US" sz="160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  ■</a:t>
          </a:r>
          <a:r>
            <a:rPr lang="zh-TW" altLang="en-US" sz="240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主張地處偏遠或原民地區不易找尋適合僱用人選。</a:t>
          </a:r>
          <a:endParaRPr lang="zh-TW" altLang="en-US" sz="2400" dirty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D43C59D1-5BC0-4D6E-BACD-80628324CA65}" type="parTrans" cxnId="{721D0649-3514-47DB-8926-B873C2977A65}">
      <dgm:prSet/>
      <dgm:spPr>
        <a:xfrm>
          <a:off x="1234206" y="2102434"/>
          <a:ext cx="458843" cy="1267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9421" y="0"/>
              </a:lnTo>
              <a:lnTo>
                <a:pt x="229421" y="1267661"/>
              </a:lnTo>
              <a:lnTo>
                <a:pt x="458843" y="1267661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CCA239F0-21F6-44F4-905A-7316EC2DEEEF}" type="sibTrans" cxnId="{721D0649-3514-47DB-8926-B873C2977A65}">
      <dgm:prSet/>
      <dgm:spPr/>
      <dgm:t>
        <a:bodyPr/>
        <a:lstStyle/>
        <a:p>
          <a:endParaRPr lang="zh-TW" altLang="en-US"/>
        </a:p>
      </dgm:t>
    </dgm:pt>
    <dgm:pt modelId="{F7206300-65E9-4D27-A81A-A2CE9CD7E69A}">
      <dgm:prSet custT="1"/>
      <dgm:spPr>
        <a:xfrm>
          <a:off x="1693050" y="2495114"/>
          <a:ext cx="4282251" cy="454143"/>
        </a:xfrm>
        <a:prstGeom prst="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zh-TW" altLang="en-US" sz="16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■</a:t>
          </a:r>
          <a:r>
            <a:rPr lang="zh-TW" altLang="en-US" sz="24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事後已予解聘或解除契約。</a:t>
          </a:r>
          <a:endParaRPr lang="zh-TW" altLang="en-US" sz="2400" dirty="0">
            <a:solidFill>
              <a:sysClr val="window" lastClr="FFFFFF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9B583FFC-3051-4469-B897-429663BBF083}" type="parTrans" cxnId="{E54A7EF3-5330-426F-BDC9-8CA0AA63EE56}">
      <dgm:prSet/>
      <dgm:spPr>
        <a:xfrm>
          <a:off x="1234206" y="2102434"/>
          <a:ext cx="458843" cy="619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9421" y="0"/>
              </a:lnTo>
              <a:lnTo>
                <a:pt x="229421" y="619751"/>
              </a:lnTo>
              <a:lnTo>
                <a:pt x="458843" y="619751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05994096-8DDE-4F74-9442-8D50E7E2C062}" type="sibTrans" cxnId="{E54A7EF3-5330-426F-BDC9-8CA0AA63EE56}">
      <dgm:prSet/>
      <dgm:spPr/>
      <dgm:t>
        <a:bodyPr/>
        <a:lstStyle/>
        <a:p>
          <a:endParaRPr lang="zh-TW" altLang="en-US"/>
        </a:p>
      </dgm:t>
    </dgm:pt>
    <dgm:pt modelId="{663EC652-CF2C-4BB1-97FA-EEE90E0CA8A2}">
      <dgm:prSet custT="1"/>
      <dgm:spPr>
        <a:xfrm>
          <a:off x="1734323" y="1833805"/>
          <a:ext cx="6510259" cy="473056"/>
        </a:xfrm>
        <a:prstGeom prst="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zh-TW" altLang="en-US" sz="16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■</a:t>
          </a:r>
          <a:r>
            <a:rPr lang="zh-TW" altLang="en-US" sz="24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向無權解釋法令之人查詢，主張無違法認識。</a:t>
          </a:r>
          <a:endParaRPr lang="zh-TW" altLang="en-US" sz="2400" dirty="0">
            <a:solidFill>
              <a:sysClr val="window" lastClr="FFFFFF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996EAD38-1DAA-4277-AD1D-01CBF148E489}" type="parTrans" cxnId="{1A2EC6C8-5573-48D9-A735-E1953FA3C1F7}">
      <dgm:prSet/>
      <dgm:spPr>
        <a:xfrm>
          <a:off x="1234206" y="2024613"/>
          <a:ext cx="5001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77820"/>
              </a:moveTo>
              <a:lnTo>
                <a:pt x="250058" y="77820"/>
              </a:lnTo>
              <a:lnTo>
                <a:pt x="250058" y="45720"/>
              </a:lnTo>
              <a:lnTo>
                <a:pt x="500116" y="45720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ACD404E7-FAEB-4475-BDDA-66E99836F6F4}" type="sibTrans" cxnId="{1A2EC6C8-5573-48D9-A735-E1953FA3C1F7}">
      <dgm:prSet/>
      <dgm:spPr/>
      <dgm:t>
        <a:bodyPr/>
        <a:lstStyle/>
        <a:p>
          <a:endParaRPr lang="zh-TW" altLang="en-US"/>
        </a:p>
      </dgm:t>
    </dgm:pt>
    <dgm:pt modelId="{E0FBE090-790A-41CC-93FC-8983FBB5564E}" type="pres">
      <dgm:prSet presAssocID="{EEA4C105-D23F-4073-B289-36397E6399C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EAD1B21-B974-4FEE-B6F0-CFBB7C603E3E}" type="pres">
      <dgm:prSet presAssocID="{BCFEE51B-AAA2-46C4-88C8-3D41068FDF09}" presName="root1" presStyleCnt="0"/>
      <dgm:spPr/>
      <dgm:t>
        <a:bodyPr/>
        <a:lstStyle/>
        <a:p>
          <a:endParaRPr lang="zh-TW" altLang="en-US"/>
        </a:p>
      </dgm:t>
    </dgm:pt>
    <dgm:pt modelId="{15E14BFB-30C6-4B78-BF5B-0B3955F67CC8}" type="pres">
      <dgm:prSet presAssocID="{BCFEE51B-AAA2-46C4-88C8-3D41068FDF09}" presName="LevelOneTextNode" presStyleLbl="node0" presStyleIdx="0" presStyleCnt="1" custAng="5400000" custScaleX="175262" custScaleY="43200" custLinFactNeighborX="-19293" custLinFactNeighborY="54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3D156FE-0002-41F5-8625-262D89CE1EBE}" type="pres">
      <dgm:prSet presAssocID="{BCFEE51B-AAA2-46C4-88C8-3D41068FDF09}" presName="level2hierChild" presStyleCnt="0"/>
      <dgm:spPr/>
      <dgm:t>
        <a:bodyPr/>
        <a:lstStyle/>
        <a:p>
          <a:endParaRPr lang="zh-TW" altLang="en-US"/>
        </a:p>
      </dgm:t>
    </dgm:pt>
    <dgm:pt modelId="{C8FC54EC-AC86-4B3C-A97A-019A7E927918}" type="pres">
      <dgm:prSet presAssocID="{AED48953-FAA6-45BD-BF1B-439457598527}" presName="conn2-1" presStyleLbl="parChTrans1D2" presStyleIdx="0" presStyleCnt="5"/>
      <dgm:spPr/>
      <dgm:t>
        <a:bodyPr/>
        <a:lstStyle/>
        <a:p>
          <a:endParaRPr lang="zh-TW" altLang="en-US"/>
        </a:p>
      </dgm:t>
    </dgm:pt>
    <dgm:pt modelId="{D15D9F34-2069-4EC6-993C-7C046D082309}" type="pres">
      <dgm:prSet presAssocID="{AED48953-FAA6-45BD-BF1B-439457598527}" presName="connTx" presStyleLbl="parChTrans1D2" presStyleIdx="0" presStyleCnt="5"/>
      <dgm:spPr/>
      <dgm:t>
        <a:bodyPr/>
        <a:lstStyle/>
        <a:p>
          <a:endParaRPr lang="zh-TW" altLang="en-US"/>
        </a:p>
      </dgm:t>
    </dgm:pt>
    <dgm:pt modelId="{05C9A9EA-0807-4198-B01C-81481227A0F9}" type="pres">
      <dgm:prSet presAssocID="{A20AB6C2-4476-4663-855A-E68D1689E806}" presName="root2" presStyleCnt="0"/>
      <dgm:spPr/>
      <dgm:t>
        <a:bodyPr/>
        <a:lstStyle/>
        <a:p>
          <a:endParaRPr lang="zh-TW" altLang="en-US"/>
        </a:p>
      </dgm:t>
    </dgm:pt>
    <dgm:pt modelId="{2D6D810C-35DB-4BFF-B2EC-896CE4F058DF}" type="pres">
      <dgm:prSet presAssocID="{A20AB6C2-4476-4663-855A-E68D1689E806}" presName="LevelTwoTextNode" presStyleLbl="node2" presStyleIdx="0" presStyleCnt="5" custScaleX="170158" custScaleY="6646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05408BC-0DC0-4F46-8F2A-2F67D437B97E}" type="pres">
      <dgm:prSet presAssocID="{A20AB6C2-4476-4663-855A-E68D1689E806}" presName="level3hierChild" presStyleCnt="0"/>
      <dgm:spPr/>
      <dgm:t>
        <a:bodyPr/>
        <a:lstStyle/>
        <a:p>
          <a:endParaRPr lang="zh-TW" altLang="en-US"/>
        </a:p>
      </dgm:t>
    </dgm:pt>
    <dgm:pt modelId="{65D9CE80-3C0C-4FB5-8C39-081D9582BED8}" type="pres">
      <dgm:prSet presAssocID="{8D72343F-4E61-46AC-8417-E26D4E2C410C}" presName="conn2-1" presStyleLbl="parChTrans1D2" presStyleIdx="1" presStyleCnt="5"/>
      <dgm:spPr/>
      <dgm:t>
        <a:bodyPr/>
        <a:lstStyle/>
        <a:p>
          <a:endParaRPr lang="zh-TW" altLang="en-US"/>
        </a:p>
      </dgm:t>
    </dgm:pt>
    <dgm:pt modelId="{DBC6BD43-7952-4264-B2E6-1A756CD1545A}" type="pres">
      <dgm:prSet presAssocID="{8D72343F-4E61-46AC-8417-E26D4E2C410C}" presName="connTx" presStyleLbl="parChTrans1D2" presStyleIdx="1" presStyleCnt="5"/>
      <dgm:spPr/>
      <dgm:t>
        <a:bodyPr/>
        <a:lstStyle/>
        <a:p>
          <a:endParaRPr lang="zh-TW" altLang="en-US"/>
        </a:p>
      </dgm:t>
    </dgm:pt>
    <dgm:pt modelId="{0BDB0985-13AD-4DEA-908F-72C5FF7EF063}" type="pres">
      <dgm:prSet presAssocID="{F2210ED4-16D8-454F-BB8C-109316A5D8CD}" presName="root2" presStyleCnt="0"/>
      <dgm:spPr/>
      <dgm:t>
        <a:bodyPr/>
        <a:lstStyle/>
        <a:p>
          <a:endParaRPr lang="zh-TW" altLang="en-US"/>
        </a:p>
      </dgm:t>
    </dgm:pt>
    <dgm:pt modelId="{5A9E0398-7697-4706-93E5-3A8F6546C458}" type="pres">
      <dgm:prSet presAssocID="{F2210ED4-16D8-454F-BB8C-109316A5D8CD}" presName="LevelTwoTextNode" presStyleLbl="node2" presStyleIdx="1" presStyleCnt="5" custScaleX="289880" custScaleY="6916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0671EFB-400C-4B14-A846-967AF6F87740}" type="pres">
      <dgm:prSet presAssocID="{F2210ED4-16D8-454F-BB8C-109316A5D8CD}" presName="level3hierChild" presStyleCnt="0"/>
      <dgm:spPr/>
      <dgm:t>
        <a:bodyPr/>
        <a:lstStyle/>
        <a:p>
          <a:endParaRPr lang="zh-TW" altLang="en-US"/>
        </a:p>
      </dgm:t>
    </dgm:pt>
    <dgm:pt modelId="{AA9A90C7-4CA3-4442-8958-C0B900613D81}" type="pres">
      <dgm:prSet presAssocID="{996EAD38-1DAA-4277-AD1D-01CBF148E489}" presName="conn2-1" presStyleLbl="parChTrans1D2" presStyleIdx="2" presStyleCnt="5"/>
      <dgm:spPr/>
      <dgm:t>
        <a:bodyPr/>
        <a:lstStyle/>
        <a:p>
          <a:endParaRPr lang="zh-TW" altLang="en-US"/>
        </a:p>
      </dgm:t>
    </dgm:pt>
    <dgm:pt modelId="{C3E352B2-6B36-4B91-82CB-F89806121724}" type="pres">
      <dgm:prSet presAssocID="{996EAD38-1DAA-4277-AD1D-01CBF148E489}" presName="connTx" presStyleLbl="parChTrans1D2" presStyleIdx="2" presStyleCnt="5"/>
      <dgm:spPr/>
      <dgm:t>
        <a:bodyPr/>
        <a:lstStyle/>
        <a:p>
          <a:endParaRPr lang="zh-TW" altLang="en-US"/>
        </a:p>
      </dgm:t>
    </dgm:pt>
    <dgm:pt modelId="{8DE9F1D8-FF01-48C2-9331-40F5DBDA046B}" type="pres">
      <dgm:prSet presAssocID="{663EC652-CF2C-4BB1-97FA-EEE90E0CA8A2}" presName="root2" presStyleCnt="0"/>
      <dgm:spPr/>
      <dgm:t>
        <a:bodyPr/>
        <a:lstStyle/>
        <a:p>
          <a:endParaRPr lang="zh-TW" altLang="en-US"/>
        </a:p>
      </dgm:t>
    </dgm:pt>
    <dgm:pt modelId="{B606E2CD-BC3A-49C7-B140-59C953413DE3}" type="pres">
      <dgm:prSet presAssocID="{663EC652-CF2C-4BB1-97FA-EEE90E0CA8A2}" presName="LevelTwoTextNode" presStyleLbl="node2" presStyleIdx="2" presStyleCnt="5" custScaleX="283768" custScaleY="67632" custLinFactNeighborX="1799" custLinFactNeighborY="-191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9CA4E3D-6A70-4453-BBCF-19611E7137BF}" type="pres">
      <dgm:prSet presAssocID="{663EC652-CF2C-4BB1-97FA-EEE90E0CA8A2}" presName="level3hierChild" presStyleCnt="0"/>
      <dgm:spPr/>
      <dgm:t>
        <a:bodyPr/>
        <a:lstStyle/>
        <a:p>
          <a:endParaRPr lang="zh-TW" altLang="en-US"/>
        </a:p>
      </dgm:t>
    </dgm:pt>
    <dgm:pt modelId="{20026134-6034-46B1-B2E4-264BBF0F03DB}" type="pres">
      <dgm:prSet presAssocID="{9B583FFC-3051-4469-B897-429663BBF083}" presName="conn2-1" presStyleLbl="parChTrans1D2" presStyleIdx="3" presStyleCnt="5"/>
      <dgm:spPr/>
      <dgm:t>
        <a:bodyPr/>
        <a:lstStyle/>
        <a:p>
          <a:endParaRPr lang="zh-TW" altLang="en-US"/>
        </a:p>
      </dgm:t>
    </dgm:pt>
    <dgm:pt modelId="{E1920604-73D8-4248-90BE-46704EF4D611}" type="pres">
      <dgm:prSet presAssocID="{9B583FFC-3051-4469-B897-429663BBF083}" presName="connTx" presStyleLbl="parChTrans1D2" presStyleIdx="3" presStyleCnt="5"/>
      <dgm:spPr/>
      <dgm:t>
        <a:bodyPr/>
        <a:lstStyle/>
        <a:p>
          <a:endParaRPr lang="zh-TW" altLang="en-US"/>
        </a:p>
      </dgm:t>
    </dgm:pt>
    <dgm:pt modelId="{4C808CEC-0132-4BE6-A18B-D5AE012C7113}" type="pres">
      <dgm:prSet presAssocID="{F7206300-65E9-4D27-A81A-A2CE9CD7E69A}" presName="root2" presStyleCnt="0"/>
      <dgm:spPr/>
      <dgm:t>
        <a:bodyPr/>
        <a:lstStyle/>
        <a:p>
          <a:endParaRPr lang="zh-TW" altLang="en-US"/>
        </a:p>
      </dgm:t>
    </dgm:pt>
    <dgm:pt modelId="{6D7365ED-D895-44A6-96D8-8BF854705CA4}" type="pres">
      <dgm:prSet presAssocID="{F7206300-65E9-4D27-A81A-A2CE9CD7E69A}" presName="LevelTwoTextNode" presStyleLbl="node2" presStyleIdx="3" presStyleCnt="5" custScaleX="186654" custScaleY="6492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BA6A5D3-468A-4161-83B3-5964660FBCB0}" type="pres">
      <dgm:prSet presAssocID="{F7206300-65E9-4D27-A81A-A2CE9CD7E69A}" presName="level3hierChild" presStyleCnt="0"/>
      <dgm:spPr/>
      <dgm:t>
        <a:bodyPr/>
        <a:lstStyle/>
        <a:p>
          <a:endParaRPr lang="zh-TW" altLang="en-US"/>
        </a:p>
      </dgm:t>
    </dgm:pt>
    <dgm:pt modelId="{17BD739F-2934-4BB0-A5B1-00B0AAAC6E84}" type="pres">
      <dgm:prSet presAssocID="{D43C59D1-5BC0-4D6E-BACD-80628324CA65}" presName="conn2-1" presStyleLbl="parChTrans1D2" presStyleIdx="4" presStyleCnt="5"/>
      <dgm:spPr/>
      <dgm:t>
        <a:bodyPr/>
        <a:lstStyle/>
        <a:p>
          <a:endParaRPr lang="zh-TW" altLang="en-US"/>
        </a:p>
      </dgm:t>
    </dgm:pt>
    <dgm:pt modelId="{7BD48FFF-A208-454D-B38A-141C11D19943}" type="pres">
      <dgm:prSet presAssocID="{D43C59D1-5BC0-4D6E-BACD-80628324CA65}" presName="connTx" presStyleLbl="parChTrans1D2" presStyleIdx="4" presStyleCnt="5"/>
      <dgm:spPr/>
      <dgm:t>
        <a:bodyPr/>
        <a:lstStyle/>
        <a:p>
          <a:endParaRPr lang="zh-TW" altLang="en-US"/>
        </a:p>
      </dgm:t>
    </dgm:pt>
    <dgm:pt modelId="{CDCDD228-BB03-49E4-8D75-ABE9F72395B6}" type="pres">
      <dgm:prSet presAssocID="{28F71CD8-6D06-4CC6-A243-51604AC10335}" presName="root2" presStyleCnt="0"/>
      <dgm:spPr/>
      <dgm:t>
        <a:bodyPr/>
        <a:lstStyle/>
        <a:p>
          <a:endParaRPr lang="zh-TW" altLang="en-US"/>
        </a:p>
      </dgm:t>
    </dgm:pt>
    <dgm:pt modelId="{52C7188C-0B8C-4039-9822-F1830E269D64}" type="pres">
      <dgm:prSet presAssocID="{28F71CD8-6D06-4CC6-A243-51604AC10335}" presName="LevelTwoTextNode" presStyleLbl="node2" presStyleIdx="4" presStyleCnt="5" custScaleX="305620" custScaleY="7033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5B247E9-77DB-41A7-83FB-31E89E25B9CC}" type="pres">
      <dgm:prSet presAssocID="{28F71CD8-6D06-4CC6-A243-51604AC10335}" presName="level3hierChild" presStyleCnt="0"/>
      <dgm:spPr/>
      <dgm:t>
        <a:bodyPr/>
        <a:lstStyle/>
        <a:p>
          <a:endParaRPr lang="zh-TW" altLang="en-US"/>
        </a:p>
      </dgm:t>
    </dgm:pt>
  </dgm:ptLst>
  <dgm:cxnLst>
    <dgm:cxn modelId="{721D0649-3514-47DB-8926-B873C2977A65}" srcId="{BCFEE51B-AAA2-46C4-88C8-3D41068FDF09}" destId="{28F71CD8-6D06-4CC6-A243-51604AC10335}" srcOrd="4" destOrd="0" parTransId="{D43C59D1-5BC0-4D6E-BACD-80628324CA65}" sibTransId="{CCA239F0-21F6-44F4-905A-7316EC2DEEEF}"/>
    <dgm:cxn modelId="{58F2A782-DDCD-4419-A815-9583A604C9FC}" type="presOf" srcId="{AED48953-FAA6-45BD-BF1B-439457598527}" destId="{C8FC54EC-AC86-4B3C-A97A-019A7E927918}" srcOrd="0" destOrd="0" presId="urn:microsoft.com/office/officeart/2008/layout/HorizontalMultiLevelHierarchy"/>
    <dgm:cxn modelId="{0762FF3D-48CF-44F9-9840-E2C6AD7D2F43}" type="presOf" srcId="{D43C59D1-5BC0-4D6E-BACD-80628324CA65}" destId="{7BD48FFF-A208-454D-B38A-141C11D19943}" srcOrd="1" destOrd="0" presId="urn:microsoft.com/office/officeart/2008/layout/HorizontalMultiLevelHierarchy"/>
    <dgm:cxn modelId="{F2D2DFFB-087B-4CED-945E-75C96D59AC85}" type="presOf" srcId="{F7206300-65E9-4D27-A81A-A2CE9CD7E69A}" destId="{6D7365ED-D895-44A6-96D8-8BF854705CA4}" srcOrd="0" destOrd="0" presId="urn:microsoft.com/office/officeart/2008/layout/HorizontalMultiLevelHierarchy"/>
    <dgm:cxn modelId="{DF122EAB-7185-41C3-A645-CDD52BFF380B}" type="presOf" srcId="{8D72343F-4E61-46AC-8417-E26D4E2C410C}" destId="{65D9CE80-3C0C-4FB5-8C39-081D9582BED8}" srcOrd="0" destOrd="0" presId="urn:microsoft.com/office/officeart/2008/layout/HorizontalMultiLevelHierarchy"/>
    <dgm:cxn modelId="{8E22B599-FDE8-4F67-AFC3-94C5E6D39E4A}" type="presOf" srcId="{8D72343F-4E61-46AC-8417-E26D4E2C410C}" destId="{DBC6BD43-7952-4264-B2E6-1A756CD1545A}" srcOrd="1" destOrd="0" presId="urn:microsoft.com/office/officeart/2008/layout/HorizontalMultiLevelHierarchy"/>
    <dgm:cxn modelId="{674DC87C-53BE-4BAB-8A03-619D757A38D6}" type="presOf" srcId="{663EC652-CF2C-4BB1-97FA-EEE90E0CA8A2}" destId="{B606E2CD-BC3A-49C7-B140-59C953413DE3}" srcOrd="0" destOrd="0" presId="urn:microsoft.com/office/officeart/2008/layout/HorizontalMultiLevelHierarchy"/>
    <dgm:cxn modelId="{70B7CD41-25C3-415B-969D-4F719D454CCC}" type="presOf" srcId="{BCFEE51B-AAA2-46C4-88C8-3D41068FDF09}" destId="{15E14BFB-30C6-4B78-BF5B-0B3955F67CC8}" srcOrd="0" destOrd="0" presId="urn:microsoft.com/office/officeart/2008/layout/HorizontalMultiLevelHierarchy"/>
    <dgm:cxn modelId="{0B656306-5FD3-4C9C-8333-229C1373AA1B}" srcId="{EEA4C105-D23F-4073-B289-36397E6399CD}" destId="{BCFEE51B-AAA2-46C4-88C8-3D41068FDF09}" srcOrd="0" destOrd="0" parTransId="{47E88191-D378-4E40-8DFA-8B7F6B211C2F}" sibTransId="{40FEC689-1B75-431D-B0E8-237C7BAC55FA}"/>
    <dgm:cxn modelId="{A6C96F48-6BC4-4F8D-8483-4C6D69E2DE7B}" type="presOf" srcId="{EEA4C105-D23F-4073-B289-36397E6399CD}" destId="{E0FBE090-790A-41CC-93FC-8983FBB5564E}" srcOrd="0" destOrd="0" presId="urn:microsoft.com/office/officeart/2008/layout/HorizontalMultiLevelHierarchy"/>
    <dgm:cxn modelId="{85EE5628-4FD5-4BD7-A731-D5E28506BC69}" type="presOf" srcId="{F2210ED4-16D8-454F-BB8C-109316A5D8CD}" destId="{5A9E0398-7697-4706-93E5-3A8F6546C458}" srcOrd="0" destOrd="0" presId="urn:microsoft.com/office/officeart/2008/layout/HorizontalMultiLevelHierarchy"/>
    <dgm:cxn modelId="{16EE57BB-1D21-43C0-B081-83905781577F}" type="presOf" srcId="{996EAD38-1DAA-4277-AD1D-01CBF148E489}" destId="{AA9A90C7-4CA3-4442-8958-C0B900613D81}" srcOrd="0" destOrd="0" presId="urn:microsoft.com/office/officeart/2008/layout/HorizontalMultiLevelHierarchy"/>
    <dgm:cxn modelId="{DEEF80F4-75A4-43B1-BCC4-A33E34E2D77E}" type="presOf" srcId="{D43C59D1-5BC0-4D6E-BACD-80628324CA65}" destId="{17BD739F-2934-4BB0-A5B1-00B0AAAC6E84}" srcOrd="0" destOrd="0" presId="urn:microsoft.com/office/officeart/2008/layout/HorizontalMultiLevelHierarchy"/>
    <dgm:cxn modelId="{8C8C64FE-A473-446F-8F38-17D98C0A7895}" type="presOf" srcId="{996EAD38-1DAA-4277-AD1D-01CBF148E489}" destId="{C3E352B2-6B36-4B91-82CB-F89806121724}" srcOrd="1" destOrd="0" presId="urn:microsoft.com/office/officeart/2008/layout/HorizontalMultiLevelHierarchy"/>
    <dgm:cxn modelId="{B94854B2-80B4-426E-A0F7-EDBA1EFF26D1}" srcId="{BCFEE51B-AAA2-46C4-88C8-3D41068FDF09}" destId="{A20AB6C2-4476-4663-855A-E68D1689E806}" srcOrd="0" destOrd="0" parTransId="{AED48953-FAA6-45BD-BF1B-439457598527}" sibTransId="{89FA090A-DE10-4990-869D-60F185146DAC}"/>
    <dgm:cxn modelId="{4ED30806-D7CE-49D6-90B4-6B4A245C133E}" type="presOf" srcId="{A20AB6C2-4476-4663-855A-E68D1689E806}" destId="{2D6D810C-35DB-4BFF-B2EC-896CE4F058DF}" srcOrd="0" destOrd="0" presId="urn:microsoft.com/office/officeart/2008/layout/HorizontalMultiLevelHierarchy"/>
    <dgm:cxn modelId="{CE422059-70D9-4A97-84FF-17EFD4B606DB}" type="presOf" srcId="{28F71CD8-6D06-4CC6-A243-51604AC10335}" destId="{52C7188C-0B8C-4039-9822-F1830E269D64}" srcOrd="0" destOrd="0" presId="urn:microsoft.com/office/officeart/2008/layout/HorizontalMultiLevelHierarchy"/>
    <dgm:cxn modelId="{B10B50A2-24D4-4F5E-980E-EECE187809D8}" type="presOf" srcId="{9B583FFC-3051-4469-B897-429663BBF083}" destId="{20026134-6034-46B1-B2E4-264BBF0F03DB}" srcOrd="0" destOrd="0" presId="urn:microsoft.com/office/officeart/2008/layout/HorizontalMultiLevelHierarchy"/>
    <dgm:cxn modelId="{86583955-5745-4B4B-AFB0-D570E36ED3EF}" type="presOf" srcId="{9B583FFC-3051-4469-B897-429663BBF083}" destId="{E1920604-73D8-4248-90BE-46704EF4D611}" srcOrd="1" destOrd="0" presId="urn:microsoft.com/office/officeart/2008/layout/HorizontalMultiLevelHierarchy"/>
    <dgm:cxn modelId="{1A2EC6C8-5573-48D9-A735-E1953FA3C1F7}" srcId="{BCFEE51B-AAA2-46C4-88C8-3D41068FDF09}" destId="{663EC652-CF2C-4BB1-97FA-EEE90E0CA8A2}" srcOrd="2" destOrd="0" parTransId="{996EAD38-1DAA-4277-AD1D-01CBF148E489}" sibTransId="{ACD404E7-FAEB-4475-BDDA-66E99836F6F4}"/>
    <dgm:cxn modelId="{E54A7EF3-5330-426F-BDC9-8CA0AA63EE56}" srcId="{BCFEE51B-AAA2-46C4-88C8-3D41068FDF09}" destId="{F7206300-65E9-4D27-A81A-A2CE9CD7E69A}" srcOrd="3" destOrd="0" parTransId="{9B583FFC-3051-4469-B897-429663BBF083}" sibTransId="{05994096-8DDE-4F74-9442-8D50E7E2C062}"/>
    <dgm:cxn modelId="{9393D577-425E-4385-BE61-5566A54952FD}" srcId="{BCFEE51B-AAA2-46C4-88C8-3D41068FDF09}" destId="{F2210ED4-16D8-454F-BB8C-109316A5D8CD}" srcOrd="1" destOrd="0" parTransId="{8D72343F-4E61-46AC-8417-E26D4E2C410C}" sibTransId="{BBFEB0C1-8676-4C4C-958A-9FF4A74B313D}"/>
    <dgm:cxn modelId="{656BF7A7-E0ED-4262-8BD1-F7601064418A}" type="presOf" srcId="{AED48953-FAA6-45BD-BF1B-439457598527}" destId="{D15D9F34-2069-4EC6-993C-7C046D082309}" srcOrd="1" destOrd="0" presId="urn:microsoft.com/office/officeart/2008/layout/HorizontalMultiLevelHierarchy"/>
    <dgm:cxn modelId="{5243065F-913C-407A-A380-3C66AE38C3C6}" type="presParOf" srcId="{E0FBE090-790A-41CC-93FC-8983FBB5564E}" destId="{AEAD1B21-B974-4FEE-B6F0-CFBB7C603E3E}" srcOrd="0" destOrd="0" presId="urn:microsoft.com/office/officeart/2008/layout/HorizontalMultiLevelHierarchy"/>
    <dgm:cxn modelId="{26D060DA-F9E2-4952-AADB-D0B65C33C779}" type="presParOf" srcId="{AEAD1B21-B974-4FEE-B6F0-CFBB7C603E3E}" destId="{15E14BFB-30C6-4B78-BF5B-0B3955F67CC8}" srcOrd="0" destOrd="0" presId="urn:microsoft.com/office/officeart/2008/layout/HorizontalMultiLevelHierarchy"/>
    <dgm:cxn modelId="{C99CC7F4-D5EC-4233-9237-CF7A3D95D209}" type="presParOf" srcId="{AEAD1B21-B974-4FEE-B6F0-CFBB7C603E3E}" destId="{03D156FE-0002-41F5-8625-262D89CE1EBE}" srcOrd="1" destOrd="0" presId="urn:microsoft.com/office/officeart/2008/layout/HorizontalMultiLevelHierarchy"/>
    <dgm:cxn modelId="{4B4C0973-FF54-41D0-9107-0B937335AFBC}" type="presParOf" srcId="{03D156FE-0002-41F5-8625-262D89CE1EBE}" destId="{C8FC54EC-AC86-4B3C-A97A-019A7E927918}" srcOrd="0" destOrd="0" presId="urn:microsoft.com/office/officeart/2008/layout/HorizontalMultiLevelHierarchy"/>
    <dgm:cxn modelId="{0D926584-8E32-4B13-8BDE-40AAA6F54DA5}" type="presParOf" srcId="{C8FC54EC-AC86-4B3C-A97A-019A7E927918}" destId="{D15D9F34-2069-4EC6-993C-7C046D082309}" srcOrd="0" destOrd="0" presId="urn:microsoft.com/office/officeart/2008/layout/HorizontalMultiLevelHierarchy"/>
    <dgm:cxn modelId="{2EED27F1-8CA8-4A45-A350-AC7E73CF7266}" type="presParOf" srcId="{03D156FE-0002-41F5-8625-262D89CE1EBE}" destId="{05C9A9EA-0807-4198-B01C-81481227A0F9}" srcOrd="1" destOrd="0" presId="urn:microsoft.com/office/officeart/2008/layout/HorizontalMultiLevelHierarchy"/>
    <dgm:cxn modelId="{428082D2-F00B-4DDB-B0F1-CDB652246E96}" type="presParOf" srcId="{05C9A9EA-0807-4198-B01C-81481227A0F9}" destId="{2D6D810C-35DB-4BFF-B2EC-896CE4F058DF}" srcOrd="0" destOrd="0" presId="urn:microsoft.com/office/officeart/2008/layout/HorizontalMultiLevelHierarchy"/>
    <dgm:cxn modelId="{BFEA335C-ECCE-4052-96BC-1C2561BB8E99}" type="presParOf" srcId="{05C9A9EA-0807-4198-B01C-81481227A0F9}" destId="{505408BC-0DC0-4F46-8F2A-2F67D437B97E}" srcOrd="1" destOrd="0" presId="urn:microsoft.com/office/officeart/2008/layout/HorizontalMultiLevelHierarchy"/>
    <dgm:cxn modelId="{8AFF5AF3-E698-4B53-8CD3-50176710A2F9}" type="presParOf" srcId="{03D156FE-0002-41F5-8625-262D89CE1EBE}" destId="{65D9CE80-3C0C-4FB5-8C39-081D9582BED8}" srcOrd="2" destOrd="0" presId="urn:microsoft.com/office/officeart/2008/layout/HorizontalMultiLevelHierarchy"/>
    <dgm:cxn modelId="{7A6301F1-15B1-480D-8FED-0692B8BC10D6}" type="presParOf" srcId="{65D9CE80-3C0C-4FB5-8C39-081D9582BED8}" destId="{DBC6BD43-7952-4264-B2E6-1A756CD1545A}" srcOrd="0" destOrd="0" presId="urn:microsoft.com/office/officeart/2008/layout/HorizontalMultiLevelHierarchy"/>
    <dgm:cxn modelId="{16B12B53-CA93-43A2-ACD8-E55CD6BDE7EF}" type="presParOf" srcId="{03D156FE-0002-41F5-8625-262D89CE1EBE}" destId="{0BDB0985-13AD-4DEA-908F-72C5FF7EF063}" srcOrd="3" destOrd="0" presId="urn:microsoft.com/office/officeart/2008/layout/HorizontalMultiLevelHierarchy"/>
    <dgm:cxn modelId="{E24BA229-F030-44DC-ABDE-E6C335BA99A6}" type="presParOf" srcId="{0BDB0985-13AD-4DEA-908F-72C5FF7EF063}" destId="{5A9E0398-7697-4706-93E5-3A8F6546C458}" srcOrd="0" destOrd="0" presId="urn:microsoft.com/office/officeart/2008/layout/HorizontalMultiLevelHierarchy"/>
    <dgm:cxn modelId="{2D2AF83C-9C4B-4FDD-A49B-C78B24B9659B}" type="presParOf" srcId="{0BDB0985-13AD-4DEA-908F-72C5FF7EF063}" destId="{80671EFB-400C-4B14-A846-967AF6F87740}" srcOrd="1" destOrd="0" presId="urn:microsoft.com/office/officeart/2008/layout/HorizontalMultiLevelHierarchy"/>
    <dgm:cxn modelId="{523BB9AC-64CA-4FCA-82C5-20C689B2A445}" type="presParOf" srcId="{03D156FE-0002-41F5-8625-262D89CE1EBE}" destId="{AA9A90C7-4CA3-4442-8958-C0B900613D81}" srcOrd="4" destOrd="0" presId="urn:microsoft.com/office/officeart/2008/layout/HorizontalMultiLevelHierarchy"/>
    <dgm:cxn modelId="{778C23A9-E531-4BDB-BB96-8B837EEDE164}" type="presParOf" srcId="{AA9A90C7-4CA3-4442-8958-C0B900613D81}" destId="{C3E352B2-6B36-4B91-82CB-F89806121724}" srcOrd="0" destOrd="0" presId="urn:microsoft.com/office/officeart/2008/layout/HorizontalMultiLevelHierarchy"/>
    <dgm:cxn modelId="{1B7B1700-B4C9-469F-B067-AF8A4FB85BE6}" type="presParOf" srcId="{03D156FE-0002-41F5-8625-262D89CE1EBE}" destId="{8DE9F1D8-FF01-48C2-9331-40F5DBDA046B}" srcOrd="5" destOrd="0" presId="urn:microsoft.com/office/officeart/2008/layout/HorizontalMultiLevelHierarchy"/>
    <dgm:cxn modelId="{AE188F14-FC5F-4C45-B631-600B1947F91A}" type="presParOf" srcId="{8DE9F1D8-FF01-48C2-9331-40F5DBDA046B}" destId="{B606E2CD-BC3A-49C7-B140-59C953413DE3}" srcOrd="0" destOrd="0" presId="urn:microsoft.com/office/officeart/2008/layout/HorizontalMultiLevelHierarchy"/>
    <dgm:cxn modelId="{05284903-E0BB-4F5A-A370-8558D11CD6DC}" type="presParOf" srcId="{8DE9F1D8-FF01-48C2-9331-40F5DBDA046B}" destId="{89CA4E3D-6A70-4453-BBCF-19611E7137BF}" srcOrd="1" destOrd="0" presId="urn:microsoft.com/office/officeart/2008/layout/HorizontalMultiLevelHierarchy"/>
    <dgm:cxn modelId="{AF1A7062-04F6-458D-9CEA-2629FA97C2F5}" type="presParOf" srcId="{03D156FE-0002-41F5-8625-262D89CE1EBE}" destId="{20026134-6034-46B1-B2E4-264BBF0F03DB}" srcOrd="6" destOrd="0" presId="urn:microsoft.com/office/officeart/2008/layout/HorizontalMultiLevelHierarchy"/>
    <dgm:cxn modelId="{4044D50E-C8CC-4EBF-8BD4-AC62241F708C}" type="presParOf" srcId="{20026134-6034-46B1-B2E4-264BBF0F03DB}" destId="{E1920604-73D8-4248-90BE-46704EF4D611}" srcOrd="0" destOrd="0" presId="urn:microsoft.com/office/officeart/2008/layout/HorizontalMultiLevelHierarchy"/>
    <dgm:cxn modelId="{6FF1A01E-F4BF-4BB0-AA60-5EE6F158B70C}" type="presParOf" srcId="{03D156FE-0002-41F5-8625-262D89CE1EBE}" destId="{4C808CEC-0132-4BE6-A18B-D5AE012C7113}" srcOrd="7" destOrd="0" presId="urn:microsoft.com/office/officeart/2008/layout/HorizontalMultiLevelHierarchy"/>
    <dgm:cxn modelId="{44B396F5-2276-4C3B-A375-5BEC478CC43D}" type="presParOf" srcId="{4C808CEC-0132-4BE6-A18B-D5AE012C7113}" destId="{6D7365ED-D895-44A6-96D8-8BF854705CA4}" srcOrd="0" destOrd="0" presId="urn:microsoft.com/office/officeart/2008/layout/HorizontalMultiLevelHierarchy"/>
    <dgm:cxn modelId="{EE816F4F-F22F-4FD1-8527-A939F88F18FE}" type="presParOf" srcId="{4C808CEC-0132-4BE6-A18B-D5AE012C7113}" destId="{CBA6A5D3-468A-4161-83B3-5964660FBCB0}" srcOrd="1" destOrd="0" presId="urn:microsoft.com/office/officeart/2008/layout/HorizontalMultiLevelHierarchy"/>
    <dgm:cxn modelId="{9FB85AC8-8767-4E15-903D-81E3CA10536C}" type="presParOf" srcId="{03D156FE-0002-41F5-8625-262D89CE1EBE}" destId="{17BD739F-2934-4BB0-A5B1-00B0AAAC6E84}" srcOrd="8" destOrd="0" presId="urn:microsoft.com/office/officeart/2008/layout/HorizontalMultiLevelHierarchy"/>
    <dgm:cxn modelId="{90BE5AAF-E041-4B4F-BE99-07F156272672}" type="presParOf" srcId="{17BD739F-2934-4BB0-A5B1-00B0AAAC6E84}" destId="{7BD48FFF-A208-454D-B38A-141C11D19943}" srcOrd="0" destOrd="0" presId="urn:microsoft.com/office/officeart/2008/layout/HorizontalMultiLevelHierarchy"/>
    <dgm:cxn modelId="{270C414D-54F2-4F40-BAD0-40DD488AACC2}" type="presParOf" srcId="{03D156FE-0002-41F5-8625-262D89CE1EBE}" destId="{CDCDD228-BB03-49E4-8D75-ABE9F72395B6}" srcOrd="9" destOrd="0" presId="urn:microsoft.com/office/officeart/2008/layout/HorizontalMultiLevelHierarchy"/>
    <dgm:cxn modelId="{41C2E1EC-9E8F-430E-8DD9-FACF0256E1F3}" type="presParOf" srcId="{CDCDD228-BB03-49E4-8D75-ABE9F72395B6}" destId="{52C7188C-0B8C-4039-9822-F1830E269D64}" srcOrd="0" destOrd="0" presId="urn:microsoft.com/office/officeart/2008/layout/HorizontalMultiLevelHierarchy"/>
    <dgm:cxn modelId="{DEC45DD6-FC46-4749-BD76-C5DB34611B2B}" type="presParOf" srcId="{CDCDD228-BB03-49E4-8D75-ABE9F72395B6}" destId="{C5B247E9-77DB-41A7-83FB-31E89E25B9C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5E37CD1-E344-455A-8534-F9464993C174}" type="doc">
      <dgm:prSet loTypeId="urn:microsoft.com/office/officeart/2005/8/layout/process2" loCatId="process" qsTypeId="urn:microsoft.com/office/officeart/2005/8/quickstyle/simple3" qsCatId="simple" csTypeId="urn:microsoft.com/office/officeart/2005/8/colors/colorful1" csCatId="colorful" phldr="1"/>
      <dgm:spPr/>
    </dgm:pt>
    <dgm:pt modelId="{60F31FD1-D24F-4507-86A1-5316CD8B95A7}">
      <dgm:prSet phldrT="[文字]" custT="1"/>
      <dgm:spPr>
        <a:xfrm>
          <a:off x="-10" y="1891973"/>
          <a:ext cx="8923532" cy="2978472"/>
        </a:xfrm>
        <a:solidFill>
          <a:srgbClr val="A5C249">
            <a:lumMod val="60000"/>
            <a:lumOff val="4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>
            <a:lnSpc>
              <a:spcPct val="90000"/>
            </a:lnSpc>
          </a:pPr>
          <a:endParaRPr lang="en-US" altLang="zh-TW" sz="28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400"/>
            </a:lnSpc>
          </a:pPr>
          <a:r>
            <a:rPr lang="en-US" altLang="zh-TW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甲</a:t>
          </a: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市議員擔任負責人之乙廠商承攬該市政府之工程案件。</a:t>
          </a:r>
          <a:endParaRPr lang="en-US" altLang="zh-TW" sz="26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400"/>
            </a:lnSpc>
          </a:pPr>
          <a:r>
            <a:rPr lang="en-US" altLang="zh-TW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人力派遣公司派遣機關首長丙之胞兄至丙所任職之機關</a:t>
          </a:r>
          <a:endParaRPr lang="en-US" altLang="zh-TW" sz="26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400"/>
            </a:lnSpc>
          </a:pP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服務。</a:t>
          </a:r>
          <a:endParaRPr lang="en-US" altLang="zh-TW" sz="26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400"/>
            </a:lnSpc>
          </a:pPr>
          <a:r>
            <a:rPr lang="en-US" altLang="zh-TW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機關首長丁續行僱用</a:t>
          </a:r>
          <a:r>
            <a:rPr lang="zh-TW" altLang="en-US" sz="2600" u="sng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前任首長即已僱用</a:t>
          </a: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之表姊</a:t>
          </a:r>
          <a:r>
            <a:rPr lang="en-US" altLang="zh-TW" sz="20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0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丁之表姊</a:t>
          </a:r>
          <a:r>
            <a:rPr lang="en-US" altLang="zh-TW" sz="20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</a:p>
        <a:p>
          <a:pPr algn="l">
            <a:lnSpc>
              <a:spcPts val="2400"/>
            </a:lnSpc>
          </a:pPr>
          <a:r>
            <a:rPr lang="zh-TW" altLang="en-US" sz="20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擔任臨時人員。</a:t>
          </a:r>
          <a:endParaRPr lang="en-US" altLang="zh-TW" sz="26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400"/>
            </a:lnSpc>
          </a:pPr>
          <a:r>
            <a:rPr lang="en-US" altLang="zh-TW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國小校長戊聘用媳婦為該校工友。</a:t>
          </a:r>
          <a:endParaRPr lang="en-US" altLang="zh-TW" sz="26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ctr">
            <a:lnSpc>
              <a:spcPct val="90000"/>
            </a:lnSpc>
          </a:pPr>
          <a:endParaRPr lang="zh-TW" altLang="en-US" sz="2800" dirty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2D9EFF9F-EBB2-4611-AF1B-4A1AC306DBFE}" type="par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6BA735D6-925A-48F9-B8B1-AA42615AFCD9}" type="sib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167F8E82-7EDB-4F8E-BE21-A1B227D9FA77}">
      <dgm:prSet phldrT="[文字]" custT="1"/>
      <dgm:spPr>
        <a:xfrm>
          <a:off x="9147" y="0"/>
          <a:ext cx="8821901" cy="1323330"/>
        </a:xfr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009DD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>
            <a:lnSpc>
              <a:spcPts val="2400"/>
            </a:lnSpc>
          </a:pPr>
          <a:r>
            <a:rPr lang="zh-TW" altLang="en-US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問：下列何項行為，</a:t>
          </a:r>
          <a:r>
            <a:rPr lang="en-US" altLang="zh-TW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『</a:t>
          </a:r>
          <a:r>
            <a:rPr lang="zh-TW" altLang="en-US" sz="2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沒有</a:t>
          </a:r>
          <a:r>
            <a:rPr lang="en-US" altLang="zh-TW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』</a:t>
          </a:r>
          <a:r>
            <a:rPr lang="zh-TW" altLang="en-US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違反</a:t>
          </a:r>
          <a:r>
            <a:rPr lang="en-US" altLang="zh-TW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公職人員利益衝</a:t>
          </a:r>
          <a:endParaRPr lang="en-US" altLang="zh-TW" sz="28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400"/>
            </a:lnSpc>
          </a:pPr>
          <a:r>
            <a:rPr lang="zh-TW" altLang="en-US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 突迴避法</a:t>
          </a:r>
          <a:r>
            <a:rPr lang="en-US" altLang="zh-TW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情事或疑慮</a:t>
          </a:r>
          <a:r>
            <a:rPr lang="zh-TW" altLang="en-US" sz="2800" b="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？</a:t>
          </a:r>
          <a:endParaRPr lang="zh-TW" altLang="en-US" sz="2800" dirty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FBF47E36-48C2-4A0D-8755-B150A8863457}" type="sibTrans" cxnId="{6D14C898-D9BB-4A66-A1E9-136F1FAED911}">
      <dgm:prSet/>
      <dgm:spPr>
        <a:xfrm rot="5347344">
          <a:off x="4221322" y="1309902"/>
          <a:ext cx="426532" cy="595498"/>
        </a:xfr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009DD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zh-TW" altLang="en-US">
            <a:solidFill>
              <a:srgbClr val="002060"/>
            </a:solidFill>
            <a:latin typeface="標楷體"/>
            <a:ea typeface="標楷體"/>
            <a:cs typeface="+mn-cs"/>
          </a:endParaRPr>
        </a:p>
      </dgm:t>
    </dgm:pt>
    <dgm:pt modelId="{193310A7-1634-451E-A0B6-88D2493689A6}" type="parTrans" cxnId="{6D14C898-D9BB-4A66-A1E9-136F1FAED911}">
      <dgm:prSet/>
      <dgm:spPr/>
      <dgm:t>
        <a:bodyPr/>
        <a:lstStyle/>
        <a:p>
          <a:endParaRPr lang="zh-TW" altLang="en-US"/>
        </a:p>
      </dgm:t>
    </dgm:pt>
    <dgm:pt modelId="{92610A0A-7D6C-4E1D-9E8C-AC9E121691C6}" type="pres">
      <dgm:prSet presAssocID="{E5E37CD1-E344-455A-8534-F9464993C174}" presName="linearFlow" presStyleCnt="0">
        <dgm:presLayoutVars>
          <dgm:resizeHandles val="exact"/>
        </dgm:presLayoutVars>
      </dgm:prSet>
      <dgm:spPr/>
    </dgm:pt>
    <dgm:pt modelId="{82328DF5-A059-4B3E-A26D-EE4B856564F6}" type="pres">
      <dgm:prSet presAssocID="{167F8E82-7EDB-4F8E-BE21-A1B227D9FA77}" presName="node" presStyleLbl="node1" presStyleIdx="0" presStyleCnt="2" custScaleX="166661" custLinFactNeighborX="-787" custLinFactNeighborY="-1143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561DE98A-9EB0-43FE-A67A-EDF2B1A54158}" type="pres">
      <dgm:prSet presAssocID="{FBF47E36-48C2-4A0D-8755-B150A8863457}" presName="sibTrans" presStyleLbl="sibTrans2D1" presStyleIdx="0" presStyleCnt="1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TW" altLang="en-US"/>
        </a:p>
      </dgm:t>
    </dgm:pt>
    <dgm:pt modelId="{D25A3F42-A77E-4E6E-9E4E-ECBEF46FD83B}" type="pres">
      <dgm:prSet presAssocID="{FBF47E36-48C2-4A0D-8755-B150A8863457}" presName="connectorText" presStyleLbl="sibTrans2D1" presStyleIdx="0" presStyleCnt="1"/>
      <dgm:spPr/>
      <dgm:t>
        <a:bodyPr/>
        <a:lstStyle/>
        <a:p>
          <a:endParaRPr lang="zh-TW" altLang="en-US"/>
        </a:p>
      </dgm:t>
    </dgm:pt>
    <dgm:pt modelId="{90A6812D-7A5F-4FC8-A22C-7DA6F78E8B6E}" type="pres">
      <dgm:prSet presAssocID="{60F31FD1-D24F-4507-86A1-5316CD8B95A7}" presName="node" presStyleLbl="node1" presStyleIdx="1" presStyleCnt="2" custScaleX="168581" custScaleY="225074" custLinFactNeighborX="1506" custLinFactNeighborY="-1444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</dgm:ptLst>
  <dgm:cxnLst>
    <dgm:cxn modelId="{5CF64413-DED4-4CA7-9C5C-F97A0341164E}" type="presOf" srcId="{E5E37CD1-E344-455A-8534-F9464993C174}" destId="{92610A0A-7D6C-4E1D-9E8C-AC9E121691C6}" srcOrd="0" destOrd="0" presId="urn:microsoft.com/office/officeart/2005/8/layout/process2"/>
    <dgm:cxn modelId="{B7501FF1-C4B1-4D70-A794-6C89E2C5B503}" type="presOf" srcId="{FBF47E36-48C2-4A0D-8755-B150A8863457}" destId="{561DE98A-9EB0-43FE-A67A-EDF2B1A54158}" srcOrd="0" destOrd="0" presId="urn:microsoft.com/office/officeart/2005/8/layout/process2"/>
    <dgm:cxn modelId="{6D14C898-D9BB-4A66-A1E9-136F1FAED911}" srcId="{E5E37CD1-E344-455A-8534-F9464993C174}" destId="{167F8E82-7EDB-4F8E-BE21-A1B227D9FA77}" srcOrd="0" destOrd="0" parTransId="{193310A7-1634-451E-A0B6-88D2493689A6}" sibTransId="{FBF47E36-48C2-4A0D-8755-B150A8863457}"/>
    <dgm:cxn modelId="{695C07FD-898F-4A0C-913F-04944D854C9F}" type="presOf" srcId="{60F31FD1-D24F-4507-86A1-5316CD8B95A7}" destId="{90A6812D-7A5F-4FC8-A22C-7DA6F78E8B6E}" srcOrd="0" destOrd="0" presId="urn:microsoft.com/office/officeart/2005/8/layout/process2"/>
    <dgm:cxn modelId="{4A3B159C-869F-4735-8A3E-C6E68B792EB6}" srcId="{E5E37CD1-E344-455A-8534-F9464993C174}" destId="{60F31FD1-D24F-4507-86A1-5316CD8B95A7}" srcOrd="1" destOrd="0" parTransId="{2D9EFF9F-EBB2-4611-AF1B-4A1AC306DBFE}" sibTransId="{6BA735D6-925A-48F9-B8B1-AA42615AFCD9}"/>
    <dgm:cxn modelId="{377578B5-37C7-40D5-812F-B9FA50845636}" type="presOf" srcId="{FBF47E36-48C2-4A0D-8755-B150A8863457}" destId="{D25A3F42-A77E-4E6E-9E4E-ECBEF46FD83B}" srcOrd="1" destOrd="0" presId="urn:microsoft.com/office/officeart/2005/8/layout/process2"/>
    <dgm:cxn modelId="{2EE899F1-A03B-484D-84F2-5BB8FE3D7D40}" type="presOf" srcId="{167F8E82-7EDB-4F8E-BE21-A1B227D9FA77}" destId="{82328DF5-A059-4B3E-A26D-EE4B856564F6}" srcOrd="0" destOrd="0" presId="urn:microsoft.com/office/officeart/2005/8/layout/process2"/>
    <dgm:cxn modelId="{13E94715-F617-4F74-9573-A19788476758}" type="presParOf" srcId="{92610A0A-7D6C-4E1D-9E8C-AC9E121691C6}" destId="{82328DF5-A059-4B3E-A26D-EE4B856564F6}" srcOrd="0" destOrd="0" presId="urn:microsoft.com/office/officeart/2005/8/layout/process2"/>
    <dgm:cxn modelId="{E082C313-7BC8-43D7-9FD1-7E5E45373566}" type="presParOf" srcId="{92610A0A-7D6C-4E1D-9E8C-AC9E121691C6}" destId="{561DE98A-9EB0-43FE-A67A-EDF2B1A54158}" srcOrd="1" destOrd="0" presId="urn:microsoft.com/office/officeart/2005/8/layout/process2"/>
    <dgm:cxn modelId="{4E6C4CA0-D5AB-4A7A-8D49-AB923406A7C4}" type="presParOf" srcId="{561DE98A-9EB0-43FE-A67A-EDF2B1A54158}" destId="{D25A3F42-A77E-4E6E-9E4E-ECBEF46FD83B}" srcOrd="0" destOrd="0" presId="urn:microsoft.com/office/officeart/2005/8/layout/process2"/>
    <dgm:cxn modelId="{C51512AB-9DCE-4D66-A9A9-CD684807328C}" type="presParOf" srcId="{92610A0A-7D6C-4E1D-9E8C-AC9E121691C6}" destId="{90A6812D-7A5F-4FC8-A22C-7DA6F78E8B6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E37CD1-E344-455A-8534-F9464993C174}" type="doc">
      <dgm:prSet loTypeId="urn:microsoft.com/office/officeart/2005/8/layout/process2" loCatId="process" qsTypeId="urn:microsoft.com/office/officeart/2005/8/quickstyle/simple3" qsCatId="simple" csTypeId="urn:microsoft.com/office/officeart/2005/8/colors/colorful2" csCatId="colorful" phldr="1"/>
      <dgm:spPr/>
    </dgm:pt>
    <dgm:pt modelId="{167F8E82-7EDB-4F8E-BE21-A1B227D9FA77}">
      <dgm:prSet phldrT="[文字]" custT="1"/>
      <dgm:spPr>
        <a:xfrm>
          <a:off x="555767" y="2251"/>
          <a:ext cx="7811976" cy="1171836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>
            <a:lnSpc>
              <a:spcPts val="2600"/>
            </a:lnSpc>
          </a:pP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問：依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公職人員財產申報法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之規定，公職人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600"/>
            </a:lnSpc>
          </a:pP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員應於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就</a:t>
          </a:r>
          <a:r>
            <a:rPr lang="en-US" altLang="zh-TW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到</a:t>
          </a:r>
          <a:r>
            <a:rPr lang="en-US" altLang="zh-TW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職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多久申報財產</a:t>
          </a:r>
          <a:r>
            <a:rPr lang="zh-TW" altLang="en-US" sz="2800" b="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？</a:t>
          </a:r>
          <a:endParaRPr lang="zh-TW" altLang="en-US" sz="28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193310A7-1634-451E-A0B6-88D2493689A6}" type="parTrans" cxnId="{6D14C898-D9BB-4A66-A1E9-136F1FAED911}">
      <dgm:prSet/>
      <dgm:spPr/>
      <dgm:t>
        <a:bodyPr/>
        <a:lstStyle/>
        <a:p>
          <a:endParaRPr lang="zh-TW" altLang="en-US"/>
        </a:p>
      </dgm:t>
    </dgm:pt>
    <dgm:pt modelId="{FBF47E36-48C2-4A0D-8755-B150A8863457}" type="sibTrans" cxnId="{6D14C898-D9BB-4A66-A1E9-136F1FAED911}">
      <dgm:prSet/>
      <dgm:spPr>
        <a:xfrm rot="5400000">
          <a:off x="4271006" y="1164756"/>
          <a:ext cx="381498" cy="527326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zh-TW" altLang="en-US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60F31FD1-D24F-4507-86A1-5316CD8B95A7}">
      <dgm:prSet phldrT="[文字]" custT="1"/>
      <dgm:spPr>
        <a:xfrm>
          <a:off x="1451425" y="1682752"/>
          <a:ext cx="6020660" cy="2637498"/>
        </a:xfr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tint val="50000"/>
                <a:satMod val="300000"/>
              </a:srgbClr>
            </a:gs>
            <a:gs pos="35000">
              <a:srgbClr val="C0504D">
                <a:hueOff val="4681519"/>
                <a:satOff val="-5839"/>
                <a:lumOff val="1373"/>
                <a:alphaOff val="0"/>
                <a:tint val="37000"/>
                <a:satMod val="30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一個月內。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三個月內。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半年內。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一年內。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ctr"/>
          <a:endParaRPr lang="zh-TW" altLang="en-US" sz="28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2D9EFF9F-EBB2-4611-AF1B-4A1AC306DBFE}" type="par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6BA735D6-925A-48F9-B8B1-AA42615AFCD9}" type="sib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92610A0A-7D6C-4E1D-9E8C-AC9E121691C6}" type="pres">
      <dgm:prSet presAssocID="{E5E37CD1-E344-455A-8534-F9464993C174}" presName="linearFlow" presStyleCnt="0">
        <dgm:presLayoutVars>
          <dgm:resizeHandles val="exact"/>
        </dgm:presLayoutVars>
      </dgm:prSet>
      <dgm:spPr/>
    </dgm:pt>
    <dgm:pt modelId="{82328DF5-A059-4B3E-A26D-EE4B856564F6}" type="pres">
      <dgm:prSet presAssocID="{167F8E82-7EDB-4F8E-BE21-A1B227D9FA77}" presName="node" presStyleLbl="node1" presStyleIdx="0" presStyleCnt="2" custScaleX="16666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561DE98A-9EB0-43FE-A67A-EDF2B1A54158}" type="pres">
      <dgm:prSet presAssocID="{FBF47E36-48C2-4A0D-8755-B150A8863457}" presName="sibTrans" presStyleLbl="sibTrans2D1" presStyleIdx="0" presStyleCnt="1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TW" altLang="en-US"/>
        </a:p>
      </dgm:t>
    </dgm:pt>
    <dgm:pt modelId="{D25A3F42-A77E-4E6E-9E4E-ECBEF46FD83B}" type="pres">
      <dgm:prSet presAssocID="{FBF47E36-48C2-4A0D-8755-B150A8863457}" presName="connectorText" presStyleLbl="sibTrans2D1" presStyleIdx="0" presStyleCnt="1"/>
      <dgm:spPr/>
      <dgm:t>
        <a:bodyPr/>
        <a:lstStyle/>
        <a:p>
          <a:endParaRPr lang="zh-TW" altLang="en-US"/>
        </a:p>
      </dgm:t>
    </dgm:pt>
    <dgm:pt modelId="{90A6812D-7A5F-4FC8-A22C-7DA6F78E8B6E}" type="pres">
      <dgm:prSet presAssocID="{60F31FD1-D24F-4507-86A1-5316CD8B95A7}" presName="node" presStyleLbl="node1" presStyleIdx="1" presStyleCnt="2" custScaleX="128445" custScaleY="225074" custLinFactNeighborY="-1318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</dgm:ptLst>
  <dgm:cxnLst>
    <dgm:cxn modelId="{85ED9B05-55D3-49E7-A467-21E4FF3B7BAF}" type="presOf" srcId="{FBF47E36-48C2-4A0D-8755-B150A8863457}" destId="{D25A3F42-A77E-4E6E-9E4E-ECBEF46FD83B}" srcOrd="1" destOrd="0" presId="urn:microsoft.com/office/officeart/2005/8/layout/process2"/>
    <dgm:cxn modelId="{6D14C898-D9BB-4A66-A1E9-136F1FAED911}" srcId="{E5E37CD1-E344-455A-8534-F9464993C174}" destId="{167F8E82-7EDB-4F8E-BE21-A1B227D9FA77}" srcOrd="0" destOrd="0" parTransId="{193310A7-1634-451E-A0B6-88D2493689A6}" sibTransId="{FBF47E36-48C2-4A0D-8755-B150A8863457}"/>
    <dgm:cxn modelId="{EBAC3304-4B9A-425F-A644-01535C1F24B3}" type="presOf" srcId="{167F8E82-7EDB-4F8E-BE21-A1B227D9FA77}" destId="{82328DF5-A059-4B3E-A26D-EE4B856564F6}" srcOrd="0" destOrd="0" presId="urn:microsoft.com/office/officeart/2005/8/layout/process2"/>
    <dgm:cxn modelId="{06AA4E35-28F2-455D-8D62-598873E3F52E}" type="presOf" srcId="{FBF47E36-48C2-4A0D-8755-B150A8863457}" destId="{561DE98A-9EB0-43FE-A67A-EDF2B1A54158}" srcOrd="0" destOrd="0" presId="urn:microsoft.com/office/officeart/2005/8/layout/process2"/>
    <dgm:cxn modelId="{4A3B159C-869F-4735-8A3E-C6E68B792EB6}" srcId="{E5E37CD1-E344-455A-8534-F9464993C174}" destId="{60F31FD1-D24F-4507-86A1-5316CD8B95A7}" srcOrd="1" destOrd="0" parTransId="{2D9EFF9F-EBB2-4611-AF1B-4A1AC306DBFE}" sibTransId="{6BA735D6-925A-48F9-B8B1-AA42615AFCD9}"/>
    <dgm:cxn modelId="{CCE73C48-1C82-4FDD-BA47-CA03CB1C1427}" type="presOf" srcId="{E5E37CD1-E344-455A-8534-F9464993C174}" destId="{92610A0A-7D6C-4E1D-9E8C-AC9E121691C6}" srcOrd="0" destOrd="0" presId="urn:microsoft.com/office/officeart/2005/8/layout/process2"/>
    <dgm:cxn modelId="{E6C0373C-D3B7-4281-9312-3BEFE4E5307E}" type="presOf" srcId="{60F31FD1-D24F-4507-86A1-5316CD8B95A7}" destId="{90A6812D-7A5F-4FC8-A22C-7DA6F78E8B6E}" srcOrd="0" destOrd="0" presId="urn:microsoft.com/office/officeart/2005/8/layout/process2"/>
    <dgm:cxn modelId="{707B8710-BEBB-40AE-AE90-06F7C416A99C}" type="presParOf" srcId="{92610A0A-7D6C-4E1D-9E8C-AC9E121691C6}" destId="{82328DF5-A059-4B3E-A26D-EE4B856564F6}" srcOrd="0" destOrd="0" presId="urn:microsoft.com/office/officeart/2005/8/layout/process2"/>
    <dgm:cxn modelId="{C45828B0-7C92-46D3-A695-E12B2D7143EF}" type="presParOf" srcId="{92610A0A-7D6C-4E1D-9E8C-AC9E121691C6}" destId="{561DE98A-9EB0-43FE-A67A-EDF2B1A54158}" srcOrd="1" destOrd="0" presId="urn:microsoft.com/office/officeart/2005/8/layout/process2"/>
    <dgm:cxn modelId="{C1A74CD7-128D-4442-A421-433CE080893E}" type="presParOf" srcId="{561DE98A-9EB0-43FE-A67A-EDF2B1A54158}" destId="{D25A3F42-A77E-4E6E-9E4E-ECBEF46FD83B}" srcOrd="0" destOrd="0" presId="urn:microsoft.com/office/officeart/2005/8/layout/process2"/>
    <dgm:cxn modelId="{B426E1F4-2FB8-4179-90E0-B0FFCEA02ECB}" type="presParOf" srcId="{92610A0A-7D6C-4E1D-9E8C-AC9E121691C6}" destId="{90A6812D-7A5F-4FC8-A22C-7DA6F78E8B6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5E37CD1-E344-455A-8534-F9464993C174}" type="doc">
      <dgm:prSet loTypeId="urn:microsoft.com/office/officeart/2005/8/layout/process2" loCatId="process" qsTypeId="urn:microsoft.com/office/officeart/2005/8/quickstyle/simple3" qsCatId="simple" csTypeId="urn:microsoft.com/office/officeart/2005/8/colors/colorful1" csCatId="colorful" phldr="1"/>
      <dgm:spPr/>
    </dgm:pt>
    <dgm:pt modelId="{167F8E82-7EDB-4F8E-BE21-A1B227D9FA77}">
      <dgm:prSet phldrT="[文字]" custT="1"/>
      <dgm:spPr>
        <a:xfrm>
          <a:off x="498942" y="0"/>
          <a:ext cx="7853976" cy="1138046"/>
        </a:xfr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009DD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>
            <a:lnSpc>
              <a:spcPts val="2400"/>
            </a:lnSpc>
          </a:pPr>
          <a:r>
            <a:rPr lang="zh-TW" altLang="en-US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問：下列何項行為，</a:t>
          </a:r>
          <a:r>
            <a:rPr lang="en-US" altLang="zh-TW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『</a:t>
          </a:r>
          <a:r>
            <a:rPr lang="zh-TW" altLang="en-US" sz="2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沒有</a:t>
          </a:r>
          <a:r>
            <a:rPr lang="en-US" altLang="zh-TW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』</a:t>
          </a:r>
          <a:r>
            <a:rPr lang="zh-TW" altLang="en-US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違反</a:t>
          </a:r>
          <a:r>
            <a:rPr lang="en-US" altLang="zh-TW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公職人員利</a:t>
          </a:r>
          <a:endParaRPr lang="en-US" altLang="zh-TW" sz="28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400"/>
            </a:lnSpc>
          </a:pPr>
          <a:r>
            <a:rPr lang="zh-TW" altLang="en-US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 益衝突迴避法</a:t>
          </a:r>
          <a:r>
            <a:rPr lang="en-US" altLang="zh-TW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情事或疑慮</a:t>
          </a:r>
          <a:r>
            <a:rPr lang="zh-TW" altLang="en-US" sz="2800" b="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？</a:t>
          </a:r>
          <a:endParaRPr lang="zh-TW" altLang="en-US" sz="2800" dirty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193310A7-1634-451E-A0B6-88D2493689A6}" type="parTrans" cxnId="{6D14C898-D9BB-4A66-A1E9-136F1FAED911}">
      <dgm:prSet/>
      <dgm:spPr/>
      <dgm:t>
        <a:bodyPr/>
        <a:lstStyle/>
        <a:p>
          <a:endParaRPr lang="zh-TW" altLang="en-US"/>
        </a:p>
      </dgm:t>
    </dgm:pt>
    <dgm:pt modelId="{FBF47E36-48C2-4A0D-8755-B150A8863457}" type="sibTrans" cxnId="{6D14C898-D9BB-4A66-A1E9-136F1FAED911}">
      <dgm:prSet/>
      <dgm:spPr>
        <a:xfrm rot="5357891">
          <a:off x="4114466" y="1275288"/>
          <a:ext cx="432717" cy="512120"/>
        </a:xfr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009DD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zh-TW" altLang="en-US">
            <a:solidFill>
              <a:srgbClr val="002060"/>
            </a:solidFill>
            <a:latin typeface="標楷體"/>
            <a:ea typeface="標楷體"/>
            <a:cs typeface="+mn-cs"/>
          </a:endParaRPr>
        </a:p>
      </dgm:t>
    </dgm:pt>
    <dgm:pt modelId="{60F31FD1-D24F-4507-86A1-5316CD8B95A7}">
      <dgm:prSet phldrT="[文字]" custT="1"/>
      <dgm:spPr>
        <a:xfrm>
          <a:off x="-24490" y="1714959"/>
          <a:ext cx="8972493" cy="3557350"/>
        </a:xfrm>
        <a:solidFill>
          <a:srgbClr val="A5C249">
            <a:lumMod val="60000"/>
            <a:lumOff val="4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>
            <a:lnSpc>
              <a:spcPct val="90000"/>
            </a:lnSpc>
          </a:pPr>
          <a:endParaRPr lang="en-US" altLang="zh-TW" sz="28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400"/>
            </a:lnSpc>
          </a:pPr>
          <a:r>
            <a:rPr lang="zh-TW" altLang="en-US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en-US" altLang="zh-TW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甲</a:t>
          </a: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市議員擔任負責人之乙廠商承攬該市政府之工程</a:t>
          </a:r>
          <a:endParaRPr lang="en-US" altLang="zh-TW" sz="26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000"/>
            </a:lnSpc>
          </a:pP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  案件。</a:t>
          </a:r>
          <a:endParaRPr lang="en-US" altLang="zh-TW" sz="26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000"/>
            </a:lnSpc>
          </a:pP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en-US" altLang="zh-TW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人力派遣公司派遣機關首長丙之胞兄至丙所任職之機</a:t>
          </a:r>
          <a:endParaRPr lang="en-US" altLang="zh-TW" sz="26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000"/>
            </a:lnSpc>
          </a:pP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  關服務。</a:t>
          </a:r>
          <a:endParaRPr lang="en-US" altLang="zh-TW" sz="26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000"/>
            </a:lnSpc>
          </a:pP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en-US" altLang="zh-TW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機關首長丁續行僱用</a:t>
          </a:r>
          <a:r>
            <a:rPr lang="zh-TW" altLang="en-US" sz="2600" u="sng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前任首長即已僱用</a:t>
          </a: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之表姊</a:t>
          </a:r>
          <a:r>
            <a:rPr lang="en-US" altLang="zh-TW" sz="20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0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丁之表</a:t>
          </a:r>
          <a:endParaRPr lang="en-US" altLang="zh-TW" sz="20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000"/>
            </a:lnSpc>
          </a:pPr>
          <a:r>
            <a:rPr lang="zh-TW" altLang="en-US" sz="20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    姊</a:t>
          </a:r>
          <a:r>
            <a:rPr lang="en-US" altLang="zh-TW" sz="20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擔任臨時人員。</a:t>
          </a:r>
          <a:endParaRPr lang="en-US" altLang="zh-TW" sz="26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1800"/>
            </a:lnSpc>
          </a:pP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1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【</a:t>
          </a:r>
          <a:r>
            <a:rPr lang="zh-TW" altLang="en-US" sz="1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註</a:t>
          </a:r>
          <a:r>
            <a:rPr lang="en-US" altLang="zh-TW" sz="1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】</a:t>
          </a:r>
          <a:r>
            <a:rPr lang="zh-TW" altLang="en-US" sz="1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公務人員任用法第</a:t>
          </a:r>
          <a:r>
            <a:rPr lang="en-US" altLang="zh-TW" sz="1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26</a:t>
          </a:r>
          <a:r>
            <a:rPr lang="zh-TW" altLang="en-US" sz="1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條第</a:t>
          </a:r>
          <a:r>
            <a:rPr lang="en-US" altLang="zh-TW" sz="1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2</a:t>
          </a:r>
          <a:r>
            <a:rPr lang="zh-TW" altLang="en-US" sz="1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項：應迴避人員，在各該長官接任以前任</a:t>
          </a:r>
          <a:endParaRPr lang="en-US" altLang="zh-TW" sz="1800" b="1" dirty="0" smtClean="0">
            <a:solidFill>
              <a:srgbClr val="FF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1800"/>
            </a:lnSpc>
          </a:pPr>
          <a:r>
            <a:rPr lang="zh-TW" altLang="en-US" sz="18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         </a:t>
          </a:r>
          <a:r>
            <a:rPr lang="zh-TW" altLang="en-US" sz="1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用者，不受前項之限制。 </a:t>
          </a:r>
          <a:endParaRPr lang="en-US" altLang="zh-TW" sz="1800" b="1" dirty="0" smtClean="0">
            <a:solidFill>
              <a:srgbClr val="FF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000"/>
            </a:lnSpc>
          </a:pP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en-US" altLang="zh-TW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60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國小校長戊聘用</a:t>
          </a: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媳婦為該校工友。</a:t>
          </a:r>
          <a:endParaRPr lang="en-US" altLang="zh-TW" sz="26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ctr">
            <a:lnSpc>
              <a:spcPct val="90000"/>
            </a:lnSpc>
          </a:pPr>
          <a:endParaRPr lang="zh-TW" altLang="en-US" sz="2800" dirty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2D9EFF9F-EBB2-4611-AF1B-4A1AC306DBFE}" type="par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6BA735D6-925A-48F9-B8B1-AA42615AFCD9}" type="sib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92610A0A-7D6C-4E1D-9E8C-AC9E121691C6}" type="pres">
      <dgm:prSet presAssocID="{E5E37CD1-E344-455A-8534-F9464993C174}" presName="linearFlow" presStyleCnt="0">
        <dgm:presLayoutVars>
          <dgm:resizeHandles val="exact"/>
        </dgm:presLayoutVars>
      </dgm:prSet>
      <dgm:spPr/>
    </dgm:pt>
    <dgm:pt modelId="{82328DF5-A059-4B3E-A26D-EE4B856564F6}" type="pres">
      <dgm:prSet presAssocID="{167F8E82-7EDB-4F8E-BE21-A1B227D9FA77}" presName="node" presStyleLbl="node1" presStyleIdx="0" presStyleCnt="2" custScaleX="172532" custLinFactNeighborX="-787" custLinFactNeighborY="-1143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561DE98A-9EB0-43FE-A67A-EDF2B1A54158}" type="pres">
      <dgm:prSet presAssocID="{FBF47E36-48C2-4A0D-8755-B150A8863457}" presName="sibTrans" presStyleLbl="sibTrans2D1" presStyleIdx="0" presStyleCnt="1" custLinFactNeighborX="-16936" custLinFactNeighborY="552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TW" altLang="en-US"/>
        </a:p>
      </dgm:t>
    </dgm:pt>
    <dgm:pt modelId="{D25A3F42-A77E-4E6E-9E4E-ECBEF46FD83B}" type="pres">
      <dgm:prSet presAssocID="{FBF47E36-48C2-4A0D-8755-B150A8863457}" presName="connectorText" presStyleLbl="sibTrans2D1" presStyleIdx="0" presStyleCnt="1"/>
      <dgm:spPr/>
      <dgm:t>
        <a:bodyPr/>
        <a:lstStyle/>
        <a:p>
          <a:endParaRPr lang="zh-TW" altLang="en-US"/>
        </a:p>
      </dgm:t>
    </dgm:pt>
    <dgm:pt modelId="{90A6812D-7A5F-4FC8-A22C-7DA6F78E8B6E}" type="pres">
      <dgm:prSet presAssocID="{60F31FD1-D24F-4507-86A1-5316CD8B95A7}" presName="node" presStyleLbl="node1" presStyleIdx="1" presStyleCnt="2" custScaleX="197103" custScaleY="312584" custLinFactNeighborX="2105" custLinFactNeighborY="379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</dgm:ptLst>
  <dgm:cxnLst>
    <dgm:cxn modelId="{6D14C898-D9BB-4A66-A1E9-136F1FAED911}" srcId="{E5E37CD1-E344-455A-8534-F9464993C174}" destId="{167F8E82-7EDB-4F8E-BE21-A1B227D9FA77}" srcOrd="0" destOrd="0" parTransId="{193310A7-1634-451E-A0B6-88D2493689A6}" sibTransId="{FBF47E36-48C2-4A0D-8755-B150A8863457}"/>
    <dgm:cxn modelId="{55408E90-CF27-4ACE-8F2C-47E887C23F4A}" type="presOf" srcId="{167F8E82-7EDB-4F8E-BE21-A1B227D9FA77}" destId="{82328DF5-A059-4B3E-A26D-EE4B856564F6}" srcOrd="0" destOrd="0" presId="urn:microsoft.com/office/officeart/2005/8/layout/process2"/>
    <dgm:cxn modelId="{4A3B159C-869F-4735-8A3E-C6E68B792EB6}" srcId="{E5E37CD1-E344-455A-8534-F9464993C174}" destId="{60F31FD1-D24F-4507-86A1-5316CD8B95A7}" srcOrd="1" destOrd="0" parTransId="{2D9EFF9F-EBB2-4611-AF1B-4A1AC306DBFE}" sibTransId="{6BA735D6-925A-48F9-B8B1-AA42615AFCD9}"/>
    <dgm:cxn modelId="{E0E7C2BE-80E9-42D2-B093-CD0B77C0D358}" type="presOf" srcId="{E5E37CD1-E344-455A-8534-F9464993C174}" destId="{92610A0A-7D6C-4E1D-9E8C-AC9E121691C6}" srcOrd="0" destOrd="0" presId="urn:microsoft.com/office/officeart/2005/8/layout/process2"/>
    <dgm:cxn modelId="{7D56BD75-7FC6-4660-98E7-EC45731BA38A}" type="presOf" srcId="{FBF47E36-48C2-4A0D-8755-B150A8863457}" destId="{D25A3F42-A77E-4E6E-9E4E-ECBEF46FD83B}" srcOrd="1" destOrd="0" presId="urn:microsoft.com/office/officeart/2005/8/layout/process2"/>
    <dgm:cxn modelId="{76D68913-845D-4ACF-BD8D-73C15771CF70}" type="presOf" srcId="{FBF47E36-48C2-4A0D-8755-B150A8863457}" destId="{561DE98A-9EB0-43FE-A67A-EDF2B1A54158}" srcOrd="0" destOrd="0" presId="urn:microsoft.com/office/officeart/2005/8/layout/process2"/>
    <dgm:cxn modelId="{47F8EB31-BBEF-45FD-B198-C78C5B70D5B6}" type="presOf" srcId="{60F31FD1-D24F-4507-86A1-5316CD8B95A7}" destId="{90A6812D-7A5F-4FC8-A22C-7DA6F78E8B6E}" srcOrd="0" destOrd="0" presId="urn:microsoft.com/office/officeart/2005/8/layout/process2"/>
    <dgm:cxn modelId="{65F8209D-5005-4208-BAD6-713D5C63B637}" type="presParOf" srcId="{92610A0A-7D6C-4E1D-9E8C-AC9E121691C6}" destId="{82328DF5-A059-4B3E-A26D-EE4B856564F6}" srcOrd="0" destOrd="0" presId="urn:microsoft.com/office/officeart/2005/8/layout/process2"/>
    <dgm:cxn modelId="{68125EB2-9495-42F7-A7AC-DE7B898F553B}" type="presParOf" srcId="{92610A0A-7D6C-4E1D-9E8C-AC9E121691C6}" destId="{561DE98A-9EB0-43FE-A67A-EDF2B1A54158}" srcOrd="1" destOrd="0" presId="urn:microsoft.com/office/officeart/2005/8/layout/process2"/>
    <dgm:cxn modelId="{C4C99A19-4DD3-455A-8FE3-80D90A6F0408}" type="presParOf" srcId="{561DE98A-9EB0-43FE-A67A-EDF2B1A54158}" destId="{D25A3F42-A77E-4E6E-9E4E-ECBEF46FD83B}" srcOrd="0" destOrd="0" presId="urn:microsoft.com/office/officeart/2005/8/layout/process2"/>
    <dgm:cxn modelId="{887CE152-9C2C-49C4-A3C7-E907AA36BEE3}" type="presParOf" srcId="{92610A0A-7D6C-4E1D-9E8C-AC9E121691C6}" destId="{90A6812D-7A5F-4FC8-A22C-7DA6F78E8B6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5E37CD1-E344-455A-8534-F9464993C174}" type="doc">
      <dgm:prSet loTypeId="urn:microsoft.com/office/officeart/2005/8/layout/process2" loCatId="process" qsTypeId="urn:microsoft.com/office/officeart/2005/8/quickstyle/simple3" qsCatId="simple" csTypeId="urn:microsoft.com/office/officeart/2005/8/colors/colorful1" csCatId="colorful" phldr="1"/>
      <dgm:spPr/>
    </dgm:pt>
    <dgm:pt modelId="{92610A0A-7D6C-4E1D-9E8C-AC9E121691C6}" type="pres">
      <dgm:prSet presAssocID="{E5E37CD1-E344-455A-8534-F9464993C174}" presName="linearFlow" presStyleCnt="0">
        <dgm:presLayoutVars>
          <dgm:resizeHandles val="exact"/>
        </dgm:presLayoutVars>
      </dgm:prSet>
      <dgm:spPr/>
    </dgm:pt>
  </dgm:ptLst>
  <dgm:cxnLst>
    <dgm:cxn modelId="{A1B30E27-EE82-4933-867D-E1BCD30C9FF6}" type="presOf" srcId="{E5E37CD1-E344-455A-8534-F9464993C174}" destId="{92610A0A-7D6C-4E1D-9E8C-AC9E121691C6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5E37CD1-E344-455A-8534-F9464993C174}" type="doc">
      <dgm:prSet loTypeId="urn:microsoft.com/office/officeart/2005/8/layout/process2" loCatId="process" qsTypeId="urn:microsoft.com/office/officeart/2005/8/quickstyle/simple3" qsCatId="simple" csTypeId="urn:microsoft.com/office/officeart/2005/8/colors/colorful1" csCatId="colorful" phldr="1"/>
      <dgm:spPr/>
    </dgm:pt>
    <dgm:pt modelId="{92610A0A-7D6C-4E1D-9E8C-AC9E121691C6}" type="pres">
      <dgm:prSet presAssocID="{E5E37CD1-E344-455A-8534-F9464993C174}" presName="linearFlow" presStyleCnt="0">
        <dgm:presLayoutVars>
          <dgm:resizeHandles val="exact"/>
        </dgm:presLayoutVars>
      </dgm:prSet>
      <dgm:spPr/>
    </dgm:pt>
  </dgm:ptLst>
  <dgm:cxnLst>
    <dgm:cxn modelId="{E08E3DBC-57A3-4414-AF4D-C1EDC95E38EB}" type="presOf" srcId="{E5E37CD1-E344-455A-8534-F9464993C174}" destId="{92610A0A-7D6C-4E1D-9E8C-AC9E121691C6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E37CD1-E344-455A-8534-F9464993C174}" type="doc">
      <dgm:prSet loTypeId="urn:microsoft.com/office/officeart/2005/8/layout/process2" loCatId="process" qsTypeId="urn:microsoft.com/office/officeart/2005/8/quickstyle/3d4" qsCatId="3D" csTypeId="urn:microsoft.com/office/officeart/2005/8/colors/colorful2" csCatId="colorful" phldr="1"/>
      <dgm:spPr/>
    </dgm:pt>
    <dgm:pt modelId="{167F8E82-7EDB-4F8E-BE21-A1B227D9FA77}">
      <dgm:prSet phldrT="[文字]" custT="1"/>
      <dgm:spPr>
        <a:xfrm>
          <a:off x="555767" y="2251"/>
          <a:ext cx="7811976" cy="1171836"/>
        </a:xfrm>
        <a:solidFill>
          <a:srgbClr val="00B050"/>
        </a:solidFill>
      </dgm:spPr>
      <dgm:t>
        <a:bodyPr/>
        <a:lstStyle/>
        <a:p>
          <a:pPr algn="l">
            <a:lnSpc>
              <a:spcPts val="2600"/>
            </a:lnSpc>
          </a:pP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問：依</a:t>
          </a:r>
          <a:r>
            <a: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公職人員財產申報法</a:t>
          </a:r>
          <a:r>
            <a: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之規定，公職人</a:t>
          </a:r>
          <a:endParaRPr lang="en-US" altLang="zh-TW" sz="2800" dirty="0" smtClean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600"/>
            </a:lnSpc>
          </a:pP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    員應於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職</a:t>
          </a: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多久申報財產</a:t>
          </a:r>
          <a:r>
            <a:rPr lang="zh-TW" altLang="en-US" sz="2800" b="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？</a:t>
          </a:r>
          <a:endParaRPr lang="zh-TW" altLang="en-US" sz="2800" dirty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193310A7-1634-451E-A0B6-88D2493689A6}" type="parTrans" cxnId="{6D14C898-D9BB-4A66-A1E9-136F1FAED911}">
      <dgm:prSet/>
      <dgm:spPr/>
      <dgm:t>
        <a:bodyPr/>
        <a:lstStyle/>
        <a:p>
          <a:endParaRPr lang="zh-TW" altLang="en-US"/>
        </a:p>
      </dgm:t>
    </dgm:pt>
    <dgm:pt modelId="{FBF47E36-48C2-4A0D-8755-B150A8863457}" type="sibTrans" cxnId="{6D14C898-D9BB-4A66-A1E9-136F1FAED911}">
      <dgm:prSet/>
      <dgm:spPr>
        <a:xfrm rot="5400000">
          <a:off x="4271006" y="1164756"/>
          <a:ext cx="381498" cy="527326"/>
        </a:xfrm>
      </dgm:spPr>
      <dgm:t>
        <a:bodyPr/>
        <a:lstStyle/>
        <a:p>
          <a:endParaRPr lang="zh-TW" altLang="en-US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60F31FD1-D24F-4507-86A1-5316CD8B95A7}">
      <dgm:prSet phldrT="[文字]" custT="1"/>
      <dgm:spPr>
        <a:xfrm>
          <a:off x="1451425" y="1682752"/>
          <a:ext cx="6020660" cy="2637498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l"/>
          <a:endParaRPr lang="en-US" altLang="zh-TW" sz="28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en-US" altLang="zh-TW" sz="2800" dirty="0" smtClean="0"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dirty="0" smtClean="0">
              <a:latin typeface="標楷體" pitchFamily="65" charset="-120"/>
              <a:ea typeface="標楷體" pitchFamily="65" charset="-120"/>
              <a:cs typeface="+mn-cs"/>
            </a:rPr>
            <a:t>一個月內。</a:t>
          </a:r>
          <a:endParaRPr lang="en-US" altLang="zh-TW" sz="28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en-US" altLang="zh-TW" sz="2800" dirty="0" smtClean="0"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800" dirty="0" smtClean="0">
              <a:latin typeface="標楷體" pitchFamily="65" charset="-120"/>
              <a:ea typeface="標楷體" pitchFamily="65" charset="-120"/>
              <a:cs typeface="+mn-cs"/>
            </a:rPr>
            <a:t>二個月內。</a:t>
          </a:r>
          <a:endParaRPr lang="en-US" altLang="zh-TW" sz="28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en-US" altLang="zh-TW" sz="2800" dirty="0" smtClean="0"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800" dirty="0" smtClean="0">
              <a:latin typeface="標楷體" pitchFamily="65" charset="-120"/>
              <a:ea typeface="標楷體" pitchFamily="65" charset="-120"/>
              <a:cs typeface="+mn-cs"/>
            </a:rPr>
            <a:t>三年內。</a:t>
          </a:r>
          <a:endParaRPr lang="en-US" altLang="zh-TW" sz="28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en-US" altLang="zh-TW" sz="2800" dirty="0" smtClean="0"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800" dirty="0" smtClean="0">
              <a:latin typeface="標楷體" pitchFamily="65" charset="-120"/>
              <a:ea typeface="標楷體" pitchFamily="65" charset="-120"/>
              <a:cs typeface="+mn-cs"/>
            </a:rPr>
            <a:t>半年內。</a:t>
          </a:r>
          <a:endParaRPr lang="en-US" altLang="zh-TW" sz="28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algn="ctr"/>
          <a:endParaRPr lang="zh-TW" altLang="en-US" sz="2800" dirty="0"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2D9EFF9F-EBB2-4611-AF1B-4A1AC306DBFE}" type="par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6BA735D6-925A-48F9-B8B1-AA42615AFCD9}" type="sib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92610A0A-7D6C-4E1D-9E8C-AC9E121691C6}" type="pres">
      <dgm:prSet presAssocID="{E5E37CD1-E344-455A-8534-F9464993C174}" presName="linearFlow" presStyleCnt="0">
        <dgm:presLayoutVars>
          <dgm:resizeHandles val="exact"/>
        </dgm:presLayoutVars>
      </dgm:prSet>
      <dgm:spPr/>
    </dgm:pt>
    <dgm:pt modelId="{82328DF5-A059-4B3E-A26D-EE4B856564F6}" type="pres">
      <dgm:prSet presAssocID="{167F8E82-7EDB-4F8E-BE21-A1B227D9FA77}" presName="node" presStyleLbl="node1" presStyleIdx="0" presStyleCnt="2" custScaleX="16666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561DE98A-9EB0-43FE-A67A-EDF2B1A54158}" type="pres">
      <dgm:prSet presAssocID="{FBF47E36-48C2-4A0D-8755-B150A8863457}" presName="sibTrans" presStyleLbl="sibTrans2D1" presStyleIdx="0" presStyleCnt="1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TW" altLang="en-US"/>
        </a:p>
      </dgm:t>
    </dgm:pt>
    <dgm:pt modelId="{D25A3F42-A77E-4E6E-9E4E-ECBEF46FD83B}" type="pres">
      <dgm:prSet presAssocID="{FBF47E36-48C2-4A0D-8755-B150A8863457}" presName="connectorText" presStyleLbl="sibTrans2D1" presStyleIdx="0" presStyleCnt="1"/>
      <dgm:spPr/>
      <dgm:t>
        <a:bodyPr/>
        <a:lstStyle/>
        <a:p>
          <a:endParaRPr lang="zh-TW" altLang="en-US"/>
        </a:p>
      </dgm:t>
    </dgm:pt>
    <dgm:pt modelId="{90A6812D-7A5F-4FC8-A22C-7DA6F78E8B6E}" type="pres">
      <dgm:prSet presAssocID="{60F31FD1-D24F-4507-86A1-5316CD8B95A7}" presName="node" presStyleLbl="node1" presStyleIdx="1" presStyleCnt="2" custScaleX="128445" custScaleY="225074" custLinFactNeighborY="-1318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</dgm:ptLst>
  <dgm:cxnLst>
    <dgm:cxn modelId="{48A1C858-1008-4F27-AC43-A00D7D6C2683}" type="presOf" srcId="{E5E37CD1-E344-455A-8534-F9464993C174}" destId="{92610A0A-7D6C-4E1D-9E8C-AC9E121691C6}" srcOrd="0" destOrd="0" presId="urn:microsoft.com/office/officeart/2005/8/layout/process2"/>
    <dgm:cxn modelId="{6D14C898-D9BB-4A66-A1E9-136F1FAED911}" srcId="{E5E37CD1-E344-455A-8534-F9464993C174}" destId="{167F8E82-7EDB-4F8E-BE21-A1B227D9FA77}" srcOrd="0" destOrd="0" parTransId="{193310A7-1634-451E-A0B6-88D2493689A6}" sibTransId="{FBF47E36-48C2-4A0D-8755-B150A8863457}"/>
    <dgm:cxn modelId="{F4F3BA28-01DE-4DD0-992E-17B3D373DA59}" type="presOf" srcId="{60F31FD1-D24F-4507-86A1-5316CD8B95A7}" destId="{90A6812D-7A5F-4FC8-A22C-7DA6F78E8B6E}" srcOrd="0" destOrd="0" presId="urn:microsoft.com/office/officeart/2005/8/layout/process2"/>
    <dgm:cxn modelId="{7B14B202-16B9-45E2-9050-8E95D2EF84BF}" type="presOf" srcId="{FBF47E36-48C2-4A0D-8755-B150A8863457}" destId="{561DE98A-9EB0-43FE-A67A-EDF2B1A54158}" srcOrd="0" destOrd="0" presId="urn:microsoft.com/office/officeart/2005/8/layout/process2"/>
    <dgm:cxn modelId="{8DCABA1D-2AB1-4CDB-86DF-47B193C50BBD}" type="presOf" srcId="{167F8E82-7EDB-4F8E-BE21-A1B227D9FA77}" destId="{82328DF5-A059-4B3E-A26D-EE4B856564F6}" srcOrd="0" destOrd="0" presId="urn:microsoft.com/office/officeart/2005/8/layout/process2"/>
    <dgm:cxn modelId="{D785EE0D-414E-4050-BA20-D6DBC4D1C69E}" type="presOf" srcId="{FBF47E36-48C2-4A0D-8755-B150A8863457}" destId="{D25A3F42-A77E-4E6E-9E4E-ECBEF46FD83B}" srcOrd="1" destOrd="0" presId="urn:microsoft.com/office/officeart/2005/8/layout/process2"/>
    <dgm:cxn modelId="{4A3B159C-869F-4735-8A3E-C6E68B792EB6}" srcId="{E5E37CD1-E344-455A-8534-F9464993C174}" destId="{60F31FD1-D24F-4507-86A1-5316CD8B95A7}" srcOrd="1" destOrd="0" parTransId="{2D9EFF9F-EBB2-4611-AF1B-4A1AC306DBFE}" sibTransId="{6BA735D6-925A-48F9-B8B1-AA42615AFCD9}"/>
    <dgm:cxn modelId="{95122265-C4C4-48CD-87BA-018E4E7E5A1B}" type="presParOf" srcId="{92610A0A-7D6C-4E1D-9E8C-AC9E121691C6}" destId="{82328DF5-A059-4B3E-A26D-EE4B856564F6}" srcOrd="0" destOrd="0" presId="urn:microsoft.com/office/officeart/2005/8/layout/process2"/>
    <dgm:cxn modelId="{E0DAF08F-F370-4A1E-90B9-1C0A3AE11F5A}" type="presParOf" srcId="{92610A0A-7D6C-4E1D-9E8C-AC9E121691C6}" destId="{561DE98A-9EB0-43FE-A67A-EDF2B1A54158}" srcOrd="1" destOrd="0" presId="urn:microsoft.com/office/officeart/2005/8/layout/process2"/>
    <dgm:cxn modelId="{B02915F2-893C-4259-8F39-C39123A53DE1}" type="presParOf" srcId="{561DE98A-9EB0-43FE-A67A-EDF2B1A54158}" destId="{D25A3F42-A77E-4E6E-9E4E-ECBEF46FD83B}" srcOrd="0" destOrd="0" presId="urn:microsoft.com/office/officeart/2005/8/layout/process2"/>
    <dgm:cxn modelId="{5F1FA612-4ABD-44A4-99D2-0961236AF901}" type="presParOf" srcId="{92610A0A-7D6C-4E1D-9E8C-AC9E121691C6}" destId="{90A6812D-7A5F-4FC8-A22C-7DA6F78E8B6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E37CD1-E344-455A-8534-F9464993C174}" type="doc">
      <dgm:prSet loTypeId="urn:microsoft.com/office/officeart/2005/8/layout/process2" loCatId="process" qsTypeId="urn:microsoft.com/office/officeart/2005/8/quickstyle/3d4" qsCatId="3D" csTypeId="urn:microsoft.com/office/officeart/2005/8/colors/colorful2" csCatId="colorful" phldr="1"/>
      <dgm:spPr/>
    </dgm:pt>
    <dgm:pt modelId="{167F8E82-7EDB-4F8E-BE21-A1B227D9FA77}">
      <dgm:prSet phldrT="[文字]" custT="1"/>
      <dgm:spPr>
        <a:xfrm>
          <a:off x="555767" y="2251"/>
          <a:ext cx="7811976" cy="1171836"/>
        </a:xfrm>
        <a:solidFill>
          <a:srgbClr val="00B050"/>
        </a:solidFill>
      </dgm:spPr>
      <dgm:t>
        <a:bodyPr/>
        <a:lstStyle/>
        <a:p>
          <a:pPr algn="l">
            <a:lnSpc>
              <a:spcPts val="2600"/>
            </a:lnSpc>
          </a:pP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問：依</a:t>
          </a:r>
          <a:r>
            <a: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公職人員財產申報法</a:t>
          </a:r>
          <a:r>
            <a: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之規定，公職人</a:t>
          </a:r>
          <a:endParaRPr lang="en-US" altLang="zh-TW" sz="2800" dirty="0" smtClean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600"/>
            </a:lnSpc>
          </a:pP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    員應於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職</a:t>
          </a: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多久申報財產</a:t>
          </a:r>
          <a:r>
            <a:rPr lang="zh-TW" altLang="en-US" sz="2800" b="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？</a:t>
          </a:r>
          <a:endParaRPr lang="zh-TW" altLang="en-US" sz="2800" dirty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193310A7-1634-451E-A0B6-88D2493689A6}" type="parTrans" cxnId="{6D14C898-D9BB-4A66-A1E9-136F1FAED911}">
      <dgm:prSet/>
      <dgm:spPr/>
      <dgm:t>
        <a:bodyPr/>
        <a:lstStyle/>
        <a:p>
          <a:endParaRPr lang="zh-TW" altLang="en-US"/>
        </a:p>
      </dgm:t>
    </dgm:pt>
    <dgm:pt modelId="{FBF47E36-48C2-4A0D-8755-B150A8863457}" type="sibTrans" cxnId="{6D14C898-D9BB-4A66-A1E9-136F1FAED911}">
      <dgm:prSet/>
      <dgm:spPr>
        <a:xfrm rot="5400000">
          <a:off x="4271006" y="1164756"/>
          <a:ext cx="381498" cy="527326"/>
        </a:xfrm>
      </dgm:spPr>
      <dgm:t>
        <a:bodyPr/>
        <a:lstStyle/>
        <a:p>
          <a:endParaRPr lang="zh-TW" altLang="en-US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60F31FD1-D24F-4507-86A1-5316CD8B95A7}">
      <dgm:prSet phldrT="[文字]" custT="1"/>
      <dgm:spPr>
        <a:xfrm>
          <a:off x="1451425" y="1682752"/>
          <a:ext cx="6020660" cy="2637498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l"/>
          <a:endParaRPr lang="en-US" altLang="zh-TW" sz="28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800" dirty="0" smtClean="0"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en-US" altLang="zh-TW" sz="2800" dirty="0" smtClean="0"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dirty="0" smtClean="0">
              <a:latin typeface="標楷體" pitchFamily="65" charset="-120"/>
              <a:ea typeface="標楷體" pitchFamily="65" charset="-120"/>
              <a:cs typeface="+mn-cs"/>
            </a:rPr>
            <a:t>一個月內。</a:t>
          </a:r>
          <a:endParaRPr lang="en-US" altLang="zh-TW" sz="28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800" dirty="0" smtClean="0"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en-US" altLang="zh-TW" sz="2800" dirty="0" smtClean="0"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800" dirty="0" smtClean="0">
              <a:latin typeface="標楷體" pitchFamily="65" charset="-120"/>
              <a:ea typeface="標楷體" pitchFamily="65" charset="-120"/>
              <a:cs typeface="+mn-cs"/>
            </a:rPr>
            <a:t>二個月內。</a:t>
          </a:r>
          <a:endParaRPr lang="en-US" altLang="zh-TW" sz="28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800" dirty="0" smtClean="0"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en-US" altLang="zh-TW" sz="2800" dirty="0" smtClean="0"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800" dirty="0" smtClean="0">
              <a:latin typeface="標楷體" pitchFamily="65" charset="-120"/>
              <a:ea typeface="標楷體" pitchFamily="65" charset="-120"/>
              <a:cs typeface="+mn-cs"/>
            </a:rPr>
            <a:t>三年內。</a:t>
          </a:r>
          <a:endParaRPr lang="en-US" altLang="zh-TW" sz="28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800" dirty="0" smtClean="0"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en-US" altLang="zh-TW" sz="2800" dirty="0" smtClean="0"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800" dirty="0" smtClean="0">
              <a:latin typeface="標楷體" pitchFamily="65" charset="-120"/>
              <a:ea typeface="標楷體" pitchFamily="65" charset="-120"/>
              <a:cs typeface="+mn-cs"/>
            </a:rPr>
            <a:t>半年內。</a:t>
          </a:r>
          <a:endParaRPr lang="en-US" altLang="zh-TW" sz="28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algn="ctr"/>
          <a:endParaRPr lang="zh-TW" altLang="en-US" sz="2800" dirty="0"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2D9EFF9F-EBB2-4611-AF1B-4A1AC306DBFE}" type="par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6BA735D6-925A-48F9-B8B1-AA42615AFCD9}" type="sib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92610A0A-7D6C-4E1D-9E8C-AC9E121691C6}" type="pres">
      <dgm:prSet presAssocID="{E5E37CD1-E344-455A-8534-F9464993C174}" presName="linearFlow" presStyleCnt="0">
        <dgm:presLayoutVars>
          <dgm:resizeHandles val="exact"/>
        </dgm:presLayoutVars>
      </dgm:prSet>
      <dgm:spPr/>
    </dgm:pt>
    <dgm:pt modelId="{82328DF5-A059-4B3E-A26D-EE4B856564F6}" type="pres">
      <dgm:prSet presAssocID="{167F8E82-7EDB-4F8E-BE21-A1B227D9FA77}" presName="node" presStyleLbl="node1" presStyleIdx="0" presStyleCnt="2" custScaleX="16666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561DE98A-9EB0-43FE-A67A-EDF2B1A54158}" type="pres">
      <dgm:prSet presAssocID="{FBF47E36-48C2-4A0D-8755-B150A8863457}" presName="sibTrans" presStyleLbl="sibTrans2D1" presStyleIdx="0" presStyleCnt="1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TW" altLang="en-US"/>
        </a:p>
      </dgm:t>
    </dgm:pt>
    <dgm:pt modelId="{D25A3F42-A77E-4E6E-9E4E-ECBEF46FD83B}" type="pres">
      <dgm:prSet presAssocID="{FBF47E36-48C2-4A0D-8755-B150A8863457}" presName="connectorText" presStyleLbl="sibTrans2D1" presStyleIdx="0" presStyleCnt="1"/>
      <dgm:spPr/>
      <dgm:t>
        <a:bodyPr/>
        <a:lstStyle/>
        <a:p>
          <a:endParaRPr lang="zh-TW" altLang="en-US"/>
        </a:p>
      </dgm:t>
    </dgm:pt>
    <dgm:pt modelId="{90A6812D-7A5F-4FC8-A22C-7DA6F78E8B6E}" type="pres">
      <dgm:prSet presAssocID="{60F31FD1-D24F-4507-86A1-5316CD8B95A7}" presName="node" presStyleLbl="node1" presStyleIdx="1" presStyleCnt="2" custScaleX="128445" custScaleY="225074" custLinFactNeighborY="-1318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</dgm:ptLst>
  <dgm:cxnLst>
    <dgm:cxn modelId="{C932A38B-A857-4156-9F2C-7492F058A781}" type="presOf" srcId="{E5E37CD1-E344-455A-8534-F9464993C174}" destId="{92610A0A-7D6C-4E1D-9E8C-AC9E121691C6}" srcOrd="0" destOrd="0" presId="urn:microsoft.com/office/officeart/2005/8/layout/process2"/>
    <dgm:cxn modelId="{2E8B5E1D-4A67-44F2-BA1A-D35BE48D5E0E}" type="presOf" srcId="{FBF47E36-48C2-4A0D-8755-B150A8863457}" destId="{561DE98A-9EB0-43FE-A67A-EDF2B1A54158}" srcOrd="0" destOrd="0" presId="urn:microsoft.com/office/officeart/2005/8/layout/process2"/>
    <dgm:cxn modelId="{6D14C898-D9BB-4A66-A1E9-136F1FAED911}" srcId="{E5E37CD1-E344-455A-8534-F9464993C174}" destId="{167F8E82-7EDB-4F8E-BE21-A1B227D9FA77}" srcOrd="0" destOrd="0" parTransId="{193310A7-1634-451E-A0B6-88D2493689A6}" sibTransId="{FBF47E36-48C2-4A0D-8755-B150A8863457}"/>
    <dgm:cxn modelId="{60D0B7A5-41A9-443F-B5DE-666B9AE43AB2}" type="presOf" srcId="{60F31FD1-D24F-4507-86A1-5316CD8B95A7}" destId="{90A6812D-7A5F-4FC8-A22C-7DA6F78E8B6E}" srcOrd="0" destOrd="0" presId="urn:microsoft.com/office/officeart/2005/8/layout/process2"/>
    <dgm:cxn modelId="{BEC19E60-A297-4992-B132-0BC715E5C12F}" type="presOf" srcId="{167F8E82-7EDB-4F8E-BE21-A1B227D9FA77}" destId="{82328DF5-A059-4B3E-A26D-EE4B856564F6}" srcOrd="0" destOrd="0" presId="urn:microsoft.com/office/officeart/2005/8/layout/process2"/>
    <dgm:cxn modelId="{4A3B159C-869F-4735-8A3E-C6E68B792EB6}" srcId="{E5E37CD1-E344-455A-8534-F9464993C174}" destId="{60F31FD1-D24F-4507-86A1-5316CD8B95A7}" srcOrd="1" destOrd="0" parTransId="{2D9EFF9F-EBB2-4611-AF1B-4A1AC306DBFE}" sibTransId="{6BA735D6-925A-48F9-B8B1-AA42615AFCD9}"/>
    <dgm:cxn modelId="{56653EFD-3F9D-4D2F-A023-6E22878C27C0}" type="presOf" srcId="{FBF47E36-48C2-4A0D-8755-B150A8863457}" destId="{D25A3F42-A77E-4E6E-9E4E-ECBEF46FD83B}" srcOrd="1" destOrd="0" presId="urn:microsoft.com/office/officeart/2005/8/layout/process2"/>
    <dgm:cxn modelId="{9ECBDE5C-0E83-437D-9A55-7A49EEAD619B}" type="presParOf" srcId="{92610A0A-7D6C-4E1D-9E8C-AC9E121691C6}" destId="{82328DF5-A059-4B3E-A26D-EE4B856564F6}" srcOrd="0" destOrd="0" presId="urn:microsoft.com/office/officeart/2005/8/layout/process2"/>
    <dgm:cxn modelId="{F8130ED6-DDBF-4A99-8D7D-A6A3F9C44B39}" type="presParOf" srcId="{92610A0A-7D6C-4E1D-9E8C-AC9E121691C6}" destId="{561DE98A-9EB0-43FE-A67A-EDF2B1A54158}" srcOrd="1" destOrd="0" presId="urn:microsoft.com/office/officeart/2005/8/layout/process2"/>
    <dgm:cxn modelId="{38D8B1DB-BAE4-4C45-A0D2-EA1DC4BEBC2D}" type="presParOf" srcId="{561DE98A-9EB0-43FE-A67A-EDF2B1A54158}" destId="{D25A3F42-A77E-4E6E-9E4E-ECBEF46FD83B}" srcOrd="0" destOrd="0" presId="urn:microsoft.com/office/officeart/2005/8/layout/process2"/>
    <dgm:cxn modelId="{533BF73D-F75C-4CC2-846A-36F7DCF1EF69}" type="presParOf" srcId="{92610A0A-7D6C-4E1D-9E8C-AC9E121691C6}" destId="{90A6812D-7A5F-4FC8-A22C-7DA6F78E8B6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E37CD1-E344-455A-8534-F9464993C174}" type="doc">
      <dgm:prSet loTypeId="urn:microsoft.com/office/officeart/2005/8/layout/process2" loCatId="process" qsTypeId="urn:microsoft.com/office/officeart/2005/8/quickstyle/3d4" qsCatId="3D" csTypeId="urn:microsoft.com/office/officeart/2005/8/colors/colorful2" csCatId="colorful" phldr="1"/>
      <dgm:spPr/>
    </dgm:pt>
    <dgm:pt modelId="{167F8E82-7EDB-4F8E-BE21-A1B227D9FA77}">
      <dgm:prSet phldrT="[文字]" custT="1"/>
      <dgm:spPr>
        <a:xfrm>
          <a:off x="555767" y="2251"/>
          <a:ext cx="7811976" cy="1171836"/>
        </a:xfrm>
        <a:solidFill>
          <a:schemeClr val="accent3">
            <a:lumMod val="65000"/>
          </a:schemeClr>
        </a:solidFill>
      </dgm:spPr>
      <dgm:t>
        <a:bodyPr/>
        <a:lstStyle/>
        <a:p>
          <a:pPr algn="l">
            <a:lnSpc>
              <a:spcPts val="2600"/>
            </a:lnSpc>
          </a:pP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問：依</a:t>
          </a:r>
          <a:r>
            <a: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公職人員財產申報法</a:t>
          </a:r>
          <a:r>
            <a: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之規定，公職人</a:t>
          </a:r>
          <a:endParaRPr lang="en-US" altLang="zh-TW" sz="2800" dirty="0" smtClean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600"/>
            </a:lnSpc>
          </a:pP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    員辦理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職</a:t>
          </a:r>
          <a:r>
            <a:rPr lang="zh-TW" altLang="en-US" sz="2800" u="none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或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解除代理</a:t>
          </a:r>
          <a:r>
            <a:rPr lang="en-US" altLang="zh-TW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兼任</a:t>
          </a:r>
          <a:r>
            <a:rPr lang="en-US" altLang="zh-TW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800" u="none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財產</a:t>
          </a: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申報</a:t>
          </a:r>
          <a:endParaRPr lang="en-US" altLang="zh-TW" sz="2800" dirty="0" smtClean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600"/>
            </a:lnSpc>
          </a:pP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    時，應</a:t>
          </a:r>
          <a:r>
            <a:rPr lang="zh-TW" altLang="en-US" sz="2800" u="sng" dirty="0" smtClean="0">
              <a:solidFill>
                <a:srgbClr val="009999"/>
              </a:solidFill>
              <a:latin typeface="標楷體" pitchFamily="65" charset="-120"/>
              <a:ea typeface="標楷體" pitchFamily="65" charset="-120"/>
              <a:cs typeface="+mn-cs"/>
            </a:rPr>
            <a:t>以何時作為財產申報基準日</a:t>
          </a:r>
          <a:r>
            <a: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?</a:t>
          </a:r>
          <a:endParaRPr lang="zh-TW" altLang="en-US" sz="2800" dirty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193310A7-1634-451E-A0B6-88D2493689A6}" type="parTrans" cxnId="{6D14C898-D9BB-4A66-A1E9-136F1FAED911}">
      <dgm:prSet/>
      <dgm:spPr/>
      <dgm:t>
        <a:bodyPr/>
        <a:lstStyle/>
        <a:p>
          <a:endParaRPr lang="zh-TW" altLang="en-US"/>
        </a:p>
      </dgm:t>
    </dgm:pt>
    <dgm:pt modelId="{FBF47E36-48C2-4A0D-8755-B150A8863457}" type="sibTrans" cxnId="{6D14C898-D9BB-4A66-A1E9-136F1FAED911}">
      <dgm:prSet/>
      <dgm:spPr>
        <a:xfrm rot="5400000">
          <a:off x="4271006" y="1164756"/>
          <a:ext cx="381498" cy="527326"/>
        </a:xfrm>
      </dgm:spPr>
      <dgm:t>
        <a:bodyPr/>
        <a:lstStyle/>
        <a:p>
          <a:endParaRPr lang="zh-TW" altLang="en-US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60F31FD1-D24F-4507-86A1-5316CD8B95A7}">
      <dgm:prSet phldrT="[文字]" custT="1"/>
      <dgm:spPr>
        <a:xfrm>
          <a:off x="1451425" y="1682752"/>
          <a:ext cx="6020660" cy="2637498"/>
        </a:xfrm>
        <a:solidFill>
          <a:srgbClr val="81B8C9"/>
        </a:solidFill>
      </dgm:spPr>
      <dgm:t>
        <a:bodyPr/>
        <a:lstStyle/>
        <a:p>
          <a:pPr algn="l"/>
          <a:endParaRPr lang="en-US" altLang="zh-TW" sz="28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職或解除代理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兼任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b="1" u="sng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  <a:cs typeface="+mn-cs"/>
            </a:rPr>
            <a:t>當日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之財產。</a:t>
          </a:r>
          <a:endParaRPr lang="en-US" altLang="zh-TW" sz="2600" dirty="0" smtClean="0">
            <a:solidFill>
              <a:schemeClr val="accent6">
                <a:lumMod val="75000"/>
              </a:schemeClr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職或解除代理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兼任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b="1" u="sng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  <a:cs typeface="+mn-cs"/>
            </a:rPr>
            <a:t>當週星期日</a:t>
          </a: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之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財產。</a:t>
          </a:r>
          <a:endParaRPr lang="en-US" altLang="zh-TW" sz="2600" dirty="0" smtClean="0">
            <a:solidFill>
              <a:schemeClr val="accent6">
                <a:lumMod val="75000"/>
              </a:schemeClr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職或解除代理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兼任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b="1" u="sng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  <a:cs typeface="+mn-cs"/>
            </a:rPr>
            <a:t>後二個月內任擇一天</a:t>
          </a:r>
          <a:endParaRPr lang="en-US" altLang="zh-TW" sz="2600" b="1" u="sng" dirty="0" smtClean="0">
            <a:solidFill>
              <a:srgbClr val="0070C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600" b="1" u="none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  <a:cs typeface="+mn-cs"/>
            </a:rPr>
            <a:t>  </a:t>
          </a:r>
          <a:r>
            <a:rPr lang="zh-TW" altLang="en-US" sz="2600" b="0" u="none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之財產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。</a:t>
          </a:r>
          <a:endParaRPr lang="en-US" altLang="zh-TW" sz="2600" dirty="0" smtClean="0">
            <a:solidFill>
              <a:schemeClr val="accent6">
                <a:lumMod val="75000"/>
              </a:schemeClr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ctr"/>
          <a:endParaRPr lang="zh-TW" altLang="en-US" sz="2800" dirty="0"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2D9EFF9F-EBB2-4611-AF1B-4A1AC306DBFE}" type="par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6BA735D6-925A-48F9-B8B1-AA42615AFCD9}" type="sib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92610A0A-7D6C-4E1D-9E8C-AC9E121691C6}" type="pres">
      <dgm:prSet presAssocID="{E5E37CD1-E344-455A-8534-F9464993C174}" presName="linearFlow" presStyleCnt="0">
        <dgm:presLayoutVars>
          <dgm:resizeHandles val="exact"/>
        </dgm:presLayoutVars>
      </dgm:prSet>
      <dgm:spPr/>
    </dgm:pt>
    <dgm:pt modelId="{82328DF5-A059-4B3E-A26D-EE4B856564F6}" type="pres">
      <dgm:prSet presAssocID="{167F8E82-7EDB-4F8E-BE21-A1B227D9FA77}" presName="node" presStyleLbl="node1" presStyleIdx="0" presStyleCnt="2" custScaleX="12448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561DE98A-9EB0-43FE-A67A-EDF2B1A54158}" type="pres">
      <dgm:prSet presAssocID="{FBF47E36-48C2-4A0D-8755-B150A8863457}" presName="sibTrans" presStyleLbl="sibTrans2D1" presStyleIdx="0" presStyleCnt="1" custScaleY="82923" custLinFactNeighborX="-6826" custLinFactNeighborY="3209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TW" altLang="en-US"/>
        </a:p>
      </dgm:t>
    </dgm:pt>
    <dgm:pt modelId="{D25A3F42-A77E-4E6E-9E4E-ECBEF46FD83B}" type="pres">
      <dgm:prSet presAssocID="{FBF47E36-48C2-4A0D-8755-B150A8863457}" presName="connectorText" presStyleLbl="sibTrans2D1" presStyleIdx="0" presStyleCnt="1"/>
      <dgm:spPr/>
      <dgm:t>
        <a:bodyPr/>
        <a:lstStyle/>
        <a:p>
          <a:endParaRPr lang="zh-TW" altLang="en-US"/>
        </a:p>
      </dgm:t>
    </dgm:pt>
    <dgm:pt modelId="{90A6812D-7A5F-4FC8-A22C-7DA6F78E8B6E}" type="pres">
      <dgm:prSet presAssocID="{60F31FD1-D24F-4507-86A1-5316CD8B95A7}" presName="node" presStyleLbl="node1" presStyleIdx="1" presStyleCnt="2" custScaleX="121564" custScaleY="157150" custLinFactNeighborX="675" custLinFactNeighborY="-2072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</dgm:ptLst>
  <dgm:cxnLst>
    <dgm:cxn modelId="{D0B9CD79-7536-4A26-97D4-2E84D71D0062}" type="presOf" srcId="{E5E37CD1-E344-455A-8534-F9464993C174}" destId="{92610A0A-7D6C-4E1D-9E8C-AC9E121691C6}" srcOrd="0" destOrd="0" presId="urn:microsoft.com/office/officeart/2005/8/layout/process2"/>
    <dgm:cxn modelId="{6D14C898-D9BB-4A66-A1E9-136F1FAED911}" srcId="{E5E37CD1-E344-455A-8534-F9464993C174}" destId="{167F8E82-7EDB-4F8E-BE21-A1B227D9FA77}" srcOrd="0" destOrd="0" parTransId="{193310A7-1634-451E-A0B6-88D2493689A6}" sibTransId="{FBF47E36-48C2-4A0D-8755-B150A8863457}"/>
    <dgm:cxn modelId="{D31FD853-C2CF-4F90-A8A6-1F9EFB4D118F}" type="presOf" srcId="{60F31FD1-D24F-4507-86A1-5316CD8B95A7}" destId="{90A6812D-7A5F-4FC8-A22C-7DA6F78E8B6E}" srcOrd="0" destOrd="0" presId="urn:microsoft.com/office/officeart/2005/8/layout/process2"/>
    <dgm:cxn modelId="{F7E8BD76-E4EE-4A61-98EB-7658F91D7952}" type="presOf" srcId="{167F8E82-7EDB-4F8E-BE21-A1B227D9FA77}" destId="{82328DF5-A059-4B3E-A26D-EE4B856564F6}" srcOrd="0" destOrd="0" presId="urn:microsoft.com/office/officeart/2005/8/layout/process2"/>
    <dgm:cxn modelId="{5C35EA19-A50E-4F70-9F61-5856A30416E2}" type="presOf" srcId="{FBF47E36-48C2-4A0D-8755-B150A8863457}" destId="{D25A3F42-A77E-4E6E-9E4E-ECBEF46FD83B}" srcOrd="1" destOrd="0" presId="urn:microsoft.com/office/officeart/2005/8/layout/process2"/>
    <dgm:cxn modelId="{4A3B159C-869F-4735-8A3E-C6E68B792EB6}" srcId="{E5E37CD1-E344-455A-8534-F9464993C174}" destId="{60F31FD1-D24F-4507-86A1-5316CD8B95A7}" srcOrd="1" destOrd="0" parTransId="{2D9EFF9F-EBB2-4611-AF1B-4A1AC306DBFE}" sibTransId="{6BA735D6-925A-48F9-B8B1-AA42615AFCD9}"/>
    <dgm:cxn modelId="{24E68C7E-94AF-4337-9789-173C90EB7832}" type="presOf" srcId="{FBF47E36-48C2-4A0D-8755-B150A8863457}" destId="{561DE98A-9EB0-43FE-A67A-EDF2B1A54158}" srcOrd="0" destOrd="0" presId="urn:microsoft.com/office/officeart/2005/8/layout/process2"/>
    <dgm:cxn modelId="{4206BC46-0B82-4F9E-B048-6FDF367A6389}" type="presParOf" srcId="{92610A0A-7D6C-4E1D-9E8C-AC9E121691C6}" destId="{82328DF5-A059-4B3E-A26D-EE4B856564F6}" srcOrd="0" destOrd="0" presId="urn:microsoft.com/office/officeart/2005/8/layout/process2"/>
    <dgm:cxn modelId="{C642568B-F59D-4086-8ACF-308381FFE0D4}" type="presParOf" srcId="{92610A0A-7D6C-4E1D-9E8C-AC9E121691C6}" destId="{561DE98A-9EB0-43FE-A67A-EDF2B1A54158}" srcOrd="1" destOrd="0" presId="urn:microsoft.com/office/officeart/2005/8/layout/process2"/>
    <dgm:cxn modelId="{60CB8443-22D0-4FDB-AE24-B4F56AB4B9EA}" type="presParOf" srcId="{561DE98A-9EB0-43FE-A67A-EDF2B1A54158}" destId="{D25A3F42-A77E-4E6E-9E4E-ECBEF46FD83B}" srcOrd="0" destOrd="0" presId="urn:microsoft.com/office/officeart/2005/8/layout/process2"/>
    <dgm:cxn modelId="{DED3C14D-9FA9-4F57-B591-4E0D5B112F16}" type="presParOf" srcId="{92610A0A-7D6C-4E1D-9E8C-AC9E121691C6}" destId="{90A6812D-7A5F-4FC8-A22C-7DA6F78E8B6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E37CD1-E344-455A-8534-F9464993C174}" type="doc">
      <dgm:prSet loTypeId="urn:microsoft.com/office/officeart/2005/8/layout/process2" loCatId="process" qsTypeId="urn:microsoft.com/office/officeart/2005/8/quickstyle/3d4" qsCatId="3D" csTypeId="urn:microsoft.com/office/officeart/2005/8/colors/colorful2" csCatId="colorful" phldr="1"/>
      <dgm:spPr/>
    </dgm:pt>
    <dgm:pt modelId="{167F8E82-7EDB-4F8E-BE21-A1B227D9FA77}">
      <dgm:prSet phldrT="[文字]" custT="1"/>
      <dgm:spPr>
        <a:xfrm>
          <a:off x="555767" y="2251"/>
          <a:ext cx="7811976" cy="1171836"/>
        </a:xfrm>
        <a:solidFill>
          <a:schemeClr val="accent3">
            <a:lumMod val="65000"/>
          </a:schemeClr>
        </a:solidFill>
      </dgm:spPr>
      <dgm:t>
        <a:bodyPr/>
        <a:lstStyle/>
        <a:p>
          <a:pPr algn="l">
            <a:lnSpc>
              <a:spcPts val="2000"/>
            </a:lnSpc>
          </a:pP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問：依</a:t>
          </a:r>
          <a:r>
            <a: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公職人員財產申報法</a:t>
          </a:r>
          <a:r>
            <a: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之規定，公職人</a:t>
          </a:r>
          <a:endParaRPr lang="en-US" altLang="zh-TW" sz="2800" dirty="0" smtClean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000"/>
            </a:lnSpc>
          </a:pP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    員辦理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職</a:t>
          </a:r>
          <a:r>
            <a:rPr lang="zh-TW" altLang="en-US" sz="2800" u="none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或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解除代理</a:t>
          </a:r>
          <a:r>
            <a:rPr lang="en-US" altLang="zh-TW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兼任</a:t>
          </a:r>
          <a:r>
            <a:rPr lang="en-US" altLang="zh-TW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800" u="none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財產</a:t>
          </a: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申報</a:t>
          </a:r>
          <a:endParaRPr lang="en-US" altLang="zh-TW" sz="2800" dirty="0" smtClean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000"/>
            </a:lnSpc>
          </a:pPr>
          <a:r>
            <a:rPr lang="zh-TW" altLang="en-US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    時，應</a:t>
          </a:r>
          <a:r>
            <a:rPr lang="zh-TW" altLang="en-US" sz="2800" u="sng" dirty="0" smtClean="0">
              <a:solidFill>
                <a:srgbClr val="009999"/>
              </a:solidFill>
              <a:latin typeface="標楷體" pitchFamily="65" charset="-120"/>
              <a:ea typeface="標楷體" pitchFamily="65" charset="-120"/>
              <a:cs typeface="+mn-cs"/>
            </a:rPr>
            <a:t>以何時作為財產申報基準日</a:t>
          </a:r>
          <a:r>
            <a: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?</a:t>
          </a:r>
          <a:endParaRPr lang="zh-TW" altLang="en-US" sz="2800" dirty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193310A7-1634-451E-A0B6-88D2493689A6}" type="parTrans" cxnId="{6D14C898-D9BB-4A66-A1E9-136F1FAED911}">
      <dgm:prSet/>
      <dgm:spPr/>
      <dgm:t>
        <a:bodyPr/>
        <a:lstStyle/>
        <a:p>
          <a:endParaRPr lang="zh-TW" altLang="en-US"/>
        </a:p>
      </dgm:t>
    </dgm:pt>
    <dgm:pt modelId="{FBF47E36-48C2-4A0D-8755-B150A8863457}" type="sibTrans" cxnId="{6D14C898-D9BB-4A66-A1E9-136F1FAED911}">
      <dgm:prSet/>
      <dgm:spPr>
        <a:xfrm rot="5400000">
          <a:off x="4271006" y="1164756"/>
          <a:ext cx="381498" cy="527326"/>
        </a:xfrm>
      </dgm:spPr>
      <dgm:t>
        <a:bodyPr/>
        <a:lstStyle/>
        <a:p>
          <a:endParaRPr lang="zh-TW" altLang="en-US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60F31FD1-D24F-4507-86A1-5316CD8B95A7}">
      <dgm:prSet phldrT="[文字]" custT="1"/>
      <dgm:spPr>
        <a:xfrm>
          <a:off x="1451425" y="1682752"/>
          <a:ext cx="6020660" cy="2637498"/>
        </a:xfrm>
        <a:solidFill>
          <a:srgbClr val="81B8C9"/>
        </a:solidFill>
      </dgm:spPr>
      <dgm:t>
        <a:bodyPr/>
        <a:lstStyle/>
        <a:p>
          <a:pPr algn="l"/>
          <a:endParaRPr lang="en-US" altLang="zh-TW" sz="28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職或解除代理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兼任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b="1" u="sng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  <a:cs typeface="+mn-cs"/>
            </a:rPr>
            <a:t>當日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之財產。</a:t>
          </a:r>
          <a:endParaRPr lang="en-US" altLang="zh-TW" sz="2600" dirty="0" smtClean="0">
            <a:solidFill>
              <a:schemeClr val="accent6">
                <a:lumMod val="75000"/>
              </a:schemeClr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職或解除代理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兼任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b="1" u="sng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  <a:cs typeface="+mn-cs"/>
            </a:rPr>
            <a:t>當週星期日</a:t>
          </a:r>
          <a:r>
            <a:rPr lang="zh-TW" altLang="en-US" sz="2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之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財</a:t>
          </a:r>
          <a:endParaRPr lang="en-US" altLang="zh-TW" sz="2600" dirty="0" smtClean="0">
            <a:solidFill>
              <a:schemeClr val="accent6">
                <a:lumMod val="75000"/>
              </a:schemeClr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      產。</a:t>
          </a:r>
          <a:endParaRPr lang="en-US" altLang="zh-TW" sz="2600" dirty="0" smtClean="0">
            <a:solidFill>
              <a:schemeClr val="accent6">
                <a:lumMod val="75000"/>
              </a:schemeClr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職或解除代理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兼任</a:t>
          </a:r>
          <a:r>
            <a:rPr lang="en-US" altLang="zh-TW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b="1" u="sng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  <a:cs typeface="+mn-cs"/>
            </a:rPr>
            <a:t>後二個月內任擇</a:t>
          </a:r>
          <a:endParaRPr lang="en-US" altLang="zh-TW" sz="2600" b="1" u="sng" dirty="0" smtClean="0">
            <a:solidFill>
              <a:srgbClr val="0070C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zh-TW" altLang="en-US" sz="2600" b="1" u="none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  <a:cs typeface="+mn-cs"/>
            </a:rPr>
            <a:t>      </a:t>
          </a:r>
          <a:r>
            <a:rPr lang="zh-TW" altLang="en-US" sz="2600" b="1" u="sng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  <a:cs typeface="+mn-cs"/>
            </a:rPr>
            <a:t>一天</a:t>
          </a:r>
          <a:r>
            <a:rPr lang="zh-TW" altLang="en-US" sz="2600" b="0" u="none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之財產</a:t>
          </a:r>
          <a:r>
            <a:rPr lang="zh-TW" altLang="en-US" sz="26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。</a:t>
          </a:r>
          <a:endParaRPr lang="en-US" altLang="zh-TW" sz="2600" dirty="0" smtClean="0">
            <a:solidFill>
              <a:schemeClr val="accent6">
                <a:lumMod val="75000"/>
              </a:schemeClr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ctr"/>
          <a:endParaRPr lang="zh-TW" altLang="en-US" sz="2800" dirty="0"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2D9EFF9F-EBB2-4611-AF1B-4A1AC306DBFE}" type="par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6BA735D6-925A-48F9-B8B1-AA42615AFCD9}" type="sib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92610A0A-7D6C-4E1D-9E8C-AC9E121691C6}" type="pres">
      <dgm:prSet presAssocID="{E5E37CD1-E344-455A-8534-F9464993C174}" presName="linearFlow" presStyleCnt="0">
        <dgm:presLayoutVars>
          <dgm:resizeHandles val="exact"/>
        </dgm:presLayoutVars>
      </dgm:prSet>
      <dgm:spPr/>
    </dgm:pt>
    <dgm:pt modelId="{82328DF5-A059-4B3E-A26D-EE4B856564F6}" type="pres">
      <dgm:prSet presAssocID="{167F8E82-7EDB-4F8E-BE21-A1B227D9FA77}" presName="node" presStyleLbl="node1" presStyleIdx="0" presStyleCnt="2" custScaleX="131568" custLinFactNeighborX="-980" custLinFactNeighborY="-2439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561DE98A-9EB0-43FE-A67A-EDF2B1A54158}" type="pres">
      <dgm:prSet presAssocID="{FBF47E36-48C2-4A0D-8755-B150A8863457}" presName="sibTrans" presStyleLbl="sibTrans2D1" presStyleIdx="0" presStyleCnt="1" custScaleY="82923" custLinFactNeighborX="23543" custLinFactNeighborY="1997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TW" altLang="en-US"/>
        </a:p>
      </dgm:t>
    </dgm:pt>
    <dgm:pt modelId="{D25A3F42-A77E-4E6E-9E4E-ECBEF46FD83B}" type="pres">
      <dgm:prSet presAssocID="{FBF47E36-48C2-4A0D-8755-B150A8863457}" presName="connectorText" presStyleLbl="sibTrans2D1" presStyleIdx="0" presStyleCnt="1"/>
      <dgm:spPr/>
      <dgm:t>
        <a:bodyPr/>
        <a:lstStyle/>
        <a:p>
          <a:endParaRPr lang="zh-TW" altLang="en-US"/>
        </a:p>
      </dgm:t>
    </dgm:pt>
    <dgm:pt modelId="{90A6812D-7A5F-4FC8-A22C-7DA6F78E8B6E}" type="pres">
      <dgm:prSet presAssocID="{60F31FD1-D24F-4507-86A1-5316CD8B95A7}" presName="node" presStyleLbl="node1" presStyleIdx="1" presStyleCnt="2" custScaleX="139790" custScaleY="202620" custLinFactNeighborX="596" custLinFactNeighborY="-3625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</dgm:ptLst>
  <dgm:cxnLst>
    <dgm:cxn modelId="{AAC4B65F-067D-45FB-A23C-BC80494188D4}" type="presOf" srcId="{E5E37CD1-E344-455A-8534-F9464993C174}" destId="{92610A0A-7D6C-4E1D-9E8C-AC9E121691C6}" srcOrd="0" destOrd="0" presId="urn:microsoft.com/office/officeart/2005/8/layout/process2"/>
    <dgm:cxn modelId="{6D14C898-D9BB-4A66-A1E9-136F1FAED911}" srcId="{E5E37CD1-E344-455A-8534-F9464993C174}" destId="{167F8E82-7EDB-4F8E-BE21-A1B227D9FA77}" srcOrd="0" destOrd="0" parTransId="{193310A7-1634-451E-A0B6-88D2493689A6}" sibTransId="{FBF47E36-48C2-4A0D-8755-B150A8863457}"/>
    <dgm:cxn modelId="{6059BF2D-E4DA-4920-90E1-E3F19E7E5A2E}" type="presOf" srcId="{60F31FD1-D24F-4507-86A1-5316CD8B95A7}" destId="{90A6812D-7A5F-4FC8-A22C-7DA6F78E8B6E}" srcOrd="0" destOrd="0" presId="urn:microsoft.com/office/officeart/2005/8/layout/process2"/>
    <dgm:cxn modelId="{4A3B159C-869F-4735-8A3E-C6E68B792EB6}" srcId="{E5E37CD1-E344-455A-8534-F9464993C174}" destId="{60F31FD1-D24F-4507-86A1-5316CD8B95A7}" srcOrd="1" destOrd="0" parTransId="{2D9EFF9F-EBB2-4611-AF1B-4A1AC306DBFE}" sibTransId="{6BA735D6-925A-48F9-B8B1-AA42615AFCD9}"/>
    <dgm:cxn modelId="{018F4293-662A-48A7-8CE3-6B3BFCA806A1}" type="presOf" srcId="{FBF47E36-48C2-4A0D-8755-B150A8863457}" destId="{D25A3F42-A77E-4E6E-9E4E-ECBEF46FD83B}" srcOrd="1" destOrd="0" presId="urn:microsoft.com/office/officeart/2005/8/layout/process2"/>
    <dgm:cxn modelId="{ED3BED45-1AAE-418A-92BF-C835B8EAB84D}" type="presOf" srcId="{167F8E82-7EDB-4F8E-BE21-A1B227D9FA77}" destId="{82328DF5-A059-4B3E-A26D-EE4B856564F6}" srcOrd="0" destOrd="0" presId="urn:microsoft.com/office/officeart/2005/8/layout/process2"/>
    <dgm:cxn modelId="{62A76D59-AB5C-4498-876B-CFB7E3A68A5E}" type="presOf" srcId="{FBF47E36-48C2-4A0D-8755-B150A8863457}" destId="{561DE98A-9EB0-43FE-A67A-EDF2B1A54158}" srcOrd="0" destOrd="0" presId="urn:microsoft.com/office/officeart/2005/8/layout/process2"/>
    <dgm:cxn modelId="{5E5F4DC6-DF89-4810-9B08-6FF5CA460573}" type="presParOf" srcId="{92610A0A-7D6C-4E1D-9E8C-AC9E121691C6}" destId="{82328DF5-A059-4B3E-A26D-EE4B856564F6}" srcOrd="0" destOrd="0" presId="urn:microsoft.com/office/officeart/2005/8/layout/process2"/>
    <dgm:cxn modelId="{061591E7-024C-4ABE-BB25-6EEAFB931B12}" type="presParOf" srcId="{92610A0A-7D6C-4E1D-9E8C-AC9E121691C6}" destId="{561DE98A-9EB0-43FE-A67A-EDF2B1A54158}" srcOrd="1" destOrd="0" presId="urn:microsoft.com/office/officeart/2005/8/layout/process2"/>
    <dgm:cxn modelId="{D4641530-CAAF-479C-BEC4-BCDD61DF298B}" type="presParOf" srcId="{561DE98A-9EB0-43FE-A67A-EDF2B1A54158}" destId="{D25A3F42-A77E-4E6E-9E4E-ECBEF46FD83B}" srcOrd="0" destOrd="0" presId="urn:microsoft.com/office/officeart/2005/8/layout/process2"/>
    <dgm:cxn modelId="{72B55507-0030-4E09-95FF-73367D5A462F}" type="presParOf" srcId="{92610A0A-7D6C-4E1D-9E8C-AC9E121691C6}" destId="{90A6812D-7A5F-4FC8-A22C-7DA6F78E8B6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14F5787-28CC-44EA-80CB-5A8A6CA62A6F}" type="doc">
      <dgm:prSet loTypeId="urn:microsoft.com/office/officeart/2005/8/layout/orgChart1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FBEBE957-501D-42A2-9F35-FBDB439A3DD0}">
      <dgm:prSet/>
      <dgm:spPr>
        <a:xfrm>
          <a:off x="3640444" y="432"/>
          <a:ext cx="1265865" cy="632932"/>
        </a:xfrm>
        <a:prstGeom prst="rect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 eaLnBrk="1" latinLnBrk="0"/>
          <a:r>
            <a:rPr lang="zh-TW" altLang="en-US" dirty="0" smtClean="0">
              <a:solidFill>
                <a:sysClr val="window" lastClr="FFFFFF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cs"/>
            </a:rPr>
            <a:t>基本結構</a:t>
          </a:r>
        </a:p>
      </dgm:t>
    </dgm:pt>
    <dgm:pt modelId="{564F29C2-0231-48F2-BF30-265472732E96}" type="parTrans" cxnId="{A19345C6-2FC8-437A-A6F9-E6C51BC4B36C}">
      <dgm:prSet/>
      <dgm:spPr/>
      <dgm:t>
        <a:bodyPr/>
        <a:lstStyle/>
        <a:p>
          <a:endParaRPr lang="zh-TW" altLang="en-US"/>
        </a:p>
      </dgm:t>
    </dgm:pt>
    <dgm:pt modelId="{180E931A-56AB-4CCC-A37D-FAFFD89DC056}" type="sibTrans" cxnId="{A19345C6-2FC8-437A-A6F9-E6C51BC4B36C}">
      <dgm:prSet/>
      <dgm:spPr/>
      <dgm:t>
        <a:bodyPr/>
        <a:lstStyle/>
        <a:p>
          <a:endParaRPr lang="zh-TW" altLang="en-US"/>
        </a:p>
      </dgm:t>
    </dgm:pt>
    <dgm:pt modelId="{949C7DDF-E30B-4420-B505-3A3F572664CF}">
      <dgm:prSet/>
      <dgm:spPr>
        <a:xfrm>
          <a:off x="2108747" y="899197"/>
          <a:ext cx="1265865" cy="632932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 eaLnBrk="1" latinLnBrk="0"/>
          <a:r>
            <a:rPr lang="zh-TW" altLang="en-US" b="1" smtClean="0">
              <a:solidFill>
                <a:sysClr val="window" lastClr="FFFFFF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cs"/>
            </a:rPr>
            <a:t>規範對象</a:t>
          </a:r>
          <a:endParaRPr lang="zh-TW" altLang="en-US" b="1" dirty="0" smtClean="0">
            <a:solidFill>
              <a:sysClr val="window" lastClr="FFFFFF"/>
            </a:solidFill>
            <a:latin typeface="新細明體" panose="02020500000000000000" pitchFamily="18" charset="-120"/>
            <a:ea typeface="新細明體" panose="02020500000000000000" pitchFamily="18" charset="-120"/>
            <a:cs typeface="+mn-cs"/>
          </a:endParaRPr>
        </a:p>
      </dgm:t>
    </dgm:pt>
    <dgm:pt modelId="{FAB4E08C-77FA-4F88-A47A-8638169EB694}" type="parTrans" cxnId="{91235DC7-2D87-4F46-9155-C186C45997F8}">
      <dgm:prSet/>
      <dgm:spPr>
        <a:xfrm>
          <a:off x="2741680" y="633365"/>
          <a:ext cx="1531697" cy="265831"/>
        </a:xfrm>
        <a:custGeom>
          <a:avLst/>
          <a:gdLst/>
          <a:ahLst/>
          <a:cxnLst/>
          <a:rect l="0" t="0" r="0" b="0"/>
          <a:pathLst>
            <a:path>
              <a:moveTo>
                <a:pt x="1531697" y="0"/>
              </a:moveTo>
              <a:lnTo>
                <a:pt x="1531697" y="132915"/>
              </a:lnTo>
              <a:lnTo>
                <a:pt x="0" y="132915"/>
              </a:lnTo>
              <a:lnTo>
                <a:pt x="0" y="265831"/>
              </a:lnTo>
            </a:path>
          </a:pathLst>
        </a:custGeom>
        <a:noFill/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96F1EA3F-9767-487D-8C0F-B6FA5964E4A3}" type="sibTrans" cxnId="{91235DC7-2D87-4F46-9155-C186C45997F8}">
      <dgm:prSet/>
      <dgm:spPr/>
      <dgm:t>
        <a:bodyPr/>
        <a:lstStyle/>
        <a:p>
          <a:endParaRPr lang="zh-TW" altLang="en-US"/>
        </a:p>
      </dgm:t>
    </dgm:pt>
    <dgm:pt modelId="{0BA70BD4-87E3-4A3E-ABEA-3A782517700C}">
      <dgm:prSet custT="1"/>
      <dgm:spPr>
        <a:xfrm>
          <a:off x="1342899" y="1797961"/>
          <a:ext cx="1265865" cy="632932"/>
        </a:xfrm>
        <a:prstGeom prst="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 eaLnBrk="1" latinLnBrk="0"/>
          <a:r>
            <a:rPr lang="zh-TW" altLang="en-US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公職人員</a:t>
          </a:r>
          <a:r>
            <a:rPr lang="en-US" altLang="zh-TW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§2</a:t>
          </a:r>
          <a:endParaRPr lang="zh-TW" altLang="en-US" sz="2000" dirty="0" smtClean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7D0122F5-1CE2-4055-B957-C915B2E8001F}" type="parTrans" cxnId="{B1C60E93-22E4-4FCA-86F5-C64EB9E8FEB7}">
      <dgm:prSet/>
      <dgm:spPr>
        <a:xfrm>
          <a:off x="1975831" y="1532129"/>
          <a:ext cx="765848" cy="265831"/>
        </a:xfrm>
        <a:custGeom>
          <a:avLst/>
          <a:gdLst/>
          <a:ahLst/>
          <a:cxnLst/>
          <a:rect l="0" t="0" r="0" b="0"/>
          <a:pathLst>
            <a:path>
              <a:moveTo>
                <a:pt x="765848" y="0"/>
              </a:moveTo>
              <a:lnTo>
                <a:pt x="765848" y="132915"/>
              </a:lnTo>
              <a:lnTo>
                <a:pt x="0" y="132915"/>
              </a:lnTo>
              <a:lnTo>
                <a:pt x="0" y="265831"/>
              </a:lnTo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A5CB43F6-6D0F-4BE4-AF72-BBD7127BB967}" type="sibTrans" cxnId="{B1C60E93-22E4-4FCA-86F5-C64EB9E8FEB7}">
      <dgm:prSet/>
      <dgm:spPr/>
      <dgm:t>
        <a:bodyPr/>
        <a:lstStyle/>
        <a:p>
          <a:endParaRPr lang="zh-TW" altLang="en-US"/>
        </a:p>
      </dgm:t>
    </dgm:pt>
    <dgm:pt modelId="{61875F42-C97F-4524-B175-A083288C92E7}">
      <dgm:prSet custT="1"/>
      <dgm:spPr>
        <a:xfrm>
          <a:off x="2874596" y="1797961"/>
          <a:ext cx="1265865" cy="632932"/>
        </a:xfrm>
        <a:prstGeom prst="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 eaLnBrk="1" latinLnBrk="0"/>
          <a:r>
            <a:rPr lang="zh-TW" altLang="en-US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關係人</a:t>
          </a:r>
          <a:r>
            <a:rPr lang="en-US" altLang="zh-TW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§3</a:t>
          </a:r>
          <a:endParaRPr lang="zh-TW" altLang="en-US" sz="2000" dirty="0" smtClean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E7743AC0-1967-42A5-A9E7-C6FBA632370C}" type="parTrans" cxnId="{785BBF58-3670-438A-9666-73A71F80A222}">
      <dgm:prSet/>
      <dgm:spPr>
        <a:xfrm>
          <a:off x="2741680" y="1532129"/>
          <a:ext cx="765848" cy="265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915"/>
              </a:lnTo>
              <a:lnTo>
                <a:pt x="765848" y="132915"/>
              </a:lnTo>
              <a:lnTo>
                <a:pt x="765848" y="265831"/>
              </a:lnTo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AFA621EC-EA8C-4494-B1E9-94985BD23CF6}" type="sibTrans" cxnId="{785BBF58-3670-438A-9666-73A71F80A222}">
      <dgm:prSet/>
      <dgm:spPr/>
      <dgm:t>
        <a:bodyPr/>
        <a:lstStyle/>
        <a:p>
          <a:endParaRPr lang="zh-TW" altLang="en-US"/>
        </a:p>
      </dgm:t>
    </dgm:pt>
    <dgm:pt modelId="{AFA2ED5A-D011-4F29-A302-75D666DD9B4E}">
      <dgm:prSet/>
      <dgm:spPr>
        <a:xfrm>
          <a:off x="5172141" y="899197"/>
          <a:ext cx="1265865" cy="632932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 eaLnBrk="1" latinLnBrk="0"/>
          <a:r>
            <a:rPr lang="zh-TW" altLang="en-US" b="1" smtClean="0">
              <a:solidFill>
                <a:sysClr val="window" lastClr="FFFFFF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cs"/>
            </a:rPr>
            <a:t>規範方式</a:t>
          </a:r>
          <a:endParaRPr lang="zh-TW" altLang="en-US" b="1" dirty="0" smtClean="0">
            <a:solidFill>
              <a:sysClr val="window" lastClr="FFFFFF"/>
            </a:solidFill>
            <a:latin typeface="新細明體" panose="02020500000000000000" pitchFamily="18" charset="-120"/>
            <a:ea typeface="新細明體" panose="02020500000000000000" pitchFamily="18" charset="-120"/>
            <a:cs typeface="+mn-cs"/>
          </a:endParaRPr>
        </a:p>
      </dgm:t>
    </dgm:pt>
    <dgm:pt modelId="{BD1F9A62-5C68-4204-BC81-A0E0FD797335}" type="parTrans" cxnId="{FE84D99E-F87B-4571-9BE5-F24F3D58B19C}">
      <dgm:prSet/>
      <dgm:spPr>
        <a:xfrm>
          <a:off x="4273377" y="633365"/>
          <a:ext cx="1531697" cy="265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915"/>
              </a:lnTo>
              <a:lnTo>
                <a:pt x="1531697" y="132915"/>
              </a:lnTo>
              <a:lnTo>
                <a:pt x="1531697" y="265831"/>
              </a:lnTo>
            </a:path>
          </a:pathLst>
        </a:custGeom>
        <a:noFill/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F02621E9-6172-4268-8EA0-35B2CE5D48BA}" type="sibTrans" cxnId="{FE84D99E-F87B-4571-9BE5-F24F3D58B19C}">
      <dgm:prSet/>
      <dgm:spPr/>
      <dgm:t>
        <a:bodyPr/>
        <a:lstStyle/>
        <a:p>
          <a:endParaRPr lang="zh-TW" altLang="en-US"/>
        </a:p>
      </dgm:t>
    </dgm:pt>
    <dgm:pt modelId="{C9C7071D-CD8F-4554-8ABC-E177777CC3A6}">
      <dgm:prSet custT="1"/>
      <dgm:spPr>
        <a:xfrm>
          <a:off x="4406293" y="1797961"/>
          <a:ext cx="1265865" cy="632932"/>
        </a:xfrm>
        <a:prstGeom prst="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 eaLnBrk="1" latinLnBrk="0"/>
          <a:r>
            <a:rPr lang="zh-TW" altLang="en-US" sz="24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核心規範</a:t>
          </a:r>
        </a:p>
      </dgm:t>
    </dgm:pt>
    <dgm:pt modelId="{5E2927EF-AFDA-4267-ADD6-95A42C9BA467}" type="parTrans" cxnId="{047FA92F-C936-49F5-A852-02A446525C31}">
      <dgm:prSet/>
      <dgm:spPr>
        <a:xfrm>
          <a:off x="5039225" y="1532129"/>
          <a:ext cx="765848" cy="265831"/>
        </a:xfrm>
        <a:custGeom>
          <a:avLst/>
          <a:gdLst/>
          <a:ahLst/>
          <a:cxnLst/>
          <a:rect l="0" t="0" r="0" b="0"/>
          <a:pathLst>
            <a:path>
              <a:moveTo>
                <a:pt x="765848" y="0"/>
              </a:moveTo>
              <a:lnTo>
                <a:pt x="765848" y="132915"/>
              </a:lnTo>
              <a:lnTo>
                <a:pt x="0" y="132915"/>
              </a:lnTo>
              <a:lnTo>
                <a:pt x="0" y="265831"/>
              </a:lnTo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1140A1CA-ECF2-4E08-B5B3-16C9ADBC6F91}" type="sibTrans" cxnId="{047FA92F-C936-49F5-A852-02A446525C31}">
      <dgm:prSet/>
      <dgm:spPr/>
      <dgm:t>
        <a:bodyPr/>
        <a:lstStyle/>
        <a:p>
          <a:endParaRPr lang="zh-TW" altLang="en-US"/>
        </a:p>
      </dgm:t>
    </dgm:pt>
    <dgm:pt modelId="{2E649756-379C-49A7-9DDA-3EB65900E5CD}">
      <dgm:prSet custT="1"/>
      <dgm:spPr>
        <a:xfrm>
          <a:off x="4713354" y="2986444"/>
          <a:ext cx="1265865" cy="932740"/>
        </a:xfrm>
        <a:prstGeom prst="rect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 eaLnBrk="1" latinLnBrk="0">
            <a:lnSpc>
              <a:spcPts val="1700"/>
            </a:lnSpc>
          </a:pPr>
          <a:r>
            <a:rPr lang="zh-TW" altLang="en-US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執行職務之</a:t>
          </a:r>
          <a:r>
            <a:rPr lang="zh-TW" altLang="en-US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迴避</a:t>
          </a:r>
          <a:endParaRPr lang="en-US" altLang="zh-TW" sz="2000" dirty="0" smtClean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  <a:p>
          <a:pPr rtl="0" eaLnBrk="1" latinLnBrk="0">
            <a:lnSpc>
              <a:spcPts val="1700"/>
            </a:lnSpc>
          </a:pPr>
          <a:r>
            <a:rPr lang="en-US" altLang="zh-TW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§</a:t>
          </a:r>
          <a:r>
            <a:rPr lang="en-US" altLang="zh-TW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6-§9</a:t>
          </a:r>
          <a:endParaRPr lang="zh-TW" altLang="en-US" sz="2000" dirty="0" smtClean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2C2BD311-DD67-4A5A-B6CA-8C115FB11602}" type="parTrans" cxnId="{E41B7502-E4D9-420F-A017-E3FCC396C80F}">
      <dgm:prSet/>
      <dgm:spPr>
        <a:xfrm>
          <a:off x="4532879" y="2430894"/>
          <a:ext cx="180474" cy="1021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1920"/>
              </a:lnTo>
              <a:lnTo>
                <a:pt x="180474" y="1021920"/>
              </a:lnTo>
            </a:path>
          </a:pathLst>
        </a:custGeom>
        <a:noFill/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D15CD7F2-1F02-48E7-96D7-5CD57C0292C9}" type="sibTrans" cxnId="{E41B7502-E4D9-420F-A017-E3FCC396C80F}">
      <dgm:prSet/>
      <dgm:spPr/>
      <dgm:t>
        <a:bodyPr/>
        <a:lstStyle/>
        <a:p>
          <a:endParaRPr lang="zh-TW" altLang="en-US"/>
        </a:p>
      </dgm:t>
    </dgm:pt>
    <dgm:pt modelId="{4F9A3638-A406-4A8F-AF09-E9A855AB8CCC}">
      <dgm:prSet custT="1"/>
      <dgm:spPr>
        <a:xfrm>
          <a:off x="5937990" y="1797961"/>
          <a:ext cx="1265865" cy="632932"/>
        </a:xfrm>
        <a:prstGeom prst="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 eaLnBrk="1" latinLnBrk="0"/>
          <a:r>
            <a:rPr lang="zh-TW" altLang="en-US" sz="24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漏洞填補</a:t>
          </a:r>
        </a:p>
      </dgm:t>
    </dgm:pt>
    <dgm:pt modelId="{3A7C77E5-A7F2-4B3F-876B-D63CA2533A0D}" type="parTrans" cxnId="{415A4C8D-B32B-4207-A6DF-B3E49E0E7917}">
      <dgm:prSet/>
      <dgm:spPr>
        <a:xfrm>
          <a:off x="5805074" y="1532129"/>
          <a:ext cx="765848" cy="265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915"/>
              </a:lnTo>
              <a:lnTo>
                <a:pt x="765848" y="132915"/>
              </a:lnTo>
              <a:lnTo>
                <a:pt x="765848" y="265831"/>
              </a:lnTo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B7BF80BC-1BF7-4835-A9F7-4A8847BD8447}" type="sibTrans" cxnId="{415A4C8D-B32B-4207-A6DF-B3E49E0E7917}">
      <dgm:prSet/>
      <dgm:spPr/>
      <dgm:t>
        <a:bodyPr/>
        <a:lstStyle/>
        <a:p>
          <a:endParaRPr lang="zh-TW" altLang="en-US"/>
        </a:p>
      </dgm:t>
    </dgm:pt>
    <dgm:pt modelId="{DC43D57A-1082-4FD2-97B6-51EA05B85729}">
      <dgm:prSet custT="1"/>
      <dgm:spPr>
        <a:xfrm>
          <a:off x="6914478" y="2675250"/>
          <a:ext cx="1265865" cy="632932"/>
        </a:xfrm>
        <a:prstGeom prst="rect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 eaLnBrk="1" latinLnBrk="0"/>
          <a:r>
            <a:rPr lang="zh-TW" altLang="en-US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職權圖利之禁止</a:t>
          </a:r>
          <a:r>
            <a:rPr lang="en-US" altLang="zh-TW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§12</a:t>
          </a:r>
          <a:endParaRPr lang="zh-TW" altLang="en-US" sz="2000" dirty="0" smtClean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E602428E-6FC9-4AC7-9D2A-36EBC8883941}" type="parTrans" cxnId="{D9DDDE34-0EC1-476A-AF8E-AB774DAC1660}">
      <dgm:prSet/>
      <dgm:spPr>
        <a:xfrm>
          <a:off x="6064576" y="2430894"/>
          <a:ext cx="849901" cy="560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0822"/>
              </a:lnTo>
              <a:lnTo>
                <a:pt x="849901" y="560822"/>
              </a:lnTo>
            </a:path>
          </a:pathLst>
        </a:custGeom>
        <a:noFill/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55F36A3A-08CF-413D-86C9-33AA42BAA000}" type="sibTrans" cxnId="{D9DDDE34-0EC1-476A-AF8E-AB774DAC1660}">
      <dgm:prSet/>
      <dgm:spPr/>
      <dgm:t>
        <a:bodyPr/>
        <a:lstStyle/>
        <a:p>
          <a:endParaRPr lang="zh-TW" altLang="en-US"/>
        </a:p>
      </dgm:t>
    </dgm:pt>
    <dgm:pt modelId="{1AF1D8E1-CE04-4CFD-8EF9-2A4E4E393500}">
      <dgm:prSet custT="1"/>
      <dgm:spPr>
        <a:xfrm>
          <a:off x="6914478" y="3558514"/>
          <a:ext cx="1265865" cy="632932"/>
        </a:xfrm>
        <a:prstGeom prst="rect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 eaLnBrk="1" latinLnBrk="0"/>
          <a:r>
            <a:rPr lang="zh-TW" altLang="en-US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請託關說之禁止</a:t>
          </a:r>
          <a:r>
            <a:rPr lang="en-US" altLang="zh-TW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§13</a:t>
          </a:r>
          <a:endParaRPr lang="zh-TW" altLang="en-US" sz="2000" dirty="0" smtClean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15281D4B-9D00-4426-BA12-D6FF09BB2CEA}" type="parTrans" cxnId="{C3124BB6-6E5D-42F7-B9D7-FB5EDF1B5398}">
      <dgm:prSet/>
      <dgm:spPr>
        <a:xfrm>
          <a:off x="6064576" y="2430894"/>
          <a:ext cx="849901" cy="1444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4086"/>
              </a:lnTo>
              <a:lnTo>
                <a:pt x="849901" y="1444086"/>
              </a:lnTo>
            </a:path>
          </a:pathLst>
        </a:custGeom>
        <a:noFill/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BB1B6A0C-B3B3-4253-8D99-E620F66F63AA}" type="sibTrans" cxnId="{C3124BB6-6E5D-42F7-B9D7-FB5EDF1B5398}">
      <dgm:prSet/>
      <dgm:spPr/>
      <dgm:t>
        <a:bodyPr/>
        <a:lstStyle/>
        <a:p>
          <a:endParaRPr lang="zh-TW" altLang="en-US"/>
        </a:p>
      </dgm:t>
    </dgm:pt>
    <dgm:pt modelId="{4272691F-E268-476C-98E2-5EF8C6C7007D}">
      <dgm:prSet custT="1"/>
      <dgm:spPr>
        <a:xfrm>
          <a:off x="6914478" y="4460506"/>
          <a:ext cx="1265865" cy="942170"/>
        </a:xfrm>
        <a:prstGeom prst="rect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 eaLnBrk="1" latinLnBrk="0"/>
          <a:r>
            <a:rPr lang="zh-TW" altLang="en-US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交易、補助之禁止與例外</a:t>
          </a:r>
          <a:r>
            <a:rPr lang="en-US" altLang="zh-TW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§14</a:t>
          </a:r>
          <a:endParaRPr lang="zh-TW" altLang="en-US" sz="2000" dirty="0" smtClean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74D9E1E8-D7F6-4B99-8957-647666F28E58}" type="parTrans" cxnId="{22DEE3E4-48D1-4C16-9083-D8AB529D8F25}">
      <dgm:prSet/>
      <dgm:spPr>
        <a:xfrm>
          <a:off x="6064576" y="2430894"/>
          <a:ext cx="849901" cy="2500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0697"/>
              </a:lnTo>
              <a:lnTo>
                <a:pt x="849901" y="2500697"/>
              </a:lnTo>
            </a:path>
          </a:pathLst>
        </a:custGeom>
        <a:noFill/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09C8F3D3-D826-46A0-B301-AC932E96AB19}" type="sibTrans" cxnId="{22DEE3E4-48D1-4C16-9083-D8AB529D8F25}">
      <dgm:prSet/>
      <dgm:spPr/>
      <dgm:t>
        <a:bodyPr/>
        <a:lstStyle/>
        <a:p>
          <a:endParaRPr lang="zh-TW" altLang="en-US"/>
        </a:p>
      </dgm:t>
    </dgm:pt>
    <dgm:pt modelId="{56D404CC-FDDC-4E1A-86F4-C27893C537CB}">
      <dgm:prSet custT="1"/>
      <dgm:spPr>
        <a:xfrm>
          <a:off x="3111794" y="3286251"/>
          <a:ext cx="1265865" cy="932740"/>
        </a:xfrm>
        <a:prstGeom prst="rect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lnSpc>
              <a:spcPts val="1600"/>
            </a:lnSpc>
          </a:pPr>
          <a:r>
            <a:rPr lang="zh-TW" altLang="en-US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利益及利益</a:t>
          </a:r>
          <a:r>
            <a:rPr lang="zh-TW" altLang="en-US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衝突</a:t>
          </a:r>
          <a:endParaRPr lang="en-US" altLang="zh-TW" sz="2000" dirty="0" smtClean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  <a:p>
          <a:pPr>
            <a:lnSpc>
              <a:spcPts val="1600"/>
            </a:lnSpc>
          </a:pPr>
          <a:r>
            <a:rPr lang="en-US" altLang="zh-TW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§</a:t>
          </a:r>
          <a:r>
            <a:rPr lang="en-US" altLang="zh-TW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4</a:t>
          </a:r>
          <a:r>
            <a:rPr lang="zh-TW" altLang="en-US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、</a:t>
          </a:r>
          <a:r>
            <a:rPr lang="en-US" altLang="zh-TW" sz="20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§5</a:t>
          </a:r>
          <a:endParaRPr lang="zh-TW" altLang="en-US" sz="2000" dirty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CCD4F4EE-6A4E-42DE-AA5E-BA86D8204EC3}" type="parTrans" cxnId="{F39EBDDA-A432-4CE5-8394-FD22C0E72A14}">
      <dgm:prSet/>
      <dgm:spPr>
        <a:xfrm>
          <a:off x="4377659" y="2430894"/>
          <a:ext cx="155220" cy="1321727"/>
        </a:xfrm>
        <a:custGeom>
          <a:avLst/>
          <a:gdLst/>
          <a:ahLst/>
          <a:cxnLst/>
          <a:rect l="0" t="0" r="0" b="0"/>
          <a:pathLst>
            <a:path>
              <a:moveTo>
                <a:pt x="155220" y="0"/>
              </a:moveTo>
              <a:lnTo>
                <a:pt x="155220" y="1321727"/>
              </a:lnTo>
              <a:lnTo>
                <a:pt x="0" y="1321727"/>
              </a:lnTo>
            </a:path>
          </a:pathLst>
        </a:custGeom>
        <a:noFill/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6B6AD6C2-1BDD-44BC-84CD-8C76C7EAC695}" type="sibTrans" cxnId="{F39EBDDA-A432-4CE5-8394-FD22C0E72A14}">
      <dgm:prSet/>
      <dgm:spPr/>
      <dgm:t>
        <a:bodyPr/>
        <a:lstStyle/>
        <a:p>
          <a:endParaRPr lang="zh-TW" altLang="en-US"/>
        </a:p>
      </dgm:t>
    </dgm:pt>
    <dgm:pt modelId="{57216E2E-9431-4F12-A924-BF53C09DFAB3}" type="pres">
      <dgm:prSet presAssocID="{314F5787-28CC-44EA-80CB-5A8A6CA62A6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379CC921-4DF2-4ED8-A0AA-B211BC71960D}" type="pres">
      <dgm:prSet presAssocID="{FBEBE957-501D-42A2-9F35-FBDB439A3DD0}" presName="hierRoot1" presStyleCnt="0">
        <dgm:presLayoutVars>
          <dgm:hierBranch/>
        </dgm:presLayoutVars>
      </dgm:prSet>
      <dgm:spPr/>
      <dgm:t>
        <a:bodyPr/>
        <a:lstStyle/>
        <a:p>
          <a:endParaRPr lang="zh-TW" altLang="en-US"/>
        </a:p>
      </dgm:t>
    </dgm:pt>
    <dgm:pt modelId="{41121263-5093-41F5-BF37-C7C6683A0267}" type="pres">
      <dgm:prSet presAssocID="{FBEBE957-501D-42A2-9F35-FBDB439A3DD0}" presName="rootComposite1" presStyleCnt="0"/>
      <dgm:spPr/>
      <dgm:t>
        <a:bodyPr/>
        <a:lstStyle/>
        <a:p>
          <a:endParaRPr lang="zh-TW" altLang="en-US"/>
        </a:p>
      </dgm:t>
    </dgm:pt>
    <dgm:pt modelId="{FDDBEAD9-5AF3-468E-AFF4-BBEDE9954521}" type="pres">
      <dgm:prSet presAssocID="{FBEBE957-501D-42A2-9F35-FBDB439A3DD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2EBAFB4-C9E9-412F-A628-259E3850B2CB}" type="pres">
      <dgm:prSet presAssocID="{FBEBE957-501D-42A2-9F35-FBDB439A3DD0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9A6B5383-1C8C-4337-8AB0-BFDB8F5867DF}" type="pres">
      <dgm:prSet presAssocID="{FBEBE957-501D-42A2-9F35-FBDB439A3DD0}" presName="hierChild2" presStyleCnt="0"/>
      <dgm:spPr/>
      <dgm:t>
        <a:bodyPr/>
        <a:lstStyle/>
        <a:p>
          <a:endParaRPr lang="zh-TW" altLang="en-US"/>
        </a:p>
      </dgm:t>
    </dgm:pt>
    <dgm:pt modelId="{67F4589E-7CD7-4763-A009-06F78A00E608}" type="pres">
      <dgm:prSet presAssocID="{FAB4E08C-77FA-4F88-A47A-8638169EB694}" presName="Name35" presStyleLbl="parChTrans1D2" presStyleIdx="0" presStyleCnt="2"/>
      <dgm:spPr/>
      <dgm:t>
        <a:bodyPr/>
        <a:lstStyle/>
        <a:p>
          <a:endParaRPr lang="zh-TW" altLang="en-US"/>
        </a:p>
      </dgm:t>
    </dgm:pt>
    <dgm:pt modelId="{B1600733-64B3-4B91-9EA6-2F95CAEBF2A1}" type="pres">
      <dgm:prSet presAssocID="{949C7DDF-E30B-4420-B505-3A3F572664CF}" presName="hierRoot2" presStyleCnt="0">
        <dgm:presLayoutVars>
          <dgm:hierBranch/>
        </dgm:presLayoutVars>
      </dgm:prSet>
      <dgm:spPr/>
      <dgm:t>
        <a:bodyPr/>
        <a:lstStyle/>
        <a:p>
          <a:endParaRPr lang="zh-TW" altLang="en-US"/>
        </a:p>
      </dgm:t>
    </dgm:pt>
    <dgm:pt modelId="{1338736D-8EC1-42B7-9CEA-5CFB17B74EDB}" type="pres">
      <dgm:prSet presAssocID="{949C7DDF-E30B-4420-B505-3A3F572664CF}" presName="rootComposite" presStyleCnt="0"/>
      <dgm:spPr/>
      <dgm:t>
        <a:bodyPr/>
        <a:lstStyle/>
        <a:p>
          <a:endParaRPr lang="zh-TW" altLang="en-US"/>
        </a:p>
      </dgm:t>
    </dgm:pt>
    <dgm:pt modelId="{850D21A3-EA6E-4DBF-AD96-3BB50CAA9998}" type="pres">
      <dgm:prSet presAssocID="{949C7DDF-E30B-4420-B505-3A3F572664CF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004C11F-5485-4CF6-8D55-6E222649DB23}" type="pres">
      <dgm:prSet presAssocID="{949C7DDF-E30B-4420-B505-3A3F572664CF}" presName="rootConnector" presStyleLbl="node2" presStyleIdx="0" presStyleCnt="2"/>
      <dgm:spPr/>
      <dgm:t>
        <a:bodyPr/>
        <a:lstStyle/>
        <a:p>
          <a:endParaRPr lang="zh-TW" altLang="en-US"/>
        </a:p>
      </dgm:t>
    </dgm:pt>
    <dgm:pt modelId="{253EED25-4E28-49AD-8E7E-86D7FE8FBC59}" type="pres">
      <dgm:prSet presAssocID="{949C7DDF-E30B-4420-B505-3A3F572664CF}" presName="hierChild4" presStyleCnt="0"/>
      <dgm:spPr/>
      <dgm:t>
        <a:bodyPr/>
        <a:lstStyle/>
        <a:p>
          <a:endParaRPr lang="zh-TW" altLang="en-US"/>
        </a:p>
      </dgm:t>
    </dgm:pt>
    <dgm:pt modelId="{CB8B14FF-2859-472F-9F61-93A8FFF8B64F}" type="pres">
      <dgm:prSet presAssocID="{7D0122F5-1CE2-4055-B957-C915B2E8001F}" presName="Name35" presStyleLbl="parChTrans1D3" presStyleIdx="0" presStyleCnt="4"/>
      <dgm:spPr/>
      <dgm:t>
        <a:bodyPr/>
        <a:lstStyle/>
        <a:p>
          <a:endParaRPr lang="zh-TW" altLang="en-US"/>
        </a:p>
      </dgm:t>
    </dgm:pt>
    <dgm:pt modelId="{EFD96865-FDED-4563-973D-509C2936C092}" type="pres">
      <dgm:prSet presAssocID="{0BA70BD4-87E3-4A3E-ABEA-3A782517700C}" presName="hierRoot2" presStyleCnt="0">
        <dgm:presLayoutVars>
          <dgm:hierBranch val="r"/>
        </dgm:presLayoutVars>
      </dgm:prSet>
      <dgm:spPr/>
      <dgm:t>
        <a:bodyPr/>
        <a:lstStyle/>
        <a:p>
          <a:endParaRPr lang="zh-TW" altLang="en-US"/>
        </a:p>
      </dgm:t>
    </dgm:pt>
    <dgm:pt modelId="{898A583E-26AD-4BF3-8194-B7A049EC045D}" type="pres">
      <dgm:prSet presAssocID="{0BA70BD4-87E3-4A3E-ABEA-3A782517700C}" presName="rootComposite" presStyleCnt="0"/>
      <dgm:spPr/>
      <dgm:t>
        <a:bodyPr/>
        <a:lstStyle/>
        <a:p>
          <a:endParaRPr lang="zh-TW" altLang="en-US"/>
        </a:p>
      </dgm:t>
    </dgm:pt>
    <dgm:pt modelId="{6873E698-276B-44DE-90D1-D19BD04B9D19}" type="pres">
      <dgm:prSet presAssocID="{0BA70BD4-87E3-4A3E-ABEA-3A782517700C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9CE2487-C0E4-4AC7-AD20-E60F71EFA499}" type="pres">
      <dgm:prSet presAssocID="{0BA70BD4-87E3-4A3E-ABEA-3A782517700C}" presName="rootConnector" presStyleLbl="node3" presStyleIdx="0" presStyleCnt="4"/>
      <dgm:spPr/>
      <dgm:t>
        <a:bodyPr/>
        <a:lstStyle/>
        <a:p>
          <a:endParaRPr lang="zh-TW" altLang="en-US"/>
        </a:p>
      </dgm:t>
    </dgm:pt>
    <dgm:pt modelId="{F18516D0-8AFE-4912-9935-65F54D8373DD}" type="pres">
      <dgm:prSet presAssocID="{0BA70BD4-87E3-4A3E-ABEA-3A782517700C}" presName="hierChild4" presStyleCnt="0"/>
      <dgm:spPr/>
      <dgm:t>
        <a:bodyPr/>
        <a:lstStyle/>
        <a:p>
          <a:endParaRPr lang="zh-TW" altLang="en-US"/>
        </a:p>
      </dgm:t>
    </dgm:pt>
    <dgm:pt modelId="{9CC3AA6C-2370-46CE-A296-4D82AA884702}" type="pres">
      <dgm:prSet presAssocID="{0BA70BD4-87E3-4A3E-ABEA-3A782517700C}" presName="hierChild5" presStyleCnt="0"/>
      <dgm:spPr/>
      <dgm:t>
        <a:bodyPr/>
        <a:lstStyle/>
        <a:p>
          <a:endParaRPr lang="zh-TW" altLang="en-US"/>
        </a:p>
      </dgm:t>
    </dgm:pt>
    <dgm:pt modelId="{AC50E7A0-E3F1-40FD-AA66-D67E72960B51}" type="pres">
      <dgm:prSet presAssocID="{E7743AC0-1967-42A5-A9E7-C6FBA632370C}" presName="Name35" presStyleLbl="parChTrans1D3" presStyleIdx="1" presStyleCnt="4"/>
      <dgm:spPr/>
      <dgm:t>
        <a:bodyPr/>
        <a:lstStyle/>
        <a:p>
          <a:endParaRPr lang="zh-TW" altLang="en-US"/>
        </a:p>
      </dgm:t>
    </dgm:pt>
    <dgm:pt modelId="{0D1D4C01-1010-40CB-AAE3-C1DD7595D3E6}" type="pres">
      <dgm:prSet presAssocID="{61875F42-C97F-4524-B175-A083288C92E7}" presName="hierRoot2" presStyleCnt="0">
        <dgm:presLayoutVars>
          <dgm:hierBranch val="r"/>
        </dgm:presLayoutVars>
      </dgm:prSet>
      <dgm:spPr/>
      <dgm:t>
        <a:bodyPr/>
        <a:lstStyle/>
        <a:p>
          <a:endParaRPr lang="zh-TW" altLang="en-US"/>
        </a:p>
      </dgm:t>
    </dgm:pt>
    <dgm:pt modelId="{92C6C88F-7535-4209-B819-784180107712}" type="pres">
      <dgm:prSet presAssocID="{61875F42-C97F-4524-B175-A083288C92E7}" presName="rootComposite" presStyleCnt="0"/>
      <dgm:spPr/>
      <dgm:t>
        <a:bodyPr/>
        <a:lstStyle/>
        <a:p>
          <a:endParaRPr lang="zh-TW" altLang="en-US"/>
        </a:p>
      </dgm:t>
    </dgm:pt>
    <dgm:pt modelId="{275DB5D1-ABD3-41C1-8A87-5597F7FA266D}" type="pres">
      <dgm:prSet presAssocID="{61875F42-C97F-4524-B175-A083288C92E7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333F4CC-C7F0-4995-AFCD-FAB55A43C8CE}" type="pres">
      <dgm:prSet presAssocID="{61875F42-C97F-4524-B175-A083288C92E7}" presName="rootConnector" presStyleLbl="node3" presStyleIdx="1" presStyleCnt="4"/>
      <dgm:spPr/>
      <dgm:t>
        <a:bodyPr/>
        <a:lstStyle/>
        <a:p>
          <a:endParaRPr lang="zh-TW" altLang="en-US"/>
        </a:p>
      </dgm:t>
    </dgm:pt>
    <dgm:pt modelId="{4C65468F-EDBA-4496-B099-345D2D761F85}" type="pres">
      <dgm:prSet presAssocID="{61875F42-C97F-4524-B175-A083288C92E7}" presName="hierChild4" presStyleCnt="0"/>
      <dgm:spPr/>
      <dgm:t>
        <a:bodyPr/>
        <a:lstStyle/>
        <a:p>
          <a:endParaRPr lang="zh-TW" altLang="en-US"/>
        </a:p>
      </dgm:t>
    </dgm:pt>
    <dgm:pt modelId="{02D0BBA4-22B7-4FD6-871D-115E64851E87}" type="pres">
      <dgm:prSet presAssocID="{61875F42-C97F-4524-B175-A083288C92E7}" presName="hierChild5" presStyleCnt="0"/>
      <dgm:spPr/>
      <dgm:t>
        <a:bodyPr/>
        <a:lstStyle/>
        <a:p>
          <a:endParaRPr lang="zh-TW" altLang="en-US"/>
        </a:p>
      </dgm:t>
    </dgm:pt>
    <dgm:pt modelId="{E8863299-2867-4052-B9C0-E9C15EB46D96}" type="pres">
      <dgm:prSet presAssocID="{949C7DDF-E30B-4420-B505-3A3F572664CF}" presName="hierChild5" presStyleCnt="0"/>
      <dgm:spPr/>
      <dgm:t>
        <a:bodyPr/>
        <a:lstStyle/>
        <a:p>
          <a:endParaRPr lang="zh-TW" altLang="en-US"/>
        </a:p>
      </dgm:t>
    </dgm:pt>
    <dgm:pt modelId="{C7C468FA-D4D3-4032-AECC-2DED7C7EC593}" type="pres">
      <dgm:prSet presAssocID="{BD1F9A62-5C68-4204-BC81-A0E0FD797335}" presName="Name35" presStyleLbl="parChTrans1D2" presStyleIdx="1" presStyleCnt="2"/>
      <dgm:spPr/>
      <dgm:t>
        <a:bodyPr/>
        <a:lstStyle/>
        <a:p>
          <a:endParaRPr lang="zh-TW" altLang="en-US"/>
        </a:p>
      </dgm:t>
    </dgm:pt>
    <dgm:pt modelId="{91AD9176-AE75-4324-B5FA-C840B82E9747}" type="pres">
      <dgm:prSet presAssocID="{AFA2ED5A-D011-4F29-A302-75D666DD9B4E}" presName="hierRoot2" presStyleCnt="0">
        <dgm:presLayoutVars>
          <dgm:hierBranch/>
        </dgm:presLayoutVars>
      </dgm:prSet>
      <dgm:spPr/>
      <dgm:t>
        <a:bodyPr/>
        <a:lstStyle/>
        <a:p>
          <a:endParaRPr lang="zh-TW" altLang="en-US"/>
        </a:p>
      </dgm:t>
    </dgm:pt>
    <dgm:pt modelId="{5F24C6DD-415D-43F5-9E26-C675C71840C0}" type="pres">
      <dgm:prSet presAssocID="{AFA2ED5A-D011-4F29-A302-75D666DD9B4E}" presName="rootComposite" presStyleCnt="0"/>
      <dgm:spPr/>
      <dgm:t>
        <a:bodyPr/>
        <a:lstStyle/>
        <a:p>
          <a:endParaRPr lang="zh-TW" altLang="en-US"/>
        </a:p>
      </dgm:t>
    </dgm:pt>
    <dgm:pt modelId="{EAEDF93F-9C3B-401C-AD64-886F151C0145}" type="pres">
      <dgm:prSet presAssocID="{AFA2ED5A-D011-4F29-A302-75D666DD9B4E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E996CD1-6ED7-4A01-9A12-C9C31BB26BB3}" type="pres">
      <dgm:prSet presAssocID="{AFA2ED5A-D011-4F29-A302-75D666DD9B4E}" presName="rootConnector" presStyleLbl="node2" presStyleIdx="1" presStyleCnt="2"/>
      <dgm:spPr/>
      <dgm:t>
        <a:bodyPr/>
        <a:lstStyle/>
        <a:p>
          <a:endParaRPr lang="zh-TW" altLang="en-US"/>
        </a:p>
      </dgm:t>
    </dgm:pt>
    <dgm:pt modelId="{3382206B-5CEA-492C-AC89-768E21B5C75F}" type="pres">
      <dgm:prSet presAssocID="{AFA2ED5A-D011-4F29-A302-75D666DD9B4E}" presName="hierChild4" presStyleCnt="0"/>
      <dgm:spPr/>
      <dgm:t>
        <a:bodyPr/>
        <a:lstStyle/>
        <a:p>
          <a:endParaRPr lang="zh-TW" altLang="en-US"/>
        </a:p>
      </dgm:t>
    </dgm:pt>
    <dgm:pt modelId="{93AC79FD-9477-412B-9E59-9AB42D0DEFA2}" type="pres">
      <dgm:prSet presAssocID="{5E2927EF-AFDA-4267-ADD6-95A42C9BA467}" presName="Name35" presStyleLbl="parChTrans1D3" presStyleIdx="2" presStyleCnt="4"/>
      <dgm:spPr/>
      <dgm:t>
        <a:bodyPr/>
        <a:lstStyle/>
        <a:p>
          <a:endParaRPr lang="zh-TW" altLang="en-US"/>
        </a:p>
      </dgm:t>
    </dgm:pt>
    <dgm:pt modelId="{43DE6EE2-5E1D-41B6-8290-4AABC8585E34}" type="pres">
      <dgm:prSet presAssocID="{C9C7071D-CD8F-4554-8ABC-E177777CC3A6}" presName="hierRoot2" presStyleCnt="0">
        <dgm:presLayoutVars>
          <dgm:hierBranch val="r"/>
        </dgm:presLayoutVars>
      </dgm:prSet>
      <dgm:spPr/>
      <dgm:t>
        <a:bodyPr/>
        <a:lstStyle/>
        <a:p>
          <a:endParaRPr lang="zh-TW" altLang="en-US"/>
        </a:p>
      </dgm:t>
    </dgm:pt>
    <dgm:pt modelId="{3C70379A-2608-4C20-BCBF-70E4F8B6E704}" type="pres">
      <dgm:prSet presAssocID="{C9C7071D-CD8F-4554-8ABC-E177777CC3A6}" presName="rootComposite" presStyleCnt="0"/>
      <dgm:spPr/>
      <dgm:t>
        <a:bodyPr/>
        <a:lstStyle/>
        <a:p>
          <a:endParaRPr lang="zh-TW" altLang="en-US"/>
        </a:p>
      </dgm:t>
    </dgm:pt>
    <dgm:pt modelId="{1DE3B865-E2A2-420E-B317-EDAAC8047CAA}" type="pres">
      <dgm:prSet presAssocID="{C9C7071D-CD8F-4554-8ABC-E177777CC3A6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C7E7EE5-AF22-47AA-A989-EFBF77D9B166}" type="pres">
      <dgm:prSet presAssocID="{C9C7071D-CD8F-4554-8ABC-E177777CC3A6}" presName="rootConnector" presStyleLbl="node3" presStyleIdx="2" presStyleCnt="4"/>
      <dgm:spPr/>
      <dgm:t>
        <a:bodyPr/>
        <a:lstStyle/>
        <a:p>
          <a:endParaRPr lang="zh-TW" altLang="en-US"/>
        </a:p>
      </dgm:t>
    </dgm:pt>
    <dgm:pt modelId="{0BDF0A4A-47E8-4294-A478-C9EF94E34B45}" type="pres">
      <dgm:prSet presAssocID="{C9C7071D-CD8F-4554-8ABC-E177777CC3A6}" presName="hierChild4" presStyleCnt="0"/>
      <dgm:spPr/>
      <dgm:t>
        <a:bodyPr/>
        <a:lstStyle/>
        <a:p>
          <a:endParaRPr lang="zh-TW" altLang="en-US"/>
        </a:p>
      </dgm:t>
    </dgm:pt>
    <dgm:pt modelId="{7D732328-3BC9-45A3-970B-A8728FAD27E3}" type="pres">
      <dgm:prSet presAssocID="{2C2BD311-DD67-4A5A-B6CA-8C115FB11602}" presName="Name50" presStyleLbl="parChTrans1D4" presStyleIdx="0" presStyleCnt="5"/>
      <dgm:spPr/>
      <dgm:t>
        <a:bodyPr/>
        <a:lstStyle/>
        <a:p>
          <a:endParaRPr lang="zh-TW" altLang="en-US"/>
        </a:p>
      </dgm:t>
    </dgm:pt>
    <dgm:pt modelId="{BBA23E6D-2829-4D65-8AD2-912B94E3893C}" type="pres">
      <dgm:prSet presAssocID="{2E649756-379C-49A7-9DDA-3EB65900E5CD}" presName="hierRoot2" presStyleCnt="0">
        <dgm:presLayoutVars>
          <dgm:hierBranch val="r"/>
        </dgm:presLayoutVars>
      </dgm:prSet>
      <dgm:spPr/>
      <dgm:t>
        <a:bodyPr/>
        <a:lstStyle/>
        <a:p>
          <a:endParaRPr lang="zh-TW" altLang="en-US"/>
        </a:p>
      </dgm:t>
    </dgm:pt>
    <dgm:pt modelId="{FED52D58-F128-490B-ABA7-990965A087C8}" type="pres">
      <dgm:prSet presAssocID="{2E649756-379C-49A7-9DDA-3EB65900E5CD}" presName="rootComposite" presStyleCnt="0"/>
      <dgm:spPr/>
      <dgm:t>
        <a:bodyPr/>
        <a:lstStyle/>
        <a:p>
          <a:endParaRPr lang="zh-TW" altLang="en-US"/>
        </a:p>
      </dgm:t>
    </dgm:pt>
    <dgm:pt modelId="{B15FF3DB-AEDE-486E-ABF1-F050C4C7B95C}" type="pres">
      <dgm:prSet presAssocID="{2E649756-379C-49A7-9DDA-3EB65900E5CD}" presName="rootText" presStyleLbl="node4" presStyleIdx="0" presStyleCnt="5" custScaleY="147368" custLinFactNeighborX="-743" custLinFactNeighborY="4577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7CBAB65-BCB1-42BE-9818-F3CC5A85414B}" type="pres">
      <dgm:prSet presAssocID="{2E649756-379C-49A7-9DDA-3EB65900E5CD}" presName="rootConnector" presStyleLbl="node4" presStyleIdx="0" presStyleCnt="5"/>
      <dgm:spPr/>
      <dgm:t>
        <a:bodyPr/>
        <a:lstStyle/>
        <a:p>
          <a:endParaRPr lang="zh-TW" altLang="en-US"/>
        </a:p>
      </dgm:t>
    </dgm:pt>
    <dgm:pt modelId="{21711851-135F-44DE-97B7-C0860557D4A0}" type="pres">
      <dgm:prSet presAssocID="{2E649756-379C-49A7-9DDA-3EB65900E5CD}" presName="hierChild4" presStyleCnt="0"/>
      <dgm:spPr/>
      <dgm:t>
        <a:bodyPr/>
        <a:lstStyle/>
        <a:p>
          <a:endParaRPr lang="zh-TW" altLang="en-US"/>
        </a:p>
      </dgm:t>
    </dgm:pt>
    <dgm:pt modelId="{A7AED2D1-FD79-44E3-844E-EF8DE63ADF62}" type="pres">
      <dgm:prSet presAssocID="{2E649756-379C-49A7-9DDA-3EB65900E5CD}" presName="hierChild5" presStyleCnt="0"/>
      <dgm:spPr/>
      <dgm:t>
        <a:bodyPr/>
        <a:lstStyle/>
        <a:p>
          <a:endParaRPr lang="zh-TW" altLang="en-US"/>
        </a:p>
      </dgm:t>
    </dgm:pt>
    <dgm:pt modelId="{C588B044-751F-4D7C-83BC-46F8DB1C344D}" type="pres">
      <dgm:prSet presAssocID="{CCD4F4EE-6A4E-42DE-AA5E-BA86D8204EC3}" presName="Name50" presStyleLbl="parChTrans1D4" presStyleIdx="1" presStyleCnt="5"/>
      <dgm:spPr/>
      <dgm:t>
        <a:bodyPr/>
        <a:lstStyle/>
        <a:p>
          <a:endParaRPr lang="zh-TW" altLang="en-US"/>
        </a:p>
      </dgm:t>
    </dgm:pt>
    <dgm:pt modelId="{CB7CB7D2-F884-4DC0-8E9C-EBF2109B085B}" type="pres">
      <dgm:prSet presAssocID="{56D404CC-FDDC-4E1A-86F4-C27893C537CB}" presName="hierRoot2" presStyleCnt="0">
        <dgm:presLayoutVars>
          <dgm:hierBranch val="init"/>
        </dgm:presLayoutVars>
      </dgm:prSet>
      <dgm:spPr/>
      <dgm:t>
        <a:bodyPr/>
        <a:lstStyle/>
        <a:p>
          <a:endParaRPr lang="zh-TW" altLang="en-US"/>
        </a:p>
      </dgm:t>
    </dgm:pt>
    <dgm:pt modelId="{CACD4DAD-AD9C-47B5-B784-DE7F13E61D52}" type="pres">
      <dgm:prSet presAssocID="{56D404CC-FDDC-4E1A-86F4-C27893C537CB}" presName="rootComposite" presStyleCnt="0"/>
      <dgm:spPr/>
      <dgm:t>
        <a:bodyPr/>
        <a:lstStyle/>
        <a:p>
          <a:endParaRPr lang="zh-TW" altLang="en-US"/>
        </a:p>
      </dgm:t>
    </dgm:pt>
    <dgm:pt modelId="{A7E78D0C-85C8-4E41-A643-38E712DCD65B}" type="pres">
      <dgm:prSet presAssocID="{56D404CC-FDDC-4E1A-86F4-C27893C537CB}" presName="rootText" presStyleLbl="node4" presStyleIdx="1" presStyleCnt="5" custScaleY="147368" custLinFactX="-27262" custLinFactNeighborX="-100000" custLinFactNeighborY="-9622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7713F3D-3E9B-4CFF-805F-EDEC76875636}" type="pres">
      <dgm:prSet presAssocID="{56D404CC-FDDC-4E1A-86F4-C27893C537CB}" presName="rootConnector" presStyleLbl="node4" presStyleIdx="1" presStyleCnt="5"/>
      <dgm:spPr/>
      <dgm:t>
        <a:bodyPr/>
        <a:lstStyle/>
        <a:p>
          <a:endParaRPr lang="zh-TW" altLang="en-US"/>
        </a:p>
      </dgm:t>
    </dgm:pt>
    <dgm:pt modelId="{4A7090F7-1AC9-4734-A4E8-2C5C173E8BB1}" type="pres">
      <dgm:prSet presAssocID="{56D404CC-FDDC-4E1A-86F4-C27893C537CB}" presName="hierChild4" presStyleCnt="0"/>
      <dgm:spPr/>
      <dgm:t>
        <a:bodyPr/>
        <a:lstStyle/>
        <a:p>
          <a:endParaRPr lang="zh-TW" altLang="en-US"/>
        </a:p>
      </dgm:t>
    </dgm:pt>
    <dgm:pt modelId="{28AAB8E9-42E9-4B41-B41E-ECD05DABC1A0}" type="pres">
      <dgm:prSet presAssocID="{56D404CC-FDDC-4E1A-86F4-C27893C537CB}" presName="hierChild5" presStyleCnt="0"/>
      <dgm:spPr/>
      <dgm:t>
        <a:bodyPr/>
        <a:lstStyle/>
        <a:p>
          <a:endParaRPr lang="zh-TW" altLang="en-US"/>
        </a:p>
      </dgm:t>
    </dgm:pt>
    <dgm:pt modelId="{3459AB4C-2393-45A5-82D3-70D8D04E0650}" type="pres">
      <dgm:prSet presAssocID="{C9C7071D-CD8F-4554-8ABC-E177777CC3A6}" presName="hierChild5" presStyleCnt="0"/>
      <dgm:spPr/>
      <dgm:t>
        <a:bodyPr/>
        <a:lstStyle/>
        <a:p>
          <a:endParaRPr lang="zh-TW" altLang="en-US"/>
        </a:p>
      </dgm:t>
    </dgm:pt>
    <dgm:pt modelId="{4FAEB634-DADC-4773-8D20-815D3508F55F}" type="pres">
      <dgm:prSet presAssocID="{3A7C77E5-A7F2-4B3F-876B-D63CA2533A0D}" presName="Name35" presStyleLbl="parChTrans1D3" presStyleIdx="3" presStyleCnt="4"/>
      <dgm:spPr/>
      <dgm:t>
        <a:bodyPr/>
        <a:lstStyle/>
        <a:p>
          <a:endParaRPr lang="zh-TW" altLang="en-US"/>
        </a:p>
      </dgm:t>
    </dgm:pt>
    <dgm:pt modelId="{8E6005EF-0480-4E56-B933-165088530666}" type="pres">
      <dgm:prSet presAssocID="{4F9A3638-A406-4A8F-AF09-E9A855AB8CCC}" presName="hierRoot2" presStyleCnt="0">
        <dgm:presLayoutVars>
          <dgm:hierBranch val="r"/>
        </dgm:presLayoutVars>
      </dgm:prSet>
      <dgm:spPr/>
      <dgm:t>
        <a:bodyPr/>
        <a:lstStyle/>
        <a:p>
          <a:endParaRPr lang="zh-TW" altLang="en-US"/>
        </a:p>
      </dgm:t>
    </dgm:pt>
    <dgm:pt modelId="{1D3FBCCD-399C-4B4C-AA80-B5E1C1B3646A}" type="pres">
      <dgm:prSet presAssocID="{4F9A3638-A406-4A8F-AF09-E9A855AB8CCC}" presName="rootComposite" presStyleCnt="0"/>
      <dgm:spPr/>
      <dgm:t>
        <a:bodyPr/>
        <a:lstStyle/>
        <a:p>
          <a:endParaRPr lang="zh-TW" altLang="en-US"/>
        </a:p>
      </dgm:t>
    </dgm:pt>
    <dgm:pt modelId="{0CB9DA64-2B10-42BE-82F5-798B5F637872}" type="pres">
      <dgm:prSet presAssocID="{4F9A3638-A406-4A8F-AF09-E9A855AB8CCC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63ADDDD-410F-4189-9CB7-98DA1EA21715}" type="pres">
      <dgm:prSet presAssocID="{4F9A3638-A406-4A8F-AF09-E9A855AB8CCC}" presName="rootConnector" presStyleLbl="node3" presStyleIdx="3" presStyleCnt="4"/>
      <dgm:spPr/>
      <dgm:t>
        <a:bodyPr/>
        <a:lstStyle/>
        <a:p>
          <a:endParaRPr lang="zh-TW" altLang="en-US"/>
        </a:p>
      </dgm:t>
    </dgm:pt>
    <dgm:pt modelId="{60D01146-E0F8-47FC-BC28-FDC0B1DF3314}" type="pres">
      <dgm:prSet presAssocID="{4F9A3638-A406-4A8F-AF09-E9A855AB8CCC}" presName="hierChild4" presStyleCnt="0"/>
      <dgm:spPr/>
      <dgm:t>
        <a:bodyPr/>
        <a:lstStyle/>
        <a:p>
          <a:endParaRPr lang="zh-TW" altLang="en-US"/>
        </a:p>
      </dgm:t>
    </dgm:pt>
    <dgm:pt modelId="{0B1C8622-8260-424F-9F58-747876811ED1}" type="pres">
      <dgm:prSet presAssocID="{E602428E-6FC9-4AC7-9D2A-36EBC8883941}" presName="Name50" presStyleLbl="parChTrans1D4" presStyleIdx="2" presStyleCnt="5"/>
      <dgm:spPr/>
      <dgm:t>
        <a:bodyPr/>
        <a:lstStyle/>
        <a:p>
          <a:endParaRPr lang="zh-TW" altLang="en-US"/>
        </a:p>
      </dgm:t>
    </dgm:pt>
    <dgm:pt modelId="{FBB916B6-F188-4BC1-B8F8-1D37CBDB871E}" type="pres">
      <dgm:prSet presAssocID="{DC43D57A-1082-4FD2-97B6-51EA05B85729}" presName="hierRoot2" presStyleCnt="0">
        <dgm:presLayoutVars>
          <dgm:hierBranch val="r"/>
        </dgm:presLayoutVars>
      </dgm:prSet>
      <dgm:spPr/>
      <dgm:t>
        <a:bodyPr/>
        <a:lstStyle/>
        <a:p>
          <a:endParaRPr lang="zh-TW" altLang="en-US"/>
        </a:p>
      </dgm:t>
    </dgm:pt>
    <dgm:pt modelId="{D148BA87-70D3-4ABD-BA30-EA512BE21543}" type="pres">
      <dgm:prSet presAssocID="{DC43D57A-1082-4FD2-97B6-51EA05B85729}" presName="rootComposite" presStyleCnt="0"/>
      <dgm:spPr/>
      <dgm:t>
        <a:bodyPr/>
        <a:lstStyle/>
        <a:p>
          <a:endParaRPr lang="zh-TW" altLang="en-US"/>
        </a:p>
      </dgm:t>
    </dgm:pt>
    <dgm:pt modelId="{290AD3E3-C025-4629-B1A4-859970755B1E}" type="pres">
      <dgm:prSet presAssocID="{DC43D57A-1082-4FD2-97B6-51EA05B85729}" presName="rootText" presStyleLbl="node4" presStyleIdx="2" presStyleCnt="5" custLinFactNeighborX="52140" custLinFactNeighborY="-339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D441D0E-8D46-48C0-AC65-57497C9F2F4A}" type="pres">
      <dgm:prSet presAssocID="{DC43D57A-1082-4FD2-97B6-51EA05B85729}" presName="rootConnector" presStyleLbl="node4" presStyleIdx="2" presStyleCnt="5"/>
      <dgm:spPr/>
      <dgm:t>
        <a:bodyPr/>
        <a:lstStyle/>
        <a:p>
          <a:endParaRPr lang="zh-TW" altLang="en-US"/>
        </a:p>
      </dgm:t>
    </dgm:pt>
    <dgm:pt modelId="{F0C7771B-D692-4A1C-884E-9CA75B42062F}" type="pres">
      <dgm:prSet presAssocID="{DC43D57A-1082-4FD2-97B6-51EA05B85729}" presName="hierChild4" presStyleCnt="0"/>
      <dgm:spPr/>
      <dgm:t>
        <a:bodyPr/>
        <a:lstStyle/>
        <a:p>
          <a:endParaRPr lang="zh-TW" altLang="en-US"/>
        </a:p>
      </dgm:t>
    </dgm:pt>
    <dgm:pt modelId="{9B964949-AFBC-426D-8FD1-4F863563E211}" type="pres">
      <dgm:prSet presAssocID="{DC43D57A-1082-4FD2-97B6-51EA05B85729}" presName="hierChild5" presStyleCnt="0"/>
      <dgm:spPr/>
      <dgm:t>
        <a:bodyPr/>
        <a:lstStyle/>
        <a:p>
          <a:endParaRPr lang="zh-TW" altLang="en-US"/>
        </a:p>
      </dgm:t>
    </dgm:pt>
    <dgm:pt modelId="{F515BC12-88A4-47D7-984A-E771F25CFBBE}" type="pres">
      <dgm:prSet presAssocID="{15281D4B-9D00-4426-BA12-D6FF09BB2CEA}" presName="Name50" presStyleLbl="parChTrans1D4" presStyleIdx="3" presStyleCnt="5"/>
      <dgm:spPr/>
      <dgm:t>
        <a:bodyPr/>
        <a:lstStyle/>
        <a:p>
          <a:endParaRPr lang="zh-TW" altLang="en-US"/>
        </a:p>
      </dgm:t>
    </dgm:pt>
    <dgm:pt modelId="{E3579ADE-7CC8-4563-872A-83423D35B506}" type="pres">
      <dgm:prSet presAssocID="{1AF1D8E1-CE04-4CFD-8EF9-2A4E4E393500}" presName="hierRoot2" presStyleCnt="0">
        <dgm:presLayoutVars>
          <dgm:hierBranch val="r"/>
        </dgm:presLayoutVars>
      </dgm:prSet>
      <dgm:spPr/>
      <dgm:t>
        <a:bodyPr/>
        <a:lstStyle/>
        <a:p>
          <a:endParaRPr lang="zh-TW" altLang="en-US"/>
        </a:p>
      </dgm:t>
    </dgm:pt>
    <dgm:pt modelId="{74B9C080-3AE7-49FB-909C-352A9DE83F99}" type="pres">
      <dgm:prSet presAssocID="{1AF1D8E1-CE04-4CFD-8EF9-2A4E4E393500}" presName="rootComposite" presStyleCnt="0"/>
      <dgm:spPr/>
      <dgm:t>
        <a:bodyPr/>
        <a:lstStyle/>
        <a:p>
          <a:endParaRPr lang="zh-TW" altLang="en-US"/>
        </a:p>
      </dgm:t>
    </dgm:pt>
    <dgm:pt modelId="{6F0E96FB-BC89-4565-8B23-F453FDB29F82}" type="pres">
      <dgm:prSet presAssocID="{1AF1D8E1-CE04-4CFD-8EF9-2A4E4E393500}" presName="rootText" presStyleLbl="node4" presStyleIdx="3" presStyleCnt="5" custLinFactNeighborX="52140" custLinFactNeighborY="-584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80BF1E3-0AB9-4E20-ABC2-D9FF137F5DFE}" type="pres">
      <dgm:prSet presAssocID="{1AF1D8E1-CE04-4CFD-8EF9-2A4E4E393500}" presName="rootConnector" presStyleLbl="node4" presStyleIdx="3" presStyleCnt="5"/>
      <dgm:spPr/>
      <dgm:t>
        <a:bodyPr/>
        <a:lstStyle/>
        <a:p>
          <a:endParaRPr lang="zh-TW" altLang="en-US"/>
        </a:p>
      </dgm:t>
    </dgm:pt>
    <dgm:pt modelId="{8AE0E4E8-FD36-4FF8-9BC5-21284C34BDD7}" type="pres">
      <dgm:prSet presAssocID="{1AF1D8E1-CE04-4CFD-8EF9-2A4E4E393500}" presName="hierChild4" presStyleCnt="0"/>
      <dgm:spPr/>
      <dgm:t>
        <a:bodyPr/>
        <a:lstStyle/>
        <a:p>
          <a:endParaRPr lang="zh-TW" altLang="en-US"/>
        </a:p>
      </dgm:t>
    </dgm:pt>
    <dgm:pt modelId="{A950A769-0095-41BC-A2EA-8750CACC7F20}" type="pres">
      <dgm:prSet presAssocID="{1AF1D8E1-CE04-4CFD-8EF9-2A4E4E393500}" presName="hierChild5" presStyleCnt="0"/>
      <dgm:spPr/>
      <dgm:t>
        <a:bodyPr/>
        <a:lstStyle/>
        <a:p>
          <a:endParaRPr lang="zh-TW" altLang="en-US"/>
        </a:p>
      </dgm:t>
    </dgm:pt>
    <dgm:pt modelId="{F06921D2-F5DD-46DB-83F1-A8E0D71EE82F}" type="pres">
      <dgm:prSet presAssocID="{74D9E1E8-D7F6-4B99-8957-647666F28E58}" presName="Name50" presStyleLbl="parChTrans1D4" presStyleIdx="4" presStyleCnt="5"/>
      <dgm:spPr/>
      <dgm:t>
        <a:bodyPr/>
        <a:lstStyle/>
        <a:p>
          <a:endParaRPr lang="zh-TW" altLang="en-US"/>
        </a:p>
      </dgm:t>
    </dgm:pt>
    <dgm:pt modelId="{A963DB0F-DFDD-41F4-882F-8C91EAFF04A2}" type="pres">
      <dgm:prSet presAssocID="{4272691F-E268-476C-98E2-5EF8C6C7007D}" presName="hierRoot2" presStyleCnt="0">
        <dgm:presLayoutVars>
          <dgm:hierBranch val="r"/>
        </dgm:presLayoutVars>
      </dgm:prSet>
      <dgm:spPr/>
      <dgm:t>
        <a:bodyPr/>
        <a:lstStyle/>
        <a:p>
          <a:endParaRPr lang="zh-TW" altLang="en-US"/>
        </a:p>
      </dgm:t>
    </dgm:pt>
    <dgm:pt modelId="{CD8B715F-EC59-4E1B-B613-BED7F2DA175A}" type="pres">
      <dgm:prSet presAssocID="{4272691F-E268-476C-98E2-5EF8C6C7007D}" presName="rootComposite" presStyleCnt="0"/>
      <dgm:spPr/>
      <dgm:t>
        <a:bodyPr/>
        <a:lstStyle/>
        <a:p>
          <a:endParaRPr lang="zh-TW" altLang="en-US"/>
        </a:p>
      </dgm:t>
    </dgm:pt>
    <dgm:pt modelId="{258EE5C8-DF50-4A76-87C6-4B1BE162EF66}" type="pres">
      <dgm:prSet presAssocID="{4272691F-E268-476C-98E2-5EF8C6C7007D}" presName="rootText" presStyleLbl="node4" presStyleIdx="4" presStyleCnt="5" custScaleY="148858" custLinFactNeighborX="52140" custLinFactNeighborY="-533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BB45464-652C-4F33-A7CB-E0BE3E1A494B}" type="pres">
      <dgm:prSet presAssocID="{4272691F-E268-476C-98E2-5EF8C6C7007D}" presName="rootConnector" presStyleLbl="node4" presStyleIdx="4" presStyleCnt="5"/>
      <dgm:spPr/>
      <dgm:t>
        <a:bodyPr/>
        <a:lstStyle/>
        <a:p>
          <a:endParaRPr lang="zh-TW" altLang="en-US"/>
        </a:p>
      </dgm:t>
    </dgm:pt>
    <dgm:pt modelId="{00CE3C1D-43BA-4B5E-9FAE-5A02D477C483}" type="pres">
      <dgm:prSet presAssocID="{4272691F-E268-476C-98E2-5EF8C6C7007D}" presName="hierChild4" presStyleCnt="0"/>
      <dgm:spPr/>
      <dgm:t>
        <a:bodyPr/>
        <a:lstStyle/>
        <a:p>
          <a:endParaRPr lang="zh-TW" altLang="en-US"/>
        </a:p>
      </dgm:t>
    </dgm:pt>
    <dgm:pt modelId="{977333F3-20F5-4FD1-8C4E-54E07C65FA50}" type="pres">
      <dgm:prSet presAssocID="{4272691F-E268-476C-98E2-5EF8C6C7007D}" presName="hierChild5" presStyleCnt="0"/>
      <dgm:spPr/>
      <dgm:t>
        <a:bodyPr/>
        <a:lstStyle/>
        <a:p>
          <a:endParaRPr lang="zh-TW" altLang="en-US"/>
        </a:p>
      </dgm:t>
    </dgm:pt>
    <dgm:pt modelId="{B2F4D4CB-40D2-4A83-BB98-57E1F85DCA65}" type="pres">
      <dgm:prSet presAssocID="{4F9A3638-A406-4A8F-AF09-E9A855AB8CCC}" presName="hierChild5" presStyleCnt="0"/>
      <dgm:spPr/>
      <dgm:t>
        <a:bodyPr/>
        <a:lstStyle/>
        <a:p>
          <a:endParaRPr lang="zh-TW" altLang="en-US"/>
        </a:p>
      </dgm:t>
    </dgm:pt>
    <dgm:pt modelId="{D3EDF58D-67E4-4BBE-97A8-CDA20F023A6A}" type="pres">
      <dgm:prSet presAssocID="{AFA2ED5A-D011-4F29-A302-75D666DD9B4E}" presName="hierChild5" presStyleCnt="0"/>
      <dgm:spPr/>
      <dgm:t>
        <a:bodyPr/>
        <a:lstStyle/>
        <a:p>
          <a:endParaRPr lang="zh-TW" altLang="en-US"/>
        </a:p>
      </dgm:t>
    </dgm:pt>
    <dgm:pt modelId="{A63D7239-C427-443F-8BD2-00212CB43C99}" type="pres">
      <dgm:prSet presAssocID="{FBEBE957-501D-42A2-9F35-FBDB439A3DD0}" presName="hierChild3" presStyleCnt="0"/>
      <dgm:spPr/>
      <dgm:t>
        <a:bodyPr/>
        <a:lstStyle/>
        <a:p>
          <a:endParaRPr lang="zh-TW" altLang="en-US"/>
        </a:p>
      </dgm:t>
    </dgm:pt>
  </dgm:ptLst>
  <dgm:cxnLst>
    <dgm:cxn modelId="{C15B058F-7254-447F-86F7-5868A4C9D9FE}" type="presOf" srcId="{4F9A3638-A406-4A8F-AF09-E9A855AB8CCC}" destId="{063ADDDD-410F-4189-9CB7-98DA1EA21715}" srcOrd="1" destOrd="0" presId="urn:microsoft.com/office/officeart/2005/8/layout/orgChart1"/>
    <dgm:cxn modelId="{047FA92F-C936-49F5-A852-02A446525C31}" srcId="{AFA2ED5A-D011-4F29-A302-75D666DD9B4E}" destId="{C9C7071D-CD8F-4554-8ABC-E177777CC3A6}" srcOrd="0" destOrd="0" parTransId="{5E2927EF-AFDA-4267-ADD6-95A42C9BA467}" sibTransId="{1140A1CA-ECF2-4E08-B5B3-16C9ADBC6F91}"/>
    <dgm:cxn modelId="{91235DC7-2D87-4F46-9155-C186C45997F8}" srcId="{FBEBE957-501D-42A2-9F35-FBDB439A3DD0}" destId="{949C7DDF-E30B-4420-B505-3A3F572664CF}" srcOrd="0" destOrd="0" parTransId="{FAB4E08C-77FA-4F88-A47A-8638169EB694}" sibTransId="{96F1EA3F-9767-487D-8C0F-B6FA5964E4A3}"/>
    <dgm:cxn modelId="{C40E1AC3-0800-4587-BCEA-6E32C3D377BE}" type="presOf" srcId="{949C7DDF-E30B-4420-B505-3A3F572664CF}" destId="{850D21A3-EA6E-4DBF-AD96-3BB50CAA9998}" srcOrd="0" destOrd="0" presId="urn:microsoft.com/office/officeart/2005/8/layout/orgChart1"/>
    <dgm:cxn modelId="{95BF8A41-80B3-4ED2-A48D-C6DC7FFE2E04}" type="presOf" srcId="{E7743AC0-1967-42A5-A9E7-C6FBA632370C}" destId="{AC50E7A0-E3F1-40FD-AA66-D67E72960B51}" srcOrd="0" destOrd="0" presId="urn:microsoft.com/office/officeart/2005/8/layout/orgChart1"/>
    <dgm:cxn modelId="{A19345C6-2FC8-437A-A6F9-E6C51BC4B36C}" srcId="{314F5787-28CC-44EA-80CB-5A8A6CA62A6F}" destId="{FBEBE957-501D-42A2-9F35-FBDB439A3DD0}" srcOrd="0" destOrd="0" parTransId="{564F29C2-0231-48F2-BF30-265472732E96}" sibTransId="{180E931A-56AB-4CCC-A37D-FAFFD89DC056}"/>
    <dgm:cxn modelId="{A422E66B-AABB-4748-B8A2-23B4DF54D4EC}" type="presOf" srcId="{56D404CC-FDDC-4E1A-86F4-C27893C537CB}" destId="{77713F3D-3E9B-4CFF-805F-EDEC76875636}" srcOrd="1" destOrd="0" presId="urn:microsoft.com/office/officeart/2005/8/layout/orgChart1"/>
    <dgm:cxn modelId="{8506DFA6-DA1B-4053-8AC8-72A36088457B}" type="presOf" srcId="{0BA70BD4-87E3-4A3E-ABEA-3A782517700C}" destId="{49CE2487-C0E4-4AC7-AD20-E60F71EFA499}" srcOrd="1" destOrd="0" presId="urn:microsoft.com/office/officeart/2005/8/layout/orgChart1"/>
    <dgm:cxn modelId="{1B1E8DBC-6F5E-42D8-8FD2-CB08AE07ED63}" type="presOf" srcId="{2E649756-379C-49A7-9DDA-3EB65900E5CD}" destId="{77CBAB65-BCB1-42BE-9818-F3CC5A85414B}" srcOrd="1" destOrd="0" presId="urn:microsoft.com/office/officeart/2005/8/layout/orgChart1"/>
    <dgm:cxn modelId="{24CA4422-8BBE-4A04-A270-3FE8D5316AE8}" type="presOf" srcId="{314F5787-28CC-44EA-80CB-5A8A6CA62A6F}" destId="{57216E2E-9431-4F12-A924-BF53C09DFAB3}" srcOrd="0" destOrd="0" presId="urn:microsoft.com/office/officeart/2005/8/layout/orgChart1"/>
    <dgm:cxn modelId="{DEA26354-9A9E-4479-81EF-611B7994FC32}" type="presOf" srcId="{CCD4F4EE-6A4E-42DE-AA5E-BA86D8204EC3}" destId="{C588B044-751F-4D7C-83BC-46F8DB1C344D}" srcOrd="0" destOrd="0" presId="urn:microsoft.com/office/officeart/2005/8/layout/orgChart1"/>
    <dgm:cxn modelId="{4023823F-7F8A-4D77-93D1-6947C7A5D2B9}" type="presOf" srcId="{949C7DDF-E30B-4420-B505-3A3F572664CF}" destId="{B004C11F-5485-4CF6-8D55-6E222649DB23}" srcOrd="1" destOrd="0" presId="urn:microsoft.com/office/officeart/2005/8/layout/orgChart1"/>
    <dgm:cxn modelId="{09F41A47-D71B-4A4C-B89C-037585FBADA2}" type="presOf" srcId="{FAB4E08C-77FA-4F88-A47A-8638169EB694}" destId="{67F4589E-7CD7-4763-A009-06F78A00E608}" srcOrd="0" destOrd="0" presId="urn:microsoft.com/office/officeart/2005/8/layout/orgChart1"/>
    <dgm:cxn modelId="{598B608E-44D8-4DE1-BB7A-085BCF0C13E6}" type="presOf" srcId="{E602428E-6FC9-4AC7-9D2A-36EBC8883941}" destId="{0B1C8622-8260-424F-9F58-747876811ED1}" srcOrd="0" destOrd="0" presId="urn:microsoft.com/office/officeart/2005/8/layout/orgChart1"/>
    <dgm:cxn modelId="{A8A466F3-C949-43BA-B500-ED893F1C9253}" type="presOf" srcId="{AFA2ED5A-D011-4F29-A302-75D666DD9B4E}" destId="{EAEDF93F-9C3B-401C-AD64-886F151C0145}" srcOrd="0" destOrd="0" presId="urn:microsoft.com/office/officeart/2005/8/layout/orgChart1"/>
    <dgm:cxn modelId="{415A4C8D-B32B-4207-A6DF-B3E49E0E7917}" srcId="{AFA2ED5A-D011-4F29-A302-75D666DD9B4E}" destId="{4F9A3638-A406-4A8F-AF09-E9A855AB8CCC}" srcOrd="1" destOrd="0" parTransId="{3A7C77E5-A7F2-4B3F-876B-D63CA2533A0D}" sibTransId="{B7BF80BC-1BF7-4835-A9F7-4A8847BD8447}"/>
    <dgm:cxn modelId="{9985A6D4-3015-4D66-825C-C2031258CF2D}" type="presOf" srcId="{DC43D57A-1082-4FD2-97B6-51EA05B85729}" destId="{290AD3E3-C025-4629-B1A4-859970755B1E}" srcOrd="0" destOrd="0" presId="urn:microsoft.com/office/officeart/2005/8/layout/orgChart1"/>
    <dgm:cxn modelId="{D4B785F8-44DD-4D8E-953C-B2484DA8C179}" type="presOf" srcId="{1AF1D8E1-CE04-4CFD-8EF9-2A4E4E393500}" destId="{6F0E96FB-BC89-4565-8B23-F453FDB29F82}" srcOrd="0" destOrd="0" presId="urn:microsoft.com/office/officeart/2005/8/layout/orgChart1"/>
    <dgm:cxn modelId="{94C7A77A-4032-4CE2-80BD-7633FC874398}" type="presOf" srcId="{0BA70BD4-87E3-4A3E-ABEA-3A782517700C}" destId="{6873E698-276B-44DE-90D1-D19BD04B9D19}" srcOrd="0" destOrd="0" presId="urn:microsoft.com/office/officeart/2005/8/layout/orgChart1"/>
    <dgm:cxn modelId="{451AEC98-EE17-4F88-9874-4244530A6F75}" type="presOf" srcId="{3A7C77E5-A7F2-4B3F-876B-D63CA2533A0D}" destId="{4FAEB634-DADC-4773-8D20-815D3508F55F}" srcOrd="0" destOrd="0" presId="urn:microsoft.com/office/officeart/2005/8/layout/orgChart1"/>
    <dgm:cxn modelId="{D9DDDE34-0EC1-476A-AF8E-AB774DAC1660}" srcId="{4F9A3638-A406-4A8F-AF09-E9A855AB8CCC}" destId="{DC43D57A-1082-4FD2-97B6-51EA05B85729}" srcOrd="0" destOrd="0" parTransId="{E602428E-6FC9-4AC7-9D2A-36EBC8883941}" sibTransId="{55F36A3A-08CF-413D-86C9-33AA42BAA000}"/>
    <dgm:cxn modelId="{F1A7D20B-988F-4CDA-BD8D-70F0801F9C80}" type="presOf" srcId="{DC43D57A-1082-4FD2-97B6-51EA05B85729}" destId="{1D441D0E-8D46-48C0-AC65-57497C9F2F4A}" srcOrd="1" destOrd="0" presId="urn:microsoft.com/office/officeart/2005/8/layout/orgChart1"/>
    <dgm:cxn modelId="{785BBF58-3670-438A-9666-73A71F80A222}" srcId="{949C7DDF-E30B-4420-B505-3A3F572664CF}" destId="{61875F42-C97F-4524-B175-A083288C92E7}" srcOrd="1" destOrd="0" parTransId="{E7743AC0-1967-42A5-A9E7-C6FBA632370C}" sibTransId="{AFA621EC-EA8C-4494-B1E9-94985BD23CF6}"/>
    <dgm:cxn modelId="{B1C60E93-22E4-4FCA-86F5-C64EB9E8FEB7}" srcId="{949C7DDF-E30B-4420-B505-3A3F572664CF}" destId="{0BA70BD4-87E3-4A3E-ABEA-3A782517700C}" srcOrd="0" destOrd="0" parTransId="{7D0122F5-1CE2-4055-B957-C915B2E8001F}" sibTransId="{A5CB43F6-6D0F-4BE4-AF72-BBD7127BB967}"/>
    <dgm:cxn modelId="{63F076F0-C415-47D4-9A84-9CD1BAFA832D}" type="presOf" srcId="{FBEBE957-501D-42A2-9F35-FBDB439A3DD0}" destId="{FDDBEAD9-5AF3-468E-AFF4-BBEDE9954521}" srcOrd="0" destOrd="0" presId="urn:microsoft.com/office/officeart/2005/8/layout/orgChart1"/>
    <dgm:cxn modelId="{10B5FB33-181C-4E0C-9326-430FBED01B5E}" type="presOf" srcId="{74D9E1E8-D7F6-4B99-8957-647666F28E58}" destId="{F06921D2-F5DD-46DB-83F1-A8E0D71EE82F}" srcOrd="0" destOrd="0" presId="urn:microsoft.com/office/officeart/2005/8/layout/orgChart1"/>
    <dgm:cxn modelId="{93ADE428-30DE-4BAB-8A07-396F80943D1C}" type="presOf" srcId="{FBEBE957-501D-42A2-9F35-FBDB439A3DD0}" destId="{72EBAFB4-C9E9-412F-A628-259E3850B2CB}" srcOrd="1" destOrd="0" presId="urn:microsoft.com/office/officeart/2005/8/layout/orgChart1"/>
    <dgm:cxn modelId="{7657BCEF-D4AF-4C5C-B592-C21DFB6A7F1F}" type="presOf" srcId="{5E2927EF-AFDA-4267-ADD6-95A42C9BA467}" destId="{93AC79FD-9477-412B-9E59-9AB42D0DEFA2}" srcOrd="0" destOrd="0" presId="urn:microsoft.com/office/officeart/2005/8/layout/orgChart1"/>
    <dgm:cxn modelId="{22DEE3E4-48D1-4C16-9083-D8AB529D8F25}" srcId="{4F9A3638-A406-4A8F-AF09-E9A855AB8CCC}" destId="{4272691F-E268-476C-98E2-5EF8C6C7007D}" srcOrd="2" destOrd="0" parTransId="{74D9E1E8-D7F6-4B99-8957-647666F28E58}" sibTransId="{09C8F3D3-D826-46A0-B301-AC932E96AB19}"/>
    <dgm:cxn modelId="{4964810B-C0E9-4336-9E77-5AD13D160AAA}" type="presOf" srcId="{2C2BD311-DD67-4A5A-B6CA-8C115FB11602}" destId="{7D732328-3BC9-45A3-970B-A8728FAD27E3}" srcOrd="0" destOrd="0" presId="urn:microsoft.com/office/officeart/2005/8/layout/orgChart1"/>
    <dgm:cxn modelId="{26273CE9-D883-4830-8374-8EEBF8443212}" type="presOf" srcId="{15281D4B-9D00-4426-BA12-D6FF09BB2CEA}" destId="{F515BC12-88A4-47D7-984A-E771F25CFBBE}" srcOrd="0" destOrd="0" presId="urn:microsoft.com/office/officeart/2005/8/layout/orgChart1"/>
    <dgm:cxn modelId="{E7086F15-A8CB-45FA-B010-E43E86FC218D}" type="presOf" srcId="{2E649756-379C-49A7-9DDA-3EB65900E5CD}" destId="{B15FF3DB-AEDE-486E-ABF1-F050C4C7B95C}" srcOrd="0" destOrd="0" presId="urn:microsoft.com/office/officeart/2005/8/layout/orgChart1"/>
    <dgm:cxn modelId="{8B251C41-2CB1-4793-B596-A6389B51524F}" type="presOf" srcId="{56D404CC-FDDC-4E1A-86F4-C27893C537CB}" destId="{A7E78D0C-85C8-4E41-A643-38E712DCD65B}" srcOrd="0" destOrd="0" presId="urn:microsoft.com/office/officeart/2005/8/layout/orgChart1"/>
    <dgm:cxn modelId="{9E4B9A88-33E1-4154-925A-3034D7C7933A}" type="presOf" srcId="{61875F42-C97F-4524-B175-A083288C92E7}" destId="{F333F4CC-C7F0-4995-AFCD-FAB55A43C8CE}" srcOrd="1" destOrd="0" presId="urn:microsoft.com/office/officeart/2005/8/layout/orgChart1"/>
    <dgm:cxn modelId="{B85A9506-1D20-4A7F-B771-41C7C02E5F06}" type="presOf" srcId="{C9C7071D-CD8F-4554-8ABC-E177777CC3A6}" destId="{1DE3B865-E2A2-420E-B317-EDAAC8047CAA}" srcOrd="0" destOrd="0" presId="urn:microsoft.com/office/officeart/2005/8/layout/orgChart1"/>
    <dgm:cxn modelId="{1CC7799D-F239-46CB-8899-B4833E8BC3AA}" type="presOf" srcId="{AFA2ED5A-D011-4F29-A302-75D666DD9B4E}" destId="{9E996CD1-6ED7-4A01-9A12-C9C31BB26BB3}" srcOrd="1" destOrd="0" presId="urn:microsoft.com/office/officeart/2005/8/layout/orgChart1"/>
    <dgm:cxn modelId="{870609FE-8066-430E-863E-C86A225C06B6}" type="presOf" srcId="{61875F42-C97F-4524-B175-A083288C92E7}" destId="{275DB5D1-ABD3-41C1-8A87-5597F7FA266D}" srcOrd="0" destOrd="0" presId="urn:microsoft.com/office/officeart/2005/8/layout/orgChart1"/>
    <dgm:cxn modelId="{2A2C0E07-2B0F-4D0B-8F67-C247C054AC98}" type="presOf" srcId="{1AF1D8E1-CE04-4CFD-8EF9-2A4E4E393500}" destId="{080BF1E3-0AB9-4E20-ABC2-D9FF137F5DFE}" srcOrd="1" destOrd="0" presId="urn:microsoft.com/office/officeart/2005/8/layout/orgChart1"/>
    <dgm:cxn modelId="{C3124BB6-6E5D-42F7-B9D7-FB5EDF1B5398}" srcId="{4F9A3638-A406-4A8F-AF09-E9A855AB8CCC}" destId="{1AF1D8E1-CE04-4CFD-8EF9-2A4E4E393500}" srcOrd="1" destOrd="0" parTransId="{15281D4B-9D00-4426-BA12-D6FF09BB2CEA}" sibTransId="{BB1B6A0C-B3B3-4253-8D99-E620F66F63AA}"/>
    <dgm:cxn modelId="{84F087B1-0E38-4C8B-B7A4-5569E549BAE8}" type="presOf" srcId="{7D0122F5-1CE2-4055-B957-C915B2E8001F}" destId="{CB8B14FF-2859-472F-9F61-93A8FFF8B64F}" srcOrd="0" destOrd="0" presId="urn:microsoft.com/office/officeart/2005/8/layout/orgChart1"/>
    <dgm:cxn modelId="{E41B7502-E4D9-420F-A017-E3FCC396C80F}" srcId="{C9C7071D-CD8F-4554-8ABC-E177777CC3A6}" destId="{2E649756-379C-49A7-9DDA-3EB65900E5CD}" srcOrd="0" destOrd="0" parTransId="{2C2BD311-DD67-4A5A-B6CA-8C115FB11602}" sibTransId="{D15CD7F2-1F02-48E7-96D7-5CD57C0292C9}"/>
    <dgm:cxn modelId="{7C53465C-AB8E-43A9-97FB-1CDBCEA9ACAD}" type="presOf" srcId="{BD1F9A62-5C68-4204-BC81-A0E0FD797335}" destId="{C7C468FA-D4D3-4032-AECC-2DED7C7EC593}" srcOrd="0" destOrd="0" presId="urn:microsoft.com/office/officeart/2005/8/layout/orgChart1"/>
    <dgm:cxn modelId="{E2E1AE55-BC5F-4BC0-AB5C-323E23BB2C59}" type="presOf" srcId="{4272691F-E268-476C-98E2-5EF8C6C7007D}" destId="{258EE5C8-DF50-4A76-87C6-4B1BE162EF66}" srcOrd="0" destOrd="0" presId="urn:microsoft.com/office/officeart/2005/8/layout/orgChart1"/>
    <dgm:cxn modelId="{8A2BED5B-38A1-4DB8-A396-4B1DF615F9B6}" type="presOf" srcId="{4F9A3638-A406-4A8F-AF09-E9A855AB8CCC}" destId="{0CB9DA64-2B10-42BE-82F5-798B5F637872}" srcOrd="0" destOrd="0" presId="urn:microsoft.com/office/officeart/2005/8/layout/orgChart1"/>
    <dgm:cxn modelId="{127F521A-8256-43B5-A9B3-25E1954B5AF9}" type="presOf" srcId="{4272691F-E268-476C-98E2-5EF8C6C7007D}" destId="{DBB45464-652C-4F33-A7CB-E0BE3E1A494B}" srcOrd="1" destOrd="0" presId="urn:microsoft.com/office/officeart/2005/8/layout/orgChart1"/>
    <dgm:cxn modelId="{F39EBDDA-A432-4CE5-8394-FD22C0E72A14}" srcId="{C9C7071D-CD8F-4554-8ABC-E177777CC3A6}" destId="{56D404CC-FDDC-4E1A-86F4-C27893C537CB}" srcOrd="1" destOrd="0" parTransId="{CCD4F4EE-6A4E-42DE-AA5E-BA86D8204EC3}" sibTransId="{6B6AD6C2-1BDD-44BC-84CD-8C76C7EAC695}"/>
    <dgm:cxn modelId="{FE84D99E-F87B-4571-9BE5-F24F3D58B19C}" srcId="{FBEBE957-501D-42A2-9F35-FBDB439A3DD0}" destId="{AFA2ED5A-D011-4F29-A302-75D666DD9B4E}" srcOrd="1" destOrd="0" parTransId="{BD1F9A62-5C68-4204-BC81-A0E0FD797335}" sibTransId="{F02621E9-6172-4268-8EA0-35B2CE5D48BA}"/>
    <dgm:cxn modelId="{320317CF-7060-449A-B749-987391D353A8}" type="presOf" srcId="{C9C7071D-CD8F-4554-8ABC-E177777CC3A6}" destId="{5C7E7EE5-AF22-47AA-A989-EFBF77D9B166}" srcOrd="1" destOrd="0" presId="urn:microsoft.com/office/officeart/2005/8/layout/orgChart1"/>
    <dgm:cxn modelId="{1C16C47A-2F05-44DB-A238-212E155590B9}" type="presParOf" srcId="{57216E2E-9431-4F12-A924-BF53C09DFAB3}" destId="{379CC921-4DF2-4ED8-A0AA-B211BC71960D}" srcOrd="0" destOrd="0" presId="urn:microsoft.com/office/officeart/2005/8/layout/orgChart1"/>
    <dgm:cxn modelId="{91AE2182-C384-47C3-8B31-AC69982420C1}" type="presParOf" srcId="{379CC921-4DF2-4ED8-A0AA-B211BC71960D}" destId="{41121263-5093-41F5-BF37-C7C6683A0267}" srcOrd="0" destOrd="0" presId="urn:microsoft.com/office/officeart/2005/8/layout/orgChart1"/>
    <dgm:cxn modelId="{D58AAC20-4207-4CA0-B436-60193619E2C4}" type="presParOf" srcId="{41121263-5093-41F5-BF37-C7C6683A0267}" destId="{FDDBEAD9-5AF3-468E-AFF4-BBEDE9954521}" srcOrd="0" destOrd="0" presId="urn:microsoft.com/office/officeart/2005/8/layout/orgChart1"/>
    <dgm:cxn modelId="{A94B48AC-F7C6-4F20-85B6-547C9CAC2D75}" type="presParOf" srcId="{41121263-5093-41F5-BF37-C7C6683A0267}" destId="{72EBAFB4-C9E9-412F-A628-259E3850B2CB}" srcOrd="1" destOrd="0" presId="urn:microsoft.com/office/officeart/2005/8/layout/orgChart1"/>
    <dgm:cxn modelId="{C09B13A6-7F79-4E9F-9DDA-EFF058244494}" type="presParOf" srcId="{379CC921-4DF2-4ED8-A0AA-B211BC71960D}" destId="{9A6B5383-1C8C-4337-8AB0-BFDB8F5867DF}" srcOrd="1" destOrd="0" presId="urn:microsoft.com/office/officeart/2005/8/layout/orgChart1"/>
    <dgm:cxn modelId="{0D7F03AC-DDC3-4FCA-BBC4-F493AE33F76F}" type="presParOf" srcId="{9A6B5383-1C8C-4337-8AB0-BFDB8F5867DF}" destId="{67F4589E-7CD7-4763-A009-06F78A00E608}" srcOrd="0" destOrd="0" presId="urn:microsoft.com/office/officeart/2005/8/layout/orgChart1"/>
    <dgm:cxn modelId="{37F5790C-8D66-4CFA-B1C7-4BAB3BB09142}" type="presParOf" srcId="{9A6B5383-1C8C-4337-8AB0-BFDB8F5867DF}" destId="{B1600733-64B3-4B91-9EA6-2F95CAEBF2A1}" srcOrd="1" destOrd="0" presId="urn:microsoft.com/office/officeart/2005/8/layout/orgChart1"/>
    <dgm:cxn modelId="{440FFD5D-C98E-4BB8-AE6A-1AF874943784}" type="presParOf" srcId="{B1600733-64B3-4B91-9EA6-2F95CAEBF2A1}" destId="{1338736D-8EC1-42B7-9CEA-5CFB17B74EDB}" srcOrd="0" destOrd="0" presId="urn:microsoft.com/office/officeart/2005/8/layout/orgChart1"/>
    <dgm:cxn modelId="{42DEAA6E-CB4D-4328-98C8-79D7A7AEC3C5}" type="presParOf" srcId="{1338736D-8EC1-42B7-9CEA-5CFB17B74EDB}" destId="{850D21A3-EA6E-4DBF-AD96-3BB50CAA9998}" srcOrd="0" destOrd="0" presId="urn:microsoft.com/office/officeart/2005/8/layout/orgChart1"/>
    <dgm:cxn modelId="{1A1FB590-3B85-442F-83C9-B72345941986}" type="presParOf" srcId="{1338736D-8EC1-42B7-9CEA-5CFB17B74EDB}" destId="{B004C11F-5485-4CF6-8D55-6E222649DB23}" srcOrd="1" destOrd="0" presId="urn:microsoft.com/office/officeart/2005/8/layout/orgChart1"/>
    <dgm:cxn modelId="{C02649CE-02CA-476C-BE33-AE0BC5061094}" type="presParOf" srcId="{B1600733-64B3-4B91-9EA6-2F95CAEBF2A1}" destId="{253EED25-4E28-49AD-8E7E-86D7FE8FBC59}" srcOrd="1" destOrd="0" presId="urn:microsoft.com/office/officeart/2005/8/layout/orgChart1"/>
    <dgm:cxn modelId="{5270DFB3-0C36-4D21-90CB-A1F041D178C8}" type="presParOf" srcId="{253EED25-4E28-49AD-8E7E-86D7FE8FBC59}" destId="{CB8B14FF-2859-472F-9F61-93A8FFF8B64F}" srcOrd="0" destOrd="0" presId="urn:microsoft.com/office/officeart/2005/8/layout/orgChart1"/>
    <dgm:cxn modelId="{DE7DE84C-85D8-48AE-BECD-DDD13FA496E5}" type="presParOf" srcId="{253EED25-4E28-49AD-8E7E-86D7FE8FBC59}" destId="{EFD96865-FDED-4563-973D-509C2936C092}" srcOrd="1" destOrd="0" presId="urn:microsoft.com/office/officeart/2005/8/layout/orgChart1"/>
    <dgm:cxn modelId="{BA761C39-9E49-4772-BC2A-19AD5648D9C0}" type="presParOf" srcId="{EFD96865-FDED-4563-973D-509C2936C092}" destId="{898A583E-26AD-4BF3-8194-B7A049EC045D}" srcOrd="0" destOrd="0" presId="urn:microsoft.com/office/officeart/2005/8/layout/orgChart1"/>
    <dgm:cxn modelId="{5246E43C-1065-4B64-B317-40B7E85D3DE2}" type="presParOf" srcId="{898A583E-26AD-4BF3-8194-B7A049EC045D}" destId="{6873E698-276B-44DE-90D1-D19BD04B9D19}" srcOrd="0" destOrd="0" presId="urn:microsoft.com/office/officeart/2005/8/layout/orgChart1"/>
    <dgm:cxn modelId="{48A2FCFE-6BE7-4C35-A723-8F45A0AC0550}" type="presParOf" srcId="{898A583E-26AD-4BF3-8194-B7A049EC045D}" destId="{49CE2487-C0E4-4AC7-AD20-E60F71EFA499}" srcOrd="1" destOrd="0" presId="urn:microsoft.com/office/officeart/2005/8/layout/orgChart1"/>
    <dgm:cxn modelId="{11560C91-2C4D-4FA0-B5C3-36DD36005A69}" type="presParOf" srcId="{EFD96865-FDED-4563-973D-509C2936C092}" destId="{F18516D0-8AFE-4912-9935-65F54D8373DD}" srcOrd="1" destOrd="0" presId="urn:microsoft.com/office/officeart/2005/8/layout/orgChart1"/>
    <dgm:cxn modelId="{02A6F564-8B2A-4F0C-9CE6-4D9EA76FC0B0}" type="presParOf" srcId="{EFD96865-FDED-4563-973D-509C2936C092}" destId="{9CC3AA6C-2370-46CE-A296-4D82AA884702}" srcOrd="2" destOrd="0" presId="urn:microsoft.com/office/officeart/2005/8/layout/orgChart1"/>
    <dgm:cxn modelId="{20E1D311-11C6-44BF-A6A2-82B121CD672A}" type="presParOf" srcId="{253EED25-4E28-49AD-8E7E-86D7FE8FBC59}" destId="{AC50E7A0-E3F1-40FD-AA66-D67E72960B51}" srcOrd="2" destOrd="0" presId="urn:microsoft.com/office/officeart/2005/8/layout/orgChart1"/>
    <dgm:cxn modelId="{475C75F9-BFAB-46D1-BA20-D23EAB282BC4}" type="presParOf" srcId="{253EED25-4E28-49AD-8E7E-86D7FE8FBC59}" destId="{0D1D4C01-1010-40CB-AAE3-C1DD7595D3E6}" srcOrd="3" destOrd="0" presId="urn:microsoft.com/office/officeart/2005/8/layout/orgChart1"/>
    <dgm:cxn modelId="{E8AA1978-2AFF-4008-A5C3-5070657E6E76}" type="presParOf" srcId="{0D1D4C01-1010-40CB-AAE3-C1DD7595D3E6}" destId="{92C6C88F-7535-4209-B819-784180107712}" srcOrd="0" destOrd="0" presId="urn:microsoft.com/office/officeart/2005/8/layout/orgChart1"/>
    <dgm:cxn modelId="{F4965417-91E5-4A9D-B109-50ABE6434986}" type="presParOf" srcId="{92C6C88F-7535-4209-B819-784180107712}" destId="{275DB5D1-ABD3-41C1-8A87-5597F7FA266D}" srcOrd="0" destOrd="0" presId="urn:microsoft.com/office/officeart/2005/8/layout/orgChart1"/>
    <dgm:cxn modelId="{57CD352A-6EF6-49A4-9D11-1851D733B1DF}" type="presParOf" srcId="{92C6C88F-7535-4209-B819-784180107712}" destId="{F333F4CC-C7F0-4995-AFCD-FAB55A43C8CE}" srcOrd="1" destOrd="0" presId="urn:microsoft.com/office/officeart/2005/8/layout/orgChart1"/>
    <dgm:cxn modelId="{7357C94F-A8D4-46FC-AE92-66EA610B65D3}" type="presParOf" srcId="{0D1D4C01-1010-40CB-AAE3-C1DD7595D3E6}" destId="{4C65468F-EDBA-4496-B099-345D2D761F85}" srcOrd="1" destOrd="0" presId="urn:microsoft.com/office/officeart/2005/8/layout/orgChart1"/>
    <dgm:cxn modelId="{9EA7B90D-F2AE-4750-A949-14A609406BCE}" type="presParOf" srcId="{0D1D4C01-1010-40CB-AAE3-C1DD7595D3E6}" destId="{02D0BBA4-22B7-4FD6-871D-115E64851E87}" srcOrd="2" destOrd="0" presId="urn:microsoft.com/office/officeart/2005/8/layout/orgChart1"/>
    <dgm:cxn modelId="{5942BF5B-A3E8-4E13-9C56-476FB0B6A481}" type="presParOf" srcId="{B1600733-64B3-4B91-9EA6-2F95CAEBF2A1}" destId="{E8863299-2867-4052-B9C0-E9C15EB46D96}" srcOrd="2" destOrd="0" presId="urn:microsoft.com/office/officeart/2005/8/layout/orgChart1"/>
    <dgm:cxn modelId="{4A120338-1F8D-4018-B5AB-6E79B907A3C9}" type="presParOf" srcId="{9A6B5383-1C8C-4337-8AB0-BFDB8F5867DF}" destId="{C7C468FA-D4D3-4032-AECC-2DED7C7EC593}" srcOrd="2" destOrd="0" presId="urn:microsoft.com/office/officeart/2005/8/layout/orgChart1"/>
    <dgm:cxn modelId="{14CB8A02-BB55-4909-B322-750D095E15F2}" type="presParOf" srcId="{9A6B5383-1C8C-4337-8AB0-BFDB8F5867DF}" destId="{91AD9176-AE75-4324-B5FA-C840B82E9747}" srcOrd="3" destOrd="0" presId="urn:microsoft.com/office/officeart/2005/8/layout/orgChart1"/>
    <dgm:cxn modelId="{D55C6854-C832-4F3B-83D4-57CDD8EE535F}" type="presParOf" srcId="{91AD9176-AE75-4324-B5FA-C840B82E9747}" destId="{5F24C6DD-415D-43F5-9E26-C675C71840C0}" srcOrd="0" destOrd="0" presId="urn:microsoft.com/office/officeart/2005/8/layout/orgChart1"/>
    <dgm:cxn modelId="{00AB3927-3955-4A80-8C20-2BCC9155BD08}" type="presParOf" srcId="{5F24C6DD-415D-43F5-9E26-C675C71840C0}" destId="{EAEDF93F-9C3B-401C-AD64-886F151C0145}" srcOrd="0" destOrd="0" presId="urn:microsoft.com/office/officeart/2005/8/layout/orgChart1"/>
    <dgm:cxn modelId="{8660C152-46A9-49E3-8AF9-C08DA3EB7654}" type="presParOf" srcId="{5F24C6DD-415D-43F5-9E26-C675C71840C0}" destId="{9E996CD1-6ED7-4A01-9A12-C9C31BB26BB3}" srcOrd="1" destOrd="0" presId="urn:microsoft.com/office/officeart/2005/8/layout/orgChart1"/>
    <dgm:cxn modelId="{8F366881-5E02-4E32-9C62-8DB189CC85E5}" type="presParOf" srcId="{91AD9176-AE75-4324-B5FA-C840B82E9747}" destId="{3382206B-5CEA-492C-AC89-768E21B5C75F}" srcOrd="1" destOrd="0" presId="urn:microsoft.com/office/officeart/2005/8/layout/orgChart1"/>
    <dgm:cxn modelId="{98B68FEF-D1A7-4294-8E76-343DC28AAC91}" type="presParOf" srcId="{3382206B-5CEA-492C-AC89-768E21B5C75F}" destId="{93AC79FD-9477-412B-9E59-9AB42D0DEFA2}" srcOrd="0" destOrd="0" presId="urn:microsoft.com/office/officeart/2005/8/layout/orgChart1"/>
    <dgm:cxn modelId="{94579285-FC4E-40E4-8B88-E143289A475C}" type="presParOf" srcId="{3382206B-5CEA-492C-AC89-768E21B5C75F}" destId="{43DE6EE2-5E1D-41B6-8290-4AABC8585E34}" srcOrd="1" destOrd="0" presId="urn:microsoft.com/office/officeart/2005/8/layout/orgChart1"/>
    <dgm:cxn modelId="{82451D28-C0EF-476F-8F33-A8720BF1629C}" type="presParOf" srcId="{43DE6EE2-5E1D-41B6-8290-4AABC8585E34}" destId="{3C70379A-2608-4C20-BCBF-70E4F8B6E704}" srcOrd="0" destOrd="0" presId="urn:microsoft.com/office/officeart/2005/8/layout/orgChart1"/>
    <dgm:cxn modelId="{3705BDCA-F69B-4DC5-BA4A-414C35FBB489}" type="presParOf" srcId="{3C70379A-2608-4C20-BCBF-70E4F8B6E704}" destId="{1DE3B865-E2A2-420E-B317-EDAAC8047CAA}" srcOrd="0" destOrd="0" presId="urn:microsoft.com/office/officeart/2005/8/layout/orgChart1"/>
    <dgm:cxn modelId="{C5E45E4D-CB55-466E-88FF-A1CE38883CDF}" type="presParOf" srcId="{3C70379A-2608-4C20-BCBF-70E4F8B6E704}" destId="{5C7E7EE5-AF22-47AA-A989-EFBF77D9B166}" srcOrd="1" destOrd="0" presId="urn:microsoft.com/office/officeart/2005/8/layout/orgChart1"/>
    <dgm:cxn modelId="{FE01DE35-2ED7-42FB-8DA3-1B06BC517595}" type="presParOf" srcId="{43DE6EE2-5E1D-41B6-8290-4AABC8585E34}" destId="{0BDF0A4A-47E8-4294-A478-C9EF94E34B45}" srcOrd="1" destOrd="0" presId="urn:microsoft.com/office/officeart/2005/8/layout/orgChart1"/>
    <dgm:cxn modelId="{70B3CA1E-63CE-49DF-B0F6-C97A5F90C561}" type="presParOf" srcId="{0BDF0A4A-47E8-4294-A478-C9EF94E34B45}" destId="{7D732328-3BC9-45A3-970B-A8728FAD27E3}" srcOrd="0" destOrd="0" presId="urn:microsoft.com/office/officeart/2005/8/layout/orgChart1"/>
    <dgm:cxn modelId="{0B4767E8-63FE-4C47-9A4B-60F2EE9FC9CC}" type="presParOf" srcId="{0BDF0A4A-47E8-4294-A478-C9EF94E34B45}" destId="{BBA23E6D-2829-4D65-8AD2-912B94E3893C}" srcOrd="1" destOrd="0" presId="urn:microsoft.com/office/officeart/2005/8/layout/orgChart1"/>
    <dgm:cxn modelId="{818016AE-D9E0-45D3-A00C-DEA647DA79DB}" type="presParOf" srcId="{BBA23E6D-2829-4D65-8AD2-912B94E3893C}" destId="{FED52D58-F128-490B-ABA7-990965A087C8}" srcOrd="0" destOrd="0" presId="urn:microsoft.com/office/officeart/2005/8/layout/orgChart1"/>
    <dgm:cxn modelId="{B5D5709D-3890-4EF4-A198-91A6C4B27B2D}" type="presParOf" srcId="{FED52D58-F128-490B-ABA7-990965A087C8}" destId="{B15FF3DB-AEDE-486E-ABF1-F050C4C7B95C}" srcOrd="0" destOrd="0" presId="urn:microsoft.com/office/officeart/2005/8/layout/orgChart1"/>
    <dgm:cxn modelId="{11B2941E-E25A-4BB0-8180-80B753124316}" type="presParOf" srcId="{FED52D58-F128-490B-ABA7-990965A087C8}" destId="{77CBAB65-BCB1-42BE-9818-F3CC5A85414B}" srcOrd="1" destOrd="0" presId="urn:microsoft.com/office/officeart/2005/8/layout/orgChart1"/>
    <dgm:cxn modelId="{79577C87-B7D3-4910-8383-3E1DAE0D4793}" type="presParOf" srcId="{BBA23E6D-2829-4D65-8AD2-912B94E3893C}" destId="{21711851-135F-44DE-97B7-C0860557D4A0}" srcOrd="1" destOrd="0" presId="urn:microsoft.com/office/officeart/2005/8/layout/orgChart1"/>
    <dgm:cxn modelId="{B3763D4C-AC8B-4FA3-91A4-F8B77F7A4AFA}" type="presParOf" srcId="{BBA23E6D-2829-4D65-8AD2-912B94E3893C}" destId="{A7AED2D1-FD79-44E3-844E-EF8DE63ADF62}" srcOrd="2" destOrd="0" presId="urn:microsoft.com/office/officeart/2005/8/layout/orgChart1"/>
    <dgm:cxn modelId="{5E31B6C8-4AE9-4C25-B200-0539E94CE9F3}" type="presParOf" srcId="{0BDF0A4A-47E8-4294-A478-C9EF94E34B45}" destId="{C588B044-751F-4D7C-83BC-46F8DB1C344D}" srcOrd="2" destOrd="0" presId="urn:microsoft.com/office/officeart/2005/8/layout/orgChart1"/>
    <dgm:cxn modelId="{429340CA-B136-4054-9E54-2E1EB338A912}" type="presParOf" srcId="{0BDF0A4A-47E8-4294-A478-C9EF94E34B45}" destId="{CB7CB7D2-F884-4DC0-8E9C-EBF2109B085B}" srcOrd="3" destOrd="0" presId="urn:microsoft.com/office/officeart/2005/8/layout/orgChart1"/>
    <dgm:cxn modelId="{E31BE4CF-AB53-4C88-86E5-524557B72673}" type="presParOf" srcId="{CB7CB7D2-F884-4DC0-8E9C-EBF2109B085B}" destId="{CACD4DAD-AD9C-47B5-B784-DE7F13E61D52}" srcOrd="0" destOrd="0" presId="urn:microsoft.com/office/officeart/2005/8/layout/orgChart1"/>
    <dgm:cxn modelId="{F698E982-79C4-4D5F-A3EE-81C56CAC5157}" type="presParOf" srcId="{CACD4DAD-AD9C-47B5-B784-DE7F13E61D52}" destId="{A7E78D0C-85C8-4E41-A643-38E712DCD65B}" srcOrd="0" destOrd="0" presId="urn:microsoft.com/office/officeart/2005/8/layout/orgChart1"/>
    <dgm:cxn modelId="{401CBC95-14B6-445A-ACD8-3BDEE614019F}" type="presParOf" srcId="{CACD4DAD-AD9C-47B5-B784-DE7F13E61D52}" destId="{77713F3D-3E9B-4CFF-805F-EDEC76875636}" srcOrd="1" destOrd="0" presId="urn:microsoft.com/office/officeart/2005/8/layout/orgChart1"/>
    <dgm:cxn modelId="{BA710315-9C3C-445B-BCC1-AE1C07297CCA}" type="presParOf" srcId="{CB7CB7D2-F884-4DC0-8E9C-EBF2109B085B}" destId="{4A7090F7-1AC9-4734-A4E8-2C5C173E8BB1}" srcOrd="1" destOrd="0" presId="urn:microsoft.com/office/officeart/2005/8/layout/orgChart1"/>
    <dgm:cxn modelId="{8FC1E4B0-41FD-4C16-B884-AB3C66C68C1A}" type="presParOf" srcId="{CB7CB7D2-F884-4DC0-8E9C-EBF2109B085B}" destId="{28AAB8E9-42E9-4B41-B41E-ECD05DABC1A0}" srcOrd="2" destOrd="0" presId="urn:microsoft.com/office/officeart/2005/8/layout/orgChart1"/>
    <dgm:cxn modelId="{1ACAA511-EB1E-4B9B-9434-3C8352A45D11}" type="presParOf" srcId="{43DE6EE2-5E1D-41B6-8290-4AABC8585E34}" destId="{3459AB4C-2393-45A5-82D3-70D8D04E0650}" srcOrd="2" destOrd="0" presId="urn:microsoft.com/office/officeart/2005/8/layout/orgChart1"/>
    <dgm:cxn modelId="{1B0ED2DB-A430-43DA-848C-4636B56E72E6}" type="presParOf" srcId="{3382206B-5CEA-492C-AC89-768E21B5C75F}" destId="{4FAEB634-DADC-4773-8D20-815D3508F55F}" srcOrd="2" destOrd="0" presId="urn:microsoft.com/office/officeart/2005/8/layout/orgChart1"/>
    <dgm:cxn modelId="{2F162755-5E54-4390-95A6-86BA8B6A1E34}" type="presParOf" srcId="{3382206B-5CEA-492C-AC89-768E21B5C75F}" destId="{8E6005EF-0480-4E56-B933-165088530666}" srcOrd="3" destOrd="0" presId="urn:microsoft.com/office/officeart/2005/8/layout/orgChart1"/>
    <dgm:cxn modelId="{820F6B96-B908-47C1-B9BD-9571E1D88D25}" type="presParOf" srcId="{8E6005EF-0480-4E56-B933-165088530666}" destId="{1D3FBCCD-399C-4B4C-AA80-B5E1C1B3646A}" srcOrd="0" destOrd="0" presId="urn:microsoft.com/office/officeart/2005/8/layout/orgChart1"/>
    <dgm:cxn modelId="{F6D3F556-493F-4E2B-9204-8658F035D19C}" type="presParOf" srcId="{1D3FBCCD-399C-4B4C-AA80-B5E1C1B3646A}" destId="{0CB9DA64-2B10-42BE-82F5-798B5F637872}" srcOrd="0" destOrd="0" presId="urn:microsoft.com/office/officeart/2005/8/layout/orgChart1"/>
    <dgm:cxn modelId="{15826822-C284-4929-A255-3B3A6006D18B}" type="presParOf" srcId="{1D3FBCCD-399C-4B4C-AA80-B5E1C1B3646A}" destId="{063ADDDD-410F-4189-9CB7-98DA1EA21715}" srcOrd="1" destOrd="0" presId="urn:microsoft.com/office/officeart/2005/8/layout/orgChart1"/>
    <dgm:cxn modelId="{140335A7-F4F2-471B-BBC4-67B3EC974A8B}" type="presParOf" srcId="{8E6005EF-0480-4E56-B933-165088530666}" destId="{60D01146-E0F8-47FC-BC28-FDC0B1DF3314}" srcOrd="1" destOrd="0" presId="urn:microsoft.com/office/officeart/2005/8/layout/orgChart1"/>
    <dgm:cxn modelId="{0F3E3542-720E-4431-A02D-1879CC9C9786}" type="presParOf" srcId="{60D01146-E0F8-47FC-BC28-FDC0B1DF3314}" destId="{0B1C8622-8260-424F-9F58-747876811ED1}" srcOrd="0" destOrd="0" presId="urn:microsoft.com/office/officeart/2005/8/layout/orgChart1"/>
    <dgm:cxn modelId="{20798B83-C211-4F23-82FA-E32C663E169A}" type="presParOf" srcId="{60D01146-E0F8-47FC-BC28-FDC0B1DF3314}" destId="{FBB916B6-F188-4BC1-B8F8-1D37CBDB871E}" srcOrd="1" destOrd="0" presId="urn:microsoft.com/office/officeart/2005/8/layout/orgChart1"/>
    <dgm:cxn modelId="{670C4108-A5F3-4361-8F41-BAF26E00FA0E}" type="presParOf" srcId="{FBB916B6-F188-4BC1-B8F8-1D37CBDB871E}" destId="{D148BA87-70D3-4ABD-BA30-EA512BE21543}" srcOrd="0" destOrd="0" presId="urn:microsoft.com/office/officeart/2005/8/layout/orgChart1"/>
    <dgm:cxn modelId="{9469E205-78C4-4AF4-A3DD-207388848A9E}" type="presParOf" srcId="{D148BA87-70D3-4ABD-BA30-EA512BE21543}" destId="{290AD3E3-C025-4629-B1A4-859970755B1E}" srcOrd="0" destOrd="0" presId="urn:microsoft.com/office/officeart/2005/8/layout/orgChart1"/>
    <dgm:cxn modelId="{0C633E3A-EEBD-46F4-876F-EA9DDBE25882}" type="presParOf" srcId="{D148BA87-70D3-4ABD-BA30-EA512BE21543}" destId="{1D441D0E-8D46-48C0-AC65-57497C9F2F4A}" srcOrd="1" destOrd="0" presId="urn:microsoft.com/office/officeart/2005/8/layout/orgChart1"/>
    <dgm:cxn modelId="{07D5EB8C-6BFF-4D63-9EA5-45B22B8C8441}" type="presParOf" srcId="{FBB916B6-F188-4BC1-B8F8-1D37CBDB871E}" destId="{F0C7771B-D692-4A1C-884E-9CA75B42062F}" srcOrd="1" destOrd="0" presId="urn:microsoft.com/office/officeart/2005/8/layout/orgChart1"/>
    <dgm:cxn modelId="{238F7E1F-D231-4F6A-9B10-373B9169BF8A}" type="presParOf" srcId="{FBB916B6-F188-4BC1-B8F8-1D37CBDB871E}" destId="{9B964949-AFBC-426D-8FD1-4F863563E211}" srcOrd="2" destOrd="0" presId="urn:microsoft.com/office/officeart/2005/8/layout/orgChart1"/>
    <dgm:cxn modelId="{25805988-7A06-4930-AFC8-076E274629C8}" type="presParOf" srcId="{60D01146-E0F8-47FC-BC28-FDC0B1DF3314}" destId="{F515BC12-88A4-47D7-984A-E771F25CFBBE}" srcOrd="2" destOrd="0" presId="urn:microsoft.com/office/officeart/2005/8/layout/orgChart1"/>
    <dgm:cxn modelId="{D923803D-C931-405F-AAA8-8DC3D5CD2E7A}" type="presParOf" srcId="{60D01146-E0F8-47FC-BC28-FDC0B1DF3314}" destId="{E3579ADE-7CC8-4563-872A-83423D35B506}" srcOrd="3" destOrd="0" presId="urn:microsoft.com/office/officeart/2005/8/layout/orgChart1"/>
    <dgm:cxn modelId="{2A11E971-A203-4B44-AFE6-FAAD7230E933}" type="presParOf" srcId="{E3579ADE-7CC8-4563-872A-83423D35B506}" destId="{74B9C080-3AE7-49FB-909C-352A9DE83F99}" srcOrd="0" destOrd="0" presId="urn:microsoft.com/office/officeart/2005/8/layout/orgChart1"/>
    <dgm:cxn modelId="{42A2975C-2CB5-45FF-B0F8-E726ED3F2A95}" type="presParOf" srcId="{74B9C080-3AE7-49FB-909C-352A9DE83F99}" destId="{6F0E96FB-BC89-4565-8B23-F453FDB29F82}" srcOrd="0" destOrd="0" presId="urn:microsoft.com/office/officeart/2005/8/layout/orgChart1"/>
    <dgm:cxn modelId="{07AA2614-500C-40A3-BA0F-6925113102C6}" type="presParOf" srcId="{74B9C080-3AE7-49FB-909C-352A9DE83F99}" destId="{080BF1E3-0AB9-4E20-ABC2-D9FF137F5DFE}" srcOrd="1" destOrd="0" presId="urn:microsoft.com/office/officeart/2005/8/layout/orgChart1"/>
    <dgm:cxn modelId="{2122ACB8-54A6-4035-A9DA-71C18BE91CA3}" type="presParOf" srcId="{E3579ADE-7CC8-4563-872A-83423D35B506}" destId="{8AE0E4E8-FD36-4FF8-9BC5-21284C34BDD7}" srcOrd="1" destOrd="0" presId="urn:microsoft.com/office/officeart/2005/8/layout/orgChart1"/>
    <dgm:cxn modelId="{7FD17768-0489-4668-A35F-A73F22064B89}" type="presParOf" srcId="{E3579ADE-7CC8-4563-872A-83423D35B506}" destId="{A950A769-0095-41BC-A2EA-8750CACC7F20}" srcOrd="2" destOrd="0" presId="urn:microsoft.com/office/officeart/2005/8/layout/orgChart1"/>
    <dgm:cxn modelId="{7115435B-710E-4D05-AC01-E6D2A7ECB792}" type="presParOf" srcId="{60D01146-E0F8-47FC-BC28-FDC0B1DF3314}" destId="{F06921D2-F5DD-46DB-83F1-A8E0D71EE82F}" srcOrd="4" destOrd="0" presId="urn:microsoft.com/office/officeart/2005/8/layout/orgChart1"/>
    <dgm:cxn modelId="{99CEA6A3-29EA-4574-8C53-DEDC680FDB8E}" type="presParOf" srcId="{60D01146-E0F8-47FC-BC28-FDC0B1DF3314}" destId="{A963DB0F-DFDD-41F4-882F-8C91EAFF04A2}" srcOrd="5" destOrd="0" presId="urn:microsoft.com/office/officeart/2005/8/layout/orgChart1"/>
    <dgm:cxn modelId="{B64A8C9B-48B4-4B10-9FF9-51F62A1351E2}" type="presParOf" srcId="{A963DB0F-DFDD-41F4-882F-8C91EAFF04A2}" destId="{CD8B715F-EC59-4E1B-B613-BED7F2DA175A}" srcOrd="0" destOrd="0" presId="urn:microsoft.com/office/officeart/2005/8/layout/orgChart1"/>
    <dgm:cxn modelId="{611DF39A-C7C0-4C71-903F-97C48D345910}" type="presParOf" srcId="{CD8B715F-EC59-4E1B-B613-BED7F2DA175A}" destId="{258EE5C8-DF50-4A76-87C6-4B1BE162EF66}" srcOrd="0" destOrd="0" presId="urn:microsoft.com/office/officeart/2005/8/layout/orgChart1"/>
    <dgm:cxn modelId="{7F9DD77E-D69F-4B35-A8FD-439EF6AAC2EC}" type="presParOf" srcId="{CD8B715F-EC59-4E1B-B613-BED7F2DA175A}" destId="{DBB45464-652C-4F33-A7CB-E0BE3E1A494B}" srcOrd="1" destOrd="0" presId="urn:microsoft.com/office/officeart/2005/8/layout/orgChart1"/>
    <dgm:cxn modelId="{2A100BB8-DA73-4D08-90FB-116D3ACF55B4}" type="presParOf" srcId="{A963DB0F-DFDD-41F4-882F-8C91EAFF04A2}" destId="{00CE3C1D-43BA-4B5E-9FAE-5A02D477C483}" srcOrd="1" destOrd="0" presId="urn:microsoft.com/office/officeart/2005/8/layout/orgChart1"/>
    <dgm:cxn modelId="{66E40842-A124-413A-8FD8-29297D7718C6}" type="presParOf" srcId="{A963DB0F-DFDD-41F4-882F-8C91EAFF04A2}" destId="{977333F3-20F5-4FD1-8C4E-54E07C65FA50}" srcOrd="2" destOrd="0" presId="urn:microsoft.com/office/officeart/2005/8/layout/orgChart1"/>
    <dgm:cxn modelId="{2EAE597B-3E32-4D19-AEF7-24E733BEF9B0}" type="presParOf" srcId="{8E6005EF-0480-4E56-B933-165088530666}" destId="{B2F4D4CB-40D2-4A83-BB98-57E1F85DCA65}" srcOrd="2" destOrd="0" presId="urn:microsoft.com/office/officeart/2005/8/layout/orgChart1"/>
    <dgm:cxn modelId="{5A53D30E-FA49-43D4-BC60-BAABF273E4D2}" type="presParOf" srcId="{91AD9176-AE75-4324-B5FA-C840B82E9747}" destId="{D3EDF58D-67E4-4BBE-97A8-CDA20F023A6A}" srcOrd="2" destOrd="0" presId="urn:microsoft.com/office/officeart/2005/8/layout/orgChart1"/>
    <dgm:cxn modelId="{6BAFC0E2-AAE2-4BDC-BE6E-70DDAAC9D453}" type="presParOf" srcId="{379CC921-4DF2-4ED8-A0AA-B211BC71960D}" destId="{A63D7239-C427-443F-8BD2-00212CB43C9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4D87E4A-CF6C-4201-B957-8CF101496E82}" type="doc">
      <dgm:prSet loTypeId="urn:microsoft.com/office/officeart/2005/8/layout/hierarchy2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7819AC51-A2D5-4192-99D7-6BD8C56F5332}">
      <dgm:prSet phldrT="[文字]" custT="1"/>
      <dgm:spPr>
        <a:xfrm>
          <a:off x="6847" y="313340"/>
          <a:ext cx="2537104" cy="452679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本法第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3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條第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1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項第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4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款：</a:t>
          </a:r>
          <a:endParaRPr lang="en-US" altLang="zh-TW" sz="2000" dirty="0" smtClean="0">
            <a:solidFill>
              <a:sysClr val="windowText" lastClr="0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  <a:p>
          <a:pPr algn="l"/>
          <a:r>
            <a:rPr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公職人員</a:t>
          </a:r>
          <a:r>
            <a:rPr lang="zh-TW" altLang="en-US" sz="2000" b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、</a:t>
          </a:r>
          <a:r>
            <a:rPr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公職人員之配偶或共同生活之家屬</a:t>
          </a:r>
          <a:r>
            <a:rPr lang="zh-TW" altLang="en-US" sz="2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、</a:t>
          </a:r>
          <a:r>
            <a:rPr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公職人員之二親等以內親屬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擔任</a:t>
          </a:r>
          <a:r>
            <a:rPr lang="zh-TW" altLang="en-US" sz="2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負責人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、</a:t>
          </a:r>
          <a:r>
            <a:rPr lang="zh-TW" altLang="en-US" sz="2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董事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、</a:t>
          </a:r>
          <a:r>
            <a:rPr lang="zh-TW" altLang="en-US" sz="2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獨立董事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、</a:t>
          </a:r>
          <a:r>
            <a:rPr lang="zh-TW" altLang="en-US" sz="2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監察人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、</a:t>
          </a:r>
          <a:r>
            <a:rPr lang="zh-TW" altLang="en-US" sz="2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經理人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或</a:t>
          </a:r>
          <a:r>
            <a:rPr lang="zh-TW" altLang="en-US" sz="2000" b="1" u="sng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相類似職務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之</a:t>
          </a:r>
          <a:r>
            <a:rPr lang="zh-TW" altLang="en-US" sz="2000" b="1" u="sng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營利事業</a:t>
          </a:r>
          <a:r>
            <a:rPr lang="zh-TW" altLang="en-US" sz="2000" b="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、</a:t>
          </a:r>
          <a:r>
            <a:rPr lang="zh-TW" altLang="en-US" sz="2000" b="1" u="sng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非營利之法人</a:t>
          </a:r>
          <a:r>
            <a:rPr lang="zh-TW" altLang="en-US" sz="2000" b="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及</a:t>
          </a:r>
          <a:r>
            <a:rPr lang="zh-TW" altLang="en-US" sz="2000" b="1" u="sng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非法人團體</a:t>
          </a:r>
          <a:endParaRPr lang="zh-TW" altLang="en-US" sz="2000" b="1" u="sng" dirty="0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376F152D-9D46-4535-98B8-CBE00086F15C}" type="parTrans" cxnId="{11D8C8D2-AAC5-431F-A8FD-840232364701}">
      <dgm:prSet/>
      <dgm:spPr/>
      <dgm:t>
        <a:bodyPr/>
        <a:lstStyle/>
        <a:p>
          <a:endParaRPr lang="zh-TW" altLang="en-US"/>
        </a:p>
      </dgm:t>
    </dgm:pt>
    <dgm:pt modelId="{7DC97AAB-598E-4CEF-92D6-EF51CCB2D4FE}" type="sibTrans" cxnId="{11D8C8D2-AAC5-431F-A8FD-840232364701}">
      <dgm:prSet/>
      <dgm:spPr/>
      <dgm:t>
        <a:bodyPr/>
        <a:lstStyle/>
        <a:p>
          <a:endParaRPr lang="zh-TW" altLang="en-US"/>
        </a:p>
      </dgm:t>
    </dgm:pt>
    <dgm:pt modelId="{98CF91E8-6107-4A9A-B218-67FF7351DBE0}">
      <dgm:prSet phldrT="[文字]" custT="1"/>
      <dgm:spPr>
        <a:xfrm>
          <a:off x="3329184" y="296752"/>
          <a:ext cx="1963080" cy="98154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zh-TW" altLang="en-US" sz="24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營利事業</a:t>
          </a:r>
          <a:endParaRPr lang="zh-TW" altLang="en-US" sz="2400" b="1" dirty="0">
            <a:solidFill>
              <a:srgbClr val="C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6CB11BEF-60E6-4244-9F02-ABDF692851C0}" type="parTrans" cxnId="{14482482-B31D-4B40-9A07-E2CA26821D3D}">
      <dgm:prSet/>
      <dgm:spPr>
        <a:xfrm rot="17621713">
          <a:off x="1959598" y="1666215"/>
          <a:ext cx="1953939" cy="31829"/>
        </a:xfrm>
        <a:custGeom>
          <a:avLst/>
          <a:gdLst/>
          <a:ahLst/>
          <a:cxnLst/>
          <a:rect l="0" t="0" r="0" b="0"/>
          <a:pathLst>
            <a:path>
              <a:moveTo>
                <a:pt x="0" y="15914"/>
              </a:moveTo>
              <a:lnTo>
                <a:pt x="1953939" y="15914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2DECFD4B-1D91-403F-B322-721F1332362B}" type="sibTrans" cxnId="{14482482-B31D-4B40-9A07-E2CA26821D3D}">
      <dgm:prSet/>
      <dgm:spPr/>
      <dgm:t>
        <a:bodyPr/>
        <a:lstStyle/>
        <a:p>
          <a:endParaRPr lang="zh-TW" altLang="en-US"/>
        </a:p>
      </dgm:t>
    </dgm:pt>
    <dgm:pt modelId="{EF3D7CC0-A053-4688-82CD-88E7978EE1C9}">
      <dgm:prSet phldrT="[文字]" custT="1"/>
      <dgm:spPr>
        <a:xfrm>
          <a:off x="6082521" y="0"/>
          <a:ext cx="1963080" cy="98154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例如：公司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事務所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商行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包工業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農漁會等</a:t>
          </a:r>
          <a:endParaRPr lang="zh-TW" altLang="en-US" sz="2000" dirty="0">
            <a:solidFill>
              <a:sysClr val="windowText" lastClr="0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CC46F731-97A0-490E-9A93-CF85F4A2A68F}" type="parTrans" cxnId="{430148F4-8D16-4ED9-B63C-364B07B46870}">
      <dgm:prSet/>
      <dgm:spPr>
        <a:xfrm rot="20365088">
          <a:off x="5265323" y="623231"/>
          <a:ext cx="844138" cy="31829"/>
        </a:xfrm>
        <a:custGeom>
          <a:avLst/>
          <a:gdLst/>
          <a:ahLst/>
          <a:cxnLst/>
          <a:rect l="0" t="0" r="0" b="0"/>
          <a:pathLst>
            <a:path>
              <a:moveTo>
                <a:pt x="0" y="15914"/>
              </a:moveTo>
              <a:lnTo>
                <a:pt x="844138" y="15914"/>
              </a:lnTo>
            </a:path>
          </a:pathLst>
        </a:custGeom>
        <a:noFill/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9824754D-E874-433A-946B-61421B2E02FD}" type="sibTrans" cxnId="{430148F4-8D16-4ED9-B63C-364B07B46870}">
      <dgm:prSet/>
      <dgm:spPr/>
      <dgm:t>
        <a:bodyPr/>
        <a:lstStyle/>
        <a:p>
          <a:endParaRPr lang="zh-TW" altLang="en-US"/>
        </a:p>
      </dgm:t>
    </dgm:pt>
    <dgm:pt modelId="{663D3F00-2C20-4A0D-AE65-56792FFF139A}">
      <dgm:prSet phldrT="[文字]" custT="1"/>
      <dgm:spPr>
        <a:xfrm>
          <a:off x="3335465" y="3974220"/>
          <a:ext cx="1963080" cy="98154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zh-TW" altLang="en-US" sz="24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非法人團體</a:t>
          </a:r>
          <a:endParaRPr lang="zh-TW" altLang="en-US" sz="2400" b="1" dirty="0">
            <a:solidFill>
              <a:srgbClr val="C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231FE8CB-4543-426F-80BF-F1918EB237D7}" type="parTrans" cxnId="{8CDE3B4A-1B14-4ED8-A84F-D0FF42F3E59D}">
      <dgm:prSet/>
      <dgm:spPr>
        <a:xfrm rot="4035458">
          <a:off x="1915991" y="3504949"/>
          <a:ext cx="2047435" cy="31829"/>
        </a:xfrm>
        <a:custGeom>
          <a:avLst/>
          <a:gdLst/>
          <a:ahLst/>
          <a:cxnLst/>
          <a:rect l="0" t="0" r="0" b="0"/>
          <a:pathLst>
            <a:path>
              <a:moveTo>
                <a:pt x="0" y="15914"/>
              </a:moveTo>
              <a:lnTo>
                <a:pt x="2047435" y="15914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15D91768-B231-4EB6-89AF-C6CBA7D53689}" type="sibTrans" cxnId="{8CDE3B4A-1B14-4ED8-A84F-D0FF42F3E59D}">
      <dgm:prSet/>
      <dgm:spPr/>
      <dgm:t>
        <a:bodyPr/>
        <a:lstStyle/>
        <a:p>
          <a:endParaRPr lang="zh-TW" altLang="en-US"/>
        </a:p>
      </dgm:t>
    </dgm:pt>
    <dgm:pt modelId="{C8889530-6EC1-4B25-B8D4-B2C483F123AD}">
      <dgm:prSet phldrT="[文字]" custT="1"/>
      <dgm:spPr>
        <a:xfrm>
          <a:off x="6082521" y="3652530"/>
          <a:ext cx="1963080" cy="177615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例如：</a:t>
          </a:r>
          <a:r>
            <a:rPr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宮廟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社區發展協會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祭祀公業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同鄉會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校友會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社區管委會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守望相助隊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產銷班</a:t>
          </a:r>
          <a:endParaRPr lang="zh-TW" altLang="en-US" sz="2000" b="1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DA95B952-0A0B-4F28-AFD2-E98D81A16518}" type="parTrans" cxnId="{6EE0DC77-FCCF-4CA6-8102-0963D09B9F5E}">
      <dgm:prSet/>
      <dgm:spPr>
        <a:xfrm rot="330563">
          <a:off x="5296726" y="4486884"/>
          <a:ext cx="787614" cy="31829"/>
        </a:xfrm>
        <a:custGeom>
          <a:avLst/>
          <a:gdLst/>
          <a:ahLst/>
          <a:cxnLst/>
          <a:rect l="0" t="0" r="0" b="0"/>
          <a:pathLst>
            <a:path>
              <a:moveTo>
                <a:pt x="0" y="15914"/>
              </a:moveTo>
              <a:lnTo>
                <a:pt x="787614" y="15914"/>
              </a:lnTo>
            </a:path>
          </a:pathLst>
        </a:custGeom>
        <a:noFill/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5D5E779B-DFA1-469D-9583-8FA888B48918}" type="sibTrans" cxnId="{6EE0DC77-FCCF-4CA6-8102-0963D09B9F5E}">
      <dgm:prSet/>
      <dgm:spPr/>
      <dgm:t>
        <a:bodyPr/>
        <a:lstStyle/>
        <a:p>
          <a:endParaRPr lang="zh-TW" altLang="en-US"/>
        </a:p>
      </dgm:t>
    </dgm:pt>
    <dgm:pt modelId="{787576F0-6BCB-40DB-8946-BA83E3F401E7}">
      <dgm:prSet custT="1"/>
      <dgm:spPr>
        <a:xfrm>
          <a:off x="3329184" y="1887314"/>
          <a:ext cx="1963080" cy="98154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zh-TW" altLang="en-US" sz="24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非營利法人</a:t>
          </a:r>
          <a:endParaRPr lang="zh-TW" altLang="en-US" sz="2400" b="1" dirty="0">
            <a:solidFill>
              <a:srgbClr val="C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E6FED4B9-FBA9-44AA-88A4-AA966CD60F47}" type="parTrans" cxnId="{47391D09-AEE8-4C05-9749-2A4899DA0945}">
      <dgm:prSet/>
      <dgm:spPr>
        <a:xfrm rot="20748166">
          <a:off x="2531582" y="2461496"/>
          <a:ext cx="809970" cy="31829"/>
        </a:xfrm>
        <a:custGeom>
          <a:avLst/>
          <a:gdLst/>
          <a:ahLst/>
          <a:cxnLst/>
          <a:rect l="0" t="0" r="0" b="0"/>
          <a:pathLst>
            <a:path>
              <a:moveTo>
                <a:pt x="0" y="15914"/>
              </a:moveTo>
              <a:lnTo>
                <a:pt x="809970" y="15914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AD84B8B6-C12F-4F49-A452-0E8A6B48D61A}" type="sibTrans" cxnId="{47391D09-AEE8-4C05-9749-2A4899DA0945}">
      <dgm:prSet/>
      <dgm:spPr/>
      <dgm:t>
        <a:bodyPr/>
        <a:lstStyle/>
        <a:p>
          <a:endParaRPr lang="zh-TW" altLang="en-US"/>
        </a:p>
      </dgm:t>
    </dgm:pt>
    <dgm:pt modelId="{6B13235C-E09E-444C-80BD-7C1254AAF1C3}">
      <dgm:prSet custT="1"/>
      <dgm:spPr>
        <a:xfrm>
          <a:off x="6077496" y="1425524"/>
          <a:ext cx="1963080" cy="190512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例如：基金會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體育協會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職業工會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警察之友會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氣象協會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樂團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劇團</a:t>
          </a:r>
          <a:r>
            <a:rPr lang="en-US" altLang="zh-TW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員工消費合作社等</a:t>
          </a:r>
          <a:endParaRPr lang="zh-TW" altLang="en-US" sz="2000" dirty="0">
            <a:solidFill>
              <a:sysClr val="windowText" lastClr="0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205A0B1B-3301-4F10-B6C2-286A494DB528}" type="parTrans" cxnId="{97A8537F-91F5-4B13-A12B-767D2BC11FD4}">
      <dgm:prSet/>
      <dgm:spPr>
        <a:xfrm>
          <a:off x="5292264" y="2362169"/>
          <a:ext cx="785232" cy="31829"/>
        </a:xfrm>
        <a:custGeom>
          <a:avLst/>
          <a:gdLst/>
          <a:ahLst/>
          <a:cxnLst/>
          <a:rect l="0" t="0" r="0" b="0"/>
          <a:pathLst>
            <a:path>
              <a:moveTo>
                <a:pt x="0" y="15914"/>
              </a:moveTo>
              <a:lnTo>
                <a:pt x="785232" y="15914"/>
              </a:lnTo>
            </a:path>
          </a:pathLst>
        </a:custGeom>
        <a:noFill/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D4FDEB8D-B3FB-4A48-8A4A-DEAEB3A20724}" type="sibTrans" cxnId="{97A8537F-91F5-4B13-A12B-767D2BC11FD4}">
      <dgm:prSet/>
      <dgm:spPr/>
      <dgm:t>
        <a:bodyPr/>
        <a:lstStyle/>
        <a:p>
          <a:endParaRPr lang="zh-TW" altLang="en-US"/>
        </a:p>
      </dgm:t>
    </dgm:pt>
    <dgm:pt modelId="{520C916B-7C75-4623-9932-61B5A1F397D4}" type="pres">
      <dgm:prSet presAssocID="{44D87E4A-CF6C-4201-B957-8CF101496E8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E97A679-4D7D-4083-8429-764B149E20CA}" type="pres">
      <dgm:prSet presAssocID="{7819AC51-A2D5-4192-99D7-6BD8C56F5332}" presName="root1" presStyleCnt="0"/>
      <dgm:spPr/>
    </dgm:pt>
    <dgm:pt modelId="{74DF6082-C1EB-4C60-8DC0-041AB80C3716}" type="pres">
      <dgm:prSet presAssocID="{7819AC51-A2D5-4192-99D7-6BD8C56F5332}" presName="LevelOneTextNode" presStyleLbl="node0" presStyleIdx="0" presStyleCnt="1" custScaleX="129241" custScaleY="384652" custLinFactNeighborX="-2895" custLinFactNeighborY="-1181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84A5E79-F02B-4834-870D-FA56E7751043}" type="pres">
      <dgm:prSet presAssocID="{7819AC51-A2D5-4192-99D7-6BD8C56F5332}" presName="level2hierChild" presStyleCnt="0"/>
      <dgm:spPr/>
    </dgm:pt>
    <dgm:pt modelId="{8A039D4C-1C37-410C-91C3-D4562EA43A06}" type="pres">
      <dgm:prSet presAssocID="{6CB11BEF-60E6-4244-9F02-ABDF692851C0}" presName="conn2-1" presStyleLbl="parChTrans1D2" presStyleIdx="0" presStyleCnt="3"/>
      <dgm:spPr/>
      <dgm:t>
        <a:bodyPr/>
        <a:lstStyle/>
        <a:p>
          <a:endParaRPr lang="zh-TW" altLang="en-US"/>
        </a:p>
      </dgm:t>
    </dgm:pt>
    <dgm:pt modelId="{5DDF91DC-3E05-4631-A512-5AA95164D686}" type="pres">
      <dgm:prSet presAssocID="{6CB11BEF-60E6-4244-9F02-ABDF692851C0}" presName="connTx" presStyleLbl="parChTrans1D2" presStyleIdx="0" presStyleCnt="3"/>
      <dgm:spPr/>
      <dgm:t>
        <a:bodyPr/>
        <a:lstStyle/>
        <a:p>
          <a:endParaRPr lang="zh-TW" altLang="en-US"/>
        </a:p>
      </dgm:t>
    </dgm:pt>
    <dgm:pt modelId="{8EA6047A-85B3-4567-AF92-EEE0272A728A}" type="pres">
      <dgm:prSet presAssocID="{98CF91E8-6107-4A9A-B218-67FF7351DBE0}" presName="root2" presStyleCnt="0"/>
      <dgm:spPr/>
    </dgm:pt>
    <dgm:pt modelId="{6D0C7663-9E81-498E-AFDA-2CF05A18332E}" type="pres">
      <dgm:prSet presAssocID="{98CF91E8-6107-4A9A-B218-67FF7351DBE0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7F4C5FB-71C9-4BA7-8C4F-640B52733DF1}" type="pres">
      <dgm:prSet presAssocID="{98CF91E8-6107-4A9A-B218-67FF7351DBE0}" presName="level3hierChild" presStyleCnt="0"/>
      <dgm:spPr/>
    </dgm:pt>
    <dgm:pt modelId="{274522F2-B4DD-4AD2-B844-0DE117841121}" type="pres">
      <dgm:prSet presAssocID="{CC46F731-97A0-490E-9A93-CF85F4A2A68F}" presName="conn2-1" presStyleLbl="parChTrans1D3" presStyleIdx="0" presStyleCnt="3"/>
      <dgm:spPr/>
      <dgm:t>
        <a:bodyPr/>
        <a:lstStyle/>
        <a:p>
          <a:endParaRPr lang="zh-TW" altLang="en-US"/>
        </a:p>
      </dgm:t>
    </dgm:pt>
    <dgm:pt modelId="{C669A85B-B1A1-4DDA-81D1-FCE992C94C24}" type="pres">
      <dgm:prSet presAssocID="{CC46F731-97A0-490E-9A93-CF85F4A2A68F}" presName="connTx" presStyleLbl="parChTrans1D3" presStyleIdx="0" presStyleCnt="3"/>
      <dgm:spPr/>
      <dgm:t>
        <a:bodyPr/>
        <a:lstStyle/>
        <a:p>
          <a:endParaRPr lang="zh-TW" altLang="en-US"/>
        </a:p>
      </dgm:t>
    </dgm:pt>
    <dgm:pt modelId="{370EF52B-8A5D-419F-BF1D-1F6854251588}" type="pres">
      <dgm:prSet presAssocID="{EF3D7CC0-A053-4688-82CD-88E7978EE1C9}" presName="root2" presStyleCnt="0"/>
      <dgm:spPr/>
    </dgm:pt>
    <dgm:pt modelId="{727FF24B-BED3-41A1-8829-DF8E7F48B9E7}" type="pres">
      <dgm:prSet presAssocID="{EF3D7CC0-A053-4688-82CD-88E7978EE1C9}" presName="LevelTwoTextNode" presStyleLbl="node3" presStyleIdx="0" presStyleCnt="3" custLinFactNeighborX="256" custLinFactNeighborY="-3754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155A5AC-5CD0-4085-8F20-C9A3A0A7E135}" type="pres">
      <dgm:prSet presAssocID="{EF3D7CC0-A053-4688-82CD-88E7978EE1C9}" presName="level3hierChild" presStyleCnt="0"/>
      <dgm:spPr/>
    </dgm:pt>
    <dgm:pt modelId="{603F6276-177A-4C0A-AE36-852D37CFA892}" type="pres">
      <dgm:prSet presAssocID="{E6FED4B9-FBA9-44AA-88A4-AA966CD60F47}" presName="conn2-1" presStyleLbl="parChTrans1D2" presStyleIdx="1" presStyleCnt="3"/>
      <dgm:spPr/>
      <dgm:t>
        <a:bodyPr/>
        <a:lstStyle/>
        <a:p>
          <a:endParaRPr lang="zh-TW" altLang="en-US"/>
        </a:p>
      </dgm:t>
    </dgm:pt>
    <dgm:pt modelId="{8E5728A6-8D06-4495-9560-18856D5B50EA}" type="pres">
      <dgm:prSet presAssocID="{E6FED4B9-FBA9-44AA-88A4-AA966CD60F47}" presName="connTx" presStyleLbl="parChTrans1D2" presStyleIdx="1" presStyleCnt="3"/>
      <dgm:spPr/>
      <dgm:t>
        <a:bodyPr/>
        <a:lstStyle/>
        <a:p>
          <a:endParaRPr lang="zh-TW" altLang="en-US"/>
        </a:p>
      </dgm:t>
    </dgm:pt>
    <dgm:pt modelId="{10066322-B209-4963-970F-F2030D309679}" type="pres">
      <dgm:prSet presAssocID="{787576F0-6BCB-40DB-8946-BA83E3F401E7}" presName="root2" presStyleCnt="0"/>
      <dgm:spPr/>
    </dgm:pt>
    <dgm:pt modelId="{CEE27645-FFB7-44CC-99B9-BFC410636BF7}" type="pres">
      <dgm:prSet presAssocID="{787576F0-6BCB-40DB-8946-BA83E3F401E7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844E299-0EA3-4E61-8423-C84BF5260479}" type="pres">
      <dgm:prSet presAssocID="{787576F0-6BCB-40DB-8946-BA83E3F401E7}" presName="level3hierChild" presStyleCnt="0"/>
      <dgm:spPr/>
    </dgm:pt>
    <dgm:pt modelId="{396673D7-33B4-493D-B653-41D5E9827FD0}" type="pres">
      <dgm:prSet presAssocID="{205A0B1B-3301-4F10-B6C2-286A494DB528}" presName="conn2-1" presStyleLbl="parChTrans1D3" presStyleIdx="1" presStyleCnt="3"/>
      <dgm:spPr/>
      <dgm:t>
        <a:bodyPr/>
        <a:lstStyle/>
        <a:p>
          <a:endParaRPr lang="zh-TW" altLang="en-US"/>
        </a:p>
      </dgm:t>
    </dgm:pt>
    <dgm:pt modelId="{CF994780-9497-4F96-9EFC-0758B412C568}" type="pres">
      <dgm:prSet presAssocID="{205A0B1B-3301-4F10-B6C2-286A494DB528}" presName="connTx" presStyleLbl="parChTrans1D3" presStyleIdx="1" presStyleCnt="3"/>
      <dgm:spPr/>
      <dgm:t>
        <a:bodyPr/>
        <a:lstStyle/>
        <a:p>
          <a:endParaRPr lang="zh-TW" altLang="en-US"/>
        </a:p>
      </dgm:t>
    </dgm:pt>
    <dgm:pt modelId="{F054C2DA-F244-41B7-9091-C524161541F1}" type="pres">
      <dgm:prSet presAssocID="{6B13235C-E09E-444C-80BD-7C1254AAF1C3}" presName="root2" presStyleCnt="0"/>
      <dgm:spPr/>
    </dgm:pt>
    <dgm:pt modelId="{7141E8B5-16D4-4C55-A2AC-B70DC7C5ED82}" type="pres">
      <dgm:prSet presAssocID="{6B13235C-E09E-444C-80BD-7C1254AAF1C3}" presName="LevelTwoTextNode" presStyleLbl="node3" presStyleIdx="1" presStyleCnt="3" custScaleY="19409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DE5ED4E-D666-4290-9ABE-38A578BB10B0}" type="pres">
      <dgm:prSet presAssocID="{6B13235C-E09E-444C-80BD-7C1254AAF1C3}" presName="level3hierChild" presStyleCnt="0"/>
      <dgm:spPr/>
    </dgm:pt>
    <dgm:pt modelId="{728C7D99-A2AA-4F37-8317-DFD68BCB9D3D}" type="pres">
      <dgm:prSet presAssocID="{231FE8CB-4543-426F-80BF-F1918EB237D7}" presName="conn2-1" presStyleLbl="parChTrans1D2" presStyleIdx="2" presStyleCnt="3"/>
      <dgm:spPr/>
      <dgm:t>
        <a:bodyPr/>
        <a:lstStyle/>
        <a:p>
          <a:endParaRPr lang="zh-TW" altLang="en-US"/>
        </a:p>
      </dgm:t>
    </dgm:pt>
    <dgm:pt modelId="{4C785F19-D7C0-4D02-A459-B64166199A51}" type="pres">
      <dgm:prSet presAssocID="{231FE8CB-4543-426F-80BF-F1918EB237D7}" presName="connTx" presStyleLbl="parChTrans1D2" presStyleIdx="2" presStyleCnt="3"/>
      <dgm:spPr/>
      <dgm:t>
        <a:bodyPr/>
        <a:lstStyle/>
        <a:p>
          <a:endParaRPr lang="zh-TW" altLang="en-US"/>
        </a:p>
      </dgm:t>
    </dgm:pt>
    <dgm:pt modelId="{32391700-8CC9-4659-BE84-9BD18480450B}" type="pres">
      <dgm:prSet presAssocID="{663D3F00-2C20-4A0D-AE65-56792FFF139A}" presName="root2" presStyleCnt="0"/>
      <dgm:spPr/>
    </dgm:pt>
    <dgm:pt modelId="{A45FFA09-A89F-4956-B9D2-B59087D2337C}" type="pres">
      <dgm:prSet presAssocID="{663D3F00-2C20-4A0D-AE65-56792FFF139A}" presName="LevelTwoTextNode" presStyleLbl="node2" presStyleIdx="2" presStyleCnt="3" custLinFactNeighborX="320" custLinFactNeighborY="1009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801DE13-5EEC-4B25-AFD6-F839B10979E6}" type="pres">
      <dgm:prSet presAssocID="{663D3F00-2C20-4A0D-AE65-56792FFF139A}" presName="level3hierChild" presStyleCnt="0"/>
      <dgm:spPr/>
    </dgm:pt>
    <dgm:pt modelId="{AF261875-E1D5-4C0D-ADB4-AFBEACA3ABAD}" type="pres">
      <dgm:prSet presAssocID="{DA95B952-0A0B-4F28-AFD2-E98D81A16518}" presName="conn2-1" presStyleLbl="parChTrans1D3" presStyleIdx="2" presStyleCnt="3"/>
      <dgm:spPr/>
      <dgm:t>
        <a:bodyPr/>
        <a:lstStyle/>
        <a:p>
          <a:endParaRPr lang="zh-TW" altLang="en-US"/>
        </a:p>
      </dgm:t>
    </dgm:pt>
    <dgm:pt modelId="{37E72E04-D72A-4711-A222-591D264F39A3}" type="pres">
      <dgm:prSet presAssocID="{DA95B952-0A0B-4F28-AFD2-E98D81A16518}" presName="connTx" presStyleLbl="parChTrans1D3" presStyleIdx="2" presStyleCnt="3"/>
      <dgm:spPr/>
      <dgm:t>
        <a:bodyPr/>
        <a:lstStyle/>
        <a:p>
          <a:endParaRPr lang="zh-TW" altLang="en-US"/>
        </a:p>
      </dgm:t>
    </dgm:pt>
    <dgm:pt modelId="{88B6E080-5182-466E-BC73-156BDAD4164B}" type="pres">
      <dgm:prSet presAssocID="{C8889530-6EC1-4B25-B8D4-B2C483F123AD}" presName="root2" presStyleCnt="0"/>
      <dgm:spPr/>
    </dgm:pt>
    <dgm:pt modelId="{57DF0B45-B75B-4712-B3DF-BCFA6A8B008B}" type="pres">
      <dgm:prSet presAssocID="{C8889530-6EC1-4B25-B8D4-B2C483F123AD}" presName="LevelTwoTextNode" presStyleLbl="node3" presStyleIdx="2" presStyleCnt="3" custScaleY="180956" custLinFactNeighborX="256" custLinFactNeighborY="1779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7E5814A-4144-4381-8BD4-2C40EE917E14}" type="pres">
      <dgm:prSet presAssocID="{C8889530-6EC1-4B25-B8D4-B2C483F123AD}" presName="level3hierChild" presStyleCnt="0"/>
      <dgm:spPr/>
    </dgm:pt>
  </dgm:ptLst>
  <dgm:cxnLst>
    <dgm:cxn modelId="{8892956A-ECB2-4FF2-8BF4-7725DF709942}" type="presOf" srcId="{CC46F731-97A0-490E-9A93-CF85F4A2A68F}" destId="{C669A85B-B1A1-4DDA-81D1-FCE992C94C24}" srcOrd="1" destOrd="0" presId="urn:microsoft.com/office/officeart/2005/8/layout/hierarchy2"/>
    <dgm:cxn modelId="{14482482-B31D-4B40-9A07-E2CA26821D3D}" srcId="{7819AC51-A2D5-4192-99D7-6BD8C56F5332}" destId="{98CF91E8-6107-4A9A-B218-67FF7351DBE0}" srcOrd="0" destOrd="0" parTransId="{6CB11BEF-60E6-4244-9F02-ABDF692851C0}" sibTransId="{2DECFD4B-1D91-403F-B322-721F1332362B}"/>
    <dgm:cxn modelId="{6E85F09D-9EFD-4763-8CA4-EBF91914DE98}" type="presOf" srcId="{205A0B1B-3301-4F10-B6C2-286A494DB528}" destId="{396673D7-33B4-493D-B653-41D5E9827FD0}" srcOrd="0" destOrd="0" presId="urn:microsoft.com/office/officeart/2005/8/layout/hierarchy2"/>
    <dgm:cxn modelId="{E3FDC7F3-905F-43C1-BEE1-625EFA92F116}" type="presOf" srcId="{231FE8CB-4543-426F-80BF-F1918EB237D7}" destId="{728C7D99-A2AA-4F37-8317-DFD68BCB9D3D}" srcOrd="0" destOrd="0" presId="urn:microsoft.com/office/officeart/2005/8/layout/hierarchy2"/>
    <dgm:cxn modelId="{42BDC6E9-61EB-4F9E-A804-CBF544312ADC}" type="presOf" srcId="{44D87E4A-CF6C-4201-B957-8CF101496E82}" destId="{520C916B-7C75-4623-9932-61B5A1F397D4}" srcOrd="0" destOrd="0" presId="urn:microsoft.com/office/officeart/2005/8/layout/hierarchy2"/>
    <dgm:cxn modelId="{47391D09-AEE8-4C05-9749-2A4899DA0945}" srcId="{7819AC51-A2D5-4192-99D7-6BD8C56F5332}" destId="{787576F0-6BCB-40DB-8946-BA83E3F401E7}" srcOrd="1" destOrd="0" parTransId="{E6FED4B9-FBA9-44AA-88A4-AA966CD60F47}" sibTransId="{AD84B8B6-C12F-4F49-A452-0E8A6B48D61A}"/>
    <dgm:cxn modelId="{11D8C8D2-AAC5-431F-A8FD-840232364701}" srcId="{44D87E4A-CF6C-4201-B957-8CF101496E82}" destId="{7819AC51-A2D5-4192-99D7-6BD8C56F5332}" srcOrd="0" destOrd="0" parTransId="{376F152D-9D46-4535-98B8-CBE00086F15C}" sibTransId="{7DC97AAB-598E-4CEF-92D6-EF51CCB2D4FE}"/>
    <dgm:cxn modelId="{4B7CA7FB-C04D-4BAE-89AF-C5F3CE26C7AC}" type="presOf" srcId="{E6FED4B9-FBA9-44AA-88A4-AA966CD60F47}" destId="{8E5728A6-8D06-4495-9560-18856D5B50EA}" srcOrd="1" destOrd="0" presId="urn:microsoft.com/office/officeart/2005/8/layout/hierarchy2"/>
    <dgm:cxn modelId="{CB060DA0-73B3-4B9C-97AC-E77B442AB1A2}" type="presOf" srcId="{231FE8CB-4543-426F-80BF-F1918EB237D7}" destId="{4C785F19-D7C0-4D02-A459-B64166199A51}" srcOrd="1" destOrd="0" presId="urn:microsoft.com/office/officeart/2005/8/layout/hierarchy2"/>
    <dgm:cxn modelId="{6EE0DC77-FCCF-4CA6-8102-0963D09B9F5E}" srcId="{663D3F00-2C20-4A0D-AE65-56792FFF139A}" destId="{C8889530-6EC1-4B25-B8D4-B2C483F123AD}" srcOrd="0" destOrd="0" parTransId="{DA95B952-0A0B-4F28-AFD2-E98D81A16518}" sibTransId="{5D5E779B-DFA1-469D-9583-8FA888B48918}"/>
    <dgm:cxn modelId="{2790F0D3-3B40-4D57-9066-25CDB988FD76}" type="presOf" srcId="{663D3F00-2C20-4A0D-AE65-56792FFF139A}" destId="{A45FFA09-A89F-4956-B9D2-B59087D2337C}" srcOrd="0" destOrd="0" presId="urn:microsoft.com/office/officeart/2005/8/layout/hierarchy2"/>
    <dgm:cxn modelId="{BB3364C6-ABC2-4686-90B6-D28B10C246A9}" type="presOf" srcId="{7819AC51-A2D5-4192-99D7-6BD8C56F5332}" destId="{74DF6082-C1EB-4C60-8DC0-041AB80C3716}" srcOrd="0" destOrd="0" presId="urn:microsoft.com/office/officeart/2005/8/layout/hierarchy2"/>
    <dgm:cxn modelId="{FF7122BA-AB30-4A76-A9F8-B5B2D63CE755}" type="presOf" srcId="{E6FED4B9-FBA9-44AA-88A4-AA966CD60F47}" destId="{603F6276-177A-4C0A-AE36-852D37CFA892}" srcOrd="0" destOrd="0" presId="urn:microsoft.com/office/officeart/2005/8/layout/hierarchy2"/>
    <dgm:cxn modelId="{D4DF8D65-490D-4AA2-8701-5F66C827205D}" type="presOf" srcId="{6B13235C-E09E-444C-80BD-7C1254AAF1C3}" destId="{7141E8B5-16D4-4C55-A2AC-B70DC7C5ED82}" srcOrd="0" destOrd="0" presId="urn:microsoft.com/office/officeart/2005/8/layout/hierarchy2"/>
    <dgm:cxn modelId="{1016749D-4820-4345-8DE7-57EE05805115}" type="presOf" srcId="{6CB11BEF-60E6-4244-9F02-ABDF692851C0}" destId="{8A039D4C-1C37-410C-91C3-D4562EA43A06}" srcOrd="0" destOrd="0" presId="urn:microsoft.com/office/officeart/2005/8/layout/hierarchy2"/>
    <dgm:cxn modelId="{E7F0A76B-2636-447C-9F1F-B382662C1463}" type="presOf" srcId="{CC46F731-97A0-490E-9A93-CF85F4A2A68F}" destId="{274522F2-B4DD-4AD2-B844-0DE117841121}" srcOrd="0" destOrd="0" presId="urn:microsoft.com/office/officeart/2005/8/layout/hierarchy2"/>
    <dgm:cxn modelId="{97A8537F-91F5-4B13-A12B-767D2BC11FD4}" srcId="{787576F0-6BCB-40DB-8946-BA83E3F401E7}" destId="{6B13235C-E09E-444C-80BD-7C1254AAF1C3}" srcOrd="0" destOrd="0" parTransId="{205A0B1B-3301-4F10-B6C2-286A494DB528}" sibTransId="{D4FDEB8D-B3FB-4A48-8A4A-DEAEB3A20724}"/>
    <dgm:cxn modelId="{8CDE3B4A-1B14-4ED8-A84F-D0FF42F3E59D}" srcId="{7819AC51-A2D5-4192-99D7-6BD8C56F5332}" destId="{663D3F00-2C20-4A0D-AE65-56792FFF139A}" srcOrd="2" destOrd="0" parTransId="{231FE8CB-4543-426F-80BF-F1918EB237D7}" sibTransId="{15D91768-B231-4EB6-89AF-C6CBA7D53689}"/>
    <dgm:cxn modelId="{89E96F38-B2B0-4121-A4F7-6F5D42EFDB9E}" type="presOf" srcId="{DA95B952-0A0B-4F28-AFD2-E98D81A16518}" destId="{37E72E04-D72A-4711-A222-591D264F39A3}" srcOrd="1" destOrd="0" presId="urn:microsoft.com/office/officeart/2005/8/layout/hierarchy2"/>
    <dgm:cxn modelId="{721A4080-2836-4633-BDC1-6D45BAA8F83C}" type="presOf" srcId="{EF3D7CC0-A053-4688-82CD-88E7978EE1C9}" destId="{727FF24B-BED3-41A1-8829-DF8E7F48B9E7}" srcOrd="0" destOrd="0" presId="urn:microsoft.com/office/officeart/2005/8/layout/hierarchy2"/>
    <dgm:cxn modelId="{47EDD4F0-A6B0-4C92-BAA7-C8EB20AE9795}" type="presOf" srcId="{6CB11BEF-60E6-4244-9F02-ABDF692851C0}" destId="{5DDF91DC-3E05-4631-A512-5AA95164D686}" srcOrd="1" destOrd="0" presId="urn:microsoft.com/office/officeart/2005/8/layout/hierarchy2"/>
    <dgm:cxn modelId="{702158B9-F0FD-4EE8-B087-DA2727E884B8}" type="presOf" srcId="{98CF91E8-6107-4A9A-B218-67FF7351DBE0}" destId="{6D0C7663-9E81-498E-AFDA-2CF05A18332E}" srcOrd="0" destOrd="0" presId="urn:microsoft.com/office/officeart/2005/8/layout/hierarchy2"/>
    <dgm:cxn modelId="{16175AED-4153-4EE0-B5EF-1F94502282D0}" type="presOf" srcId="{C8889530-6EC1-4B25-B8D4-B2C483F123AD}" destId="{57DF0B45-B75B-4712-B3DF-BCFA6A8B008B}" srcOrd="0" destOrd="0" presId="urn:microsoft.com/office/officeart/2005/8/layout/hierarchy2"/>
    <dgm:cxn modelId="{430148F4-8D16-4ED9-B63C-364B07B46870}" srcId="{98CF91E8-6107-4A9A-B218-67FF7351DBE0}" destId="{EF3D7CC0-A053-4688-82CD-88E7978EE1C9}" srcOrd="0" destOrd="0" parTransId="{CC46F731-97A0-490E-9A93-CF85F4A2A68F}" sibTransId="{9824754D-E874-433A-946B-61421B2E02FD}"/>
    <dgm:cxn modelId="{D2A27B8A-9BF0-40EA-B698-42A206DDB4B4}" type="presOf" srcId="{787576F0-6BCB-40DB-8946-BA83E3F401E7}" destId="{CEE27645-FFB7-44CC-99B9-BFC410636BF7}" srcOrd="0" destOrd="0" presId="urn:microsoft.com/office/officeart/2005/8/layout/hierarchy2"/>
    <dgm:cxn modelId="{DA09A141-FF24-43F4-AD23-87D0B21FFDFB}" type="presOf" srcId="{DA95B952-0A0B-4F28-AFD2-E98D81A16518}" destId="{AF261875-E1D5-4C0D-ADB4-AFBEACA3ABAD}" srcOrd="0" destOrd="0" presId="urn:microsoft.com/office/officeart/2005/8/layout/hierarchy2"/>
    <dgm:cxn modelId="{A1FB0157-DEBD-4120-ACF5-9726390E6C15}" type="presOf" srcId="{205A0B1B-3301-4F10-B6C2-286A494DB528}" destId="{CF994780-9497-4F96-9EFC-0758B412C568}" srcOrd="1" destOrd="0" presId="urn:microsoft.com/office/officeart/2005/8/layout/hierarchy2"/>
    <dgm:cxn modelId="{2526F593-0CBB-41C0-ADD0-AADCACC41D13}" type="presParOf" srcId="{520C916B-7C75-4623-9932-61B5A1F397D4}" destId="{3E97A679-4D7D-4083-8429-764B149E20CA}" srcOrd="0" destOrd="0" presId="urn:microsoft.com/office/officeart/2005/8/layout/hierarchy2"/>
    <dgm:cxn modelId="{BEE0D102-5E05-4BF9-BD88-F8406370E5D3}" type="presParOf" srcId="{3E97A679-4D7D-4083-8429-764B149E20CA}" destId="{74DF6082-C1EB-4C60-8DC0-041AB80C3716}" srcOrd="0" destOrd="0" presId="urn:microsoft.com/office/officeart/2005/8/layout/hierarchy2"/>
    <dgm:cxn modelId="{71FA697F-D652-44A8-ADA3-FE301B5E9FE7}" type="presParOf" srcId="{3E97A679-4D7D-4083-8429-764B149E20CA}" destId="{A84A5E79-F02B-4834-870D-FA56E7751043}" srcOrd="1" destOrd="0" presId="urn:microsoft.com/office/officeart/2005/8/layout/hierarchy2"/>
    <dgm:cxn modelId="{117E234A-6287-4725-A839-28D8920E0DDF}" type="presParOf" srcId="{A84A5E79-F02B-4834-870D-FA56E7751043}" destId="{8A039D4C-1C37-410C-91C3-D4562EA43A06}" srcOrd="0" destOrd="0" presId="urn:microsoft.com/office/officeart/2005/8/layout/hierarchy2"/>
    <dgm:cxn modelId="{BDEF295F-E559-4520-BA51-DA232A3DE254}" type="presParOf" srcId="{8A039D4C-1C37-410C-91C3-D4562EA43A06}" destId="{5DDF91DC-3E05-4631-A512-5AA95164D686}" srcOrd="0" destOrd="0" presId="urn:microsoft.com/office/officeart/2005/8/layout/hierarchy2"/>
    <dgm:cxn modelId="{E4854A19-E8A6-4750-8314-CF5182C00D37}" type="presParOf" srcId="{A84A5E79-F02B-4834-870D-FA56E7751043}" destId="{8EA6047A-85B3-4567-AF92-EEE0272A728A}" srcOrd="1" destOrd="0" presId="urn:microsoft.com/office/officeart/2005/8/layout/hierarchy2"/>
    <dgm:cxn modelId="{6E04A3C7-4579-48D7-907A-17C6A0505CF2}" type="presParOf" srcId="{8EA6047A-85B3-4567-AF92-EEE0272A728A}" destId="{6D0C7663-9E81-498E-AFDA-2CF05A18332E}" srcOrd="0" destOrd="0" presId="urn:microsoft.com/office/officeart/2005/8/layout/hierarchy2"/>
    <dgm:cxn modelId="{541812EF-8B01-4AA3-93D5-E165756F4020}" type="presParOf" srcId="{8EA6047A-85B3-4567-AF92-EEE0272A728A}" destId="{E7F4C5FB-71C9-4BA7-8C4F-640B52733DF1}" srcOrd="1" destOrd="0" presId="urn:microsoft.com/office/officeart/2005/8/layout/hierarchy2"/>
    <dgm:cxn modelId="{4C33B911-1509-4848-B13C-42DFF7A38E88}" type="presParOf" srcId="{E7F4C5FB-71C9-4BA7-8C4F-640B52733DF1}" destId="{274522F2-B4DD-4AD2-B844-0DE117841121}" srcOrd="0" destOrd="0" presId="urn:microsoft.com/office/officeart/2005/8/layout/hierarchy2"/>
    <dgm:cxn modelId="{04C048FA-DF35-4602-B44A-5B6BAA563DB7}" type="presParOf" srcId="{274522F2-B4DD-4AD2-B844-0DE117841121}" destId="{C669A85B-B1A1-4DDA-81D1-FCE992C94C24}" srcOrd="0" destOrd="0" presId="urn:microsoft.com/office/officeart/2005/8/layout/hierarchy2"/>
    <dgm:cxn modelId="{2101244D-7631-473C-9323-5296C20EE872}" type="presParOf" srcId="{E7F4C5FB-71C9-4BA7-8C4F-640B52733DF1}" destId="{370EF52B-8A5D-419F-BF1D-1F6854251588}" srcOrd="1" destOrd="0" presId="urn:microsoft.com/office/officeart/2005/8/layout/hierarchy2"/>
    <dgm:cxn modelId="{DF11E1B0-D9C6-44D1-81B3-05618FFC1213}" type="presParOf" srcId="{370EF52B-8A5D-419F-BF1D-1F6854251588}" destId="{727FF24B-BED3-41A1-8829-DF8E7F48B9E7}" srcOrd="0" destOrd="0" presId="urn:microsoft.com/office/officeart/2005/8/layout/hierarchy2"/>
    <dgm:cxn modelId="{BA554A89-0D35-43FC-9B39-7BE0FC8B85E9}" type="presParOf" srcId="{370EF52B-8A5D-419F-BF1D-1F6854251588}" destId="{E155A5AC-5CD0-4085-8F20-C9A3A0A7E135}" srcOrd="1" destOrd="0" presId="urn:microsoft.com/office/officeart/2005/8/layout/hierarchy2"/>
    <dgm:cxn modelId="{DF477329-40C5-45B2-857A-0176B4A9B9E4}" type="presParOf" srcId="{A84A5E79-F02B-4834-870D-FA56E7751043}" destId="{603F6276-177A-4C0A-AE36-852D37CFA892}" srcOrd="2" destOrd="0" presId="urn:microsoft.com/office/officeart/2005/8/layout/hierarchy2"/>
    <dgm:cxn modelId="{5D0B024A-9D1F-428F-9EC0-42E26AC63D36}" type="presParOf" srcId="{603F6276-177A-4C0A-AE36-852D37CFA892}" destId="{8E5728A6-8D06-4495-9560-18856D5B50EA}" srcOrd="0" destOrd="0" presId="urn:microsoft.com/office/officeart/2005/8/layout/hierarchy2"/>
    <dgm:cxn modelId="{5CFF9136-9137-443D-82B5-06B23007366D}" type="presParOf" srcId="{A84A5E79-F02B-4834-870D-FA56E7751043}" destId="{10066322-B209-4963-970F-F2030D309679}" srcOrd="3" destOrd="0" presId="urn:microsoft.com/office/officeart/2005/8/layout/hierarchy2"/>
    <dgm:cxn modelId="{AE906E5E-D073-4D27-A5D0-6705878EB86E}" type="presParOf" srcId="{10066322-B209-4963-970F-F2030D309679}" destId="{CEE27645-FFB7-44CC-99B9-BFC410636BF7}" srcOrd="0" destOrd="0" presId="urn:microsoft.com/office/officeart/2005/8/layout/hierarchy2"/>
    <dgm:cxn modelId="{123A0881-0EDF-4455-BDE8-A3D42237B79B}" type="presParOf" srcId="{10066322-B209-4963-970F-F2030D309679}" destId="{5844E299-0EA3-4E61-8423-C84BF5260479}" srcOrd="1" destOrd="0" presId="urn:microsoft.com/office/officeart/2005/8/layout/hierarchy2"/>
    <dgm:cxn modelId="{324F1DEC-3ED1-4FBD-A167-D2DB05F1FB5A}" type="presParOf" srcId="{5844E299-0EA3-4E61-8423-C84BF5260479}" destId="{396673D7-33B4-493D-B653-41D5E9827FD0}" srcOrd="0" destOrd="0" presId="urn:microsoft.com/office/officeart/2005/8/layout/hierarchy2"/>
    <dgm:cxn modelId="{D8869DC2-7790-4F87-9E13-A836062F2094}" type="presParOf" srcId="{396673D7-33B4-493D-B653-41D5E9827FD0}" destId="{CF994780-9497-4F96-9EFC-0758B412C568}" srcOrd="0" destOrd="0" presId="urn:microsoft.com/office/officeart/2005/8/layout/hierarchy2"/>
    <dgm:cxn modelId="{049EFEE9-34BD-4779-A183-360B02B3C557}" type="presParOf" srcId="{5844E299-0EA3-4E61-8423-C84BF5260479}" destId="{F054C2DA-F244-41B7-9091-C524161541F1}" srcOrd="1" destOrd="0" presId="urn:microsoft.com/office/officeart/2005/8/layout/hierarchy2"/>
    <dgm:cxn modelId="{43E997DC-1E21-4D98-BBBF-5028D4825ABB}" type="presParOf" srcId="{F054C2DA-F244-41B7-9091-C524161541F1}" destId="{7141E8B5-16D4-4C55-A2AC-B70DC7C5ED82}" srcOrd="0" destOrd="0" presId="urn:microsoft.com/office/officeart/2005/8/layout/hierarchy2"/>
    <dgm:cxn modelId="{09079DA7-5440-4487-8AFA-41012DE7C05B}" type="presParOf" srcId="{F054C2DA-F244-41B7-9091-C524161541F1}" destId="{2DE5ED4E-D666-4290-9ABE-38A578BB10B0}" srcOrd="1" destOrd="0" presId="urn:microsoft.com/office/officeart/2005/8/layout/hierarchy2"/>
    <dgm:cxn modelId="{B61B46A8-5100-40C1-BF83-F2019E408B2F}" type="presParOf" srcId="{A84A5E79-F02B-4834-870D-FA56E7751043}" destId="{728C7D99-A2AA-4F37-8317-DFD68BCB9D3D}" srcOrd="4" destOrd="0" presId="urn:microsoft.com/office/officeart/2005/8/layout/hierarchy2"/>
    <dgm:cxn modelId="{C4CF4365-765E-4F01-BE08-6DD7D335D3FE}" type="presParOf" srcId="{728C7D99-A2AA-4F37-8317-DFD68BCB9D3D}" destId="{4C785F19-D7C0-4D02-A459-B64166199A51}" srcOrd="0" destOrd="0" presId="urn:microsoft.com/office/officeart/2005/8/layout/hierarchy2"/>
    <dgm:cxn modelId="{D984A4A7-3774-4DE5-86EF-A6C1B52BB960}" type="presParOf" srcId="{A84A5E79-F02B-4834-870D-FA56E7751043}" destId="{32391700-8CC9-4659-BE84-9BD18480450B}" srcOrd="5" destOrd="0" presId="urn:microsoft.com/office/officeart/2005/8/layout/hierarchy2"/>
    <dgm:cxn modelId="{DE6019FA-3D6F-4466-AB22-A205B831C63F}" type="presParOf" srcId="{32391700-8CC9-4659-BE84-9BD18480450B}" destId="{A45FFA09-A89F-4956-B9D2-B59087D2337C}" srcOrd="0" destOrd="0" presId="urn:microsoft.com/office/officeart/2005/8/layout/hierarchy2"/>
    <dgm:cxn modelId="{38E278A4-38B9-4920-8666-E9BB972CDB44}" type="presParOf" srcId="{32391700-8CC9-4659-BE84-9BD18480450B}" destId="{1801DE13-5EEC-4B25-AFD6-F839B10979E6}" srcOrd="1" destOrd="0" presId="urn:microsoft.com/office/officeart/2005/8/layout/hierarchy2"/>
    <dgm:cxn modelId="{1FD182DA-EF6F-4ED6-B719-DA36F6EDF2DE}" type="presParOf" srcId="{1801DE13-5EEC-4B25-AFD6-F839B10979E6}" destId="{AF261875-E1D5-4C0D-ADB4-AFBEACA3ABAD}" srcOrd="0" destOrd="0" presId="urn:microsoft.com/office/officeart/2005/8/layout/hierarchy2"/>
    <dgm:cxn modelId="{87451989-AE0E-4596-BFDA-2219777C4064}" type="presParOf" srcId="{AF261875-E1D5-4C0D-ADB4-AFBEACA3ABAD}" destId="{37E72E04-D72A-4711-A222-591D264F39A3}" srcOrd="0" destOrd="0" presId="urn:microsoft.com/office/officeart/2005/8/layout/hierarchy2"/>
    <dgm:cxn modelId="{FB4BAAC0-4F59-4984-A941-18322FF1F8C8}" type="presParOf" srcId="{1801DE13-5EEC-4B25-AFD6-F839B10979E6}" destId="{88B6E080-5182-466E-BC73-156BDAD4164B}" srcOrd="1" destOrd="0" presId="urn:microsoft.com/office/officeart/2005/8/layout/hierarchy2"/>
    <dgm:cxn modelId="{31CC1E73-D772-4812-B6A1-838CC7A8ABFB}" type="presParOf" srcId="{88B6E080-5182-466E-BC73-156BDAD4164B}" destId="{57DF0B45-B75B-4712-B3DF-BCFA6A8B008B}" srcOrd="0" destOrd="0" presId="urn:microsoft.com/office/officeart/2005/8/layout/hierarchy2"/>
    <dgm:cxn modelId="{E5FAD27C-EDB1-40F3-85D3-CB6B0B37D9C0}" type="presParOf" srcId="{88B6E080-5182-466E-BC73-156BDAD4164B}" destId="{D7E5814A-4144-4381-8BD4-2C40EE917E1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5E37CD1-E344-455A-8534-F9464993C174}" type="doc">
      <dgm:prSet loTypeId="urn:microsoft.com/office/officeart/2005/8/layout/process2" loCatId="process" qsTypeId="urn:microsoft.com/office/officeart/2005/8/quickstyle/simple3" qsCatId="simple" csTypeId="urn:microsoft.com/office/officeart/2005/8/colors/colorful2" csCatId="colorful" phldr="1"/>
      <dgm:spPr/>
    </dgm:pt>
    <dgm:pt modelId="{167F8E82-7EDB-4F8E-BE21-A1B227D9FA77}">
      <dgm:prSet phldrT="[文字]" custT="1"/>
      <dgm:spPr>
        <a:xfrm>
          <a:off x="323533" y="2251"/>
          <a:ext cx="8276445" cy="117183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>
            <a:lnSpc>
              <a:spcPts val="2600"/>
            </a:lnSpc>
          </a:pP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問：甲為某</a:t>
          </a:r>
          <a:r>
            <a:rPr lang="zh-TW" altLang="en-US" sz="2800" b="1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機關首長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，依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公職人員利益衝突迴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>
            <a:lnSpc>
              <a:spcPts val="2600"/>
            </a:lnSpc>
          </a:pP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避法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之規定，下列何人係甲之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『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關係人</a:t>
          </a:r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』</a:t>
          </a:r>
          <a:r>
            <a:rPr lang="zh-TW" altLang="en-US" sz="2800" b="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？</a:t>
          </a:r>
          <a:endParaRPr lang="zh-TW" altLang="en-US" sz="28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193310A7-1634-451E-A0B6-88D2493689A6}" type="parTrans" cxnId="{6D14C898-D9BB-4A66-A1E9-136F1FAED911}">
      <dgm:prSet/>
      <dgm:spPr/>
      <dgm:t>
        <a:bodyPr/>
        <a:lstStyle/>
        <a:p>
          <a:endParaRPr lang="zh-TW" altLang="en-US"/>
        </a:p>
      </dgm:t>
    </dgm:pt>
    <dgm:pt modelId="{FBF47E36-48C2-4A0D-8755-B150A8863457}" type="sibTrans" cxnId="{6D14C898-D9BB-4A66-A1E9-136F1FAED911}">
      <dgm:prSet/>
      <dgm:spPr>
        <a:xfrm rot="5504021">
          <a:off x="4251755" y="1156726"/>
          <a:ext cx="369622" cy="5273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zh-TW" altLang="en-US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60F31FD1-D24F-4507-86A1-5316CD8B95A7}">
      <dgm:prSet phldrT="[文字]" custT="1"/>
      <dgm:spPr>
        <a:xfrm>
          <a:off x="1114499" y="1666692"/>
          <a:ext cx="6549393" cy="263749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tint val="50000"/>
                <a:satMod val="300000"/>
              </a:srgbClr>
            </a:gs>
            <a:gs pos="35000">
              <a:srgbClr val="C0504D">
                <a:hueOff val="4681519"/>
                <a:satOff val="-5839"/>
                <a:lumOff val="1373"/>
                <a:alphaOff val="0"/>
                <a:tint val="37000"/>
                <a:satMod val="30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甲之丈人</a:t>
          </a:r>
          <a:r>
            <a:rPr lang="zh-TW" altLang="en-US" sz="24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。</a:t>
          </a:r>
          <a:endParaRPr lang="en-US" altLang="zh-TW" sz="1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甲擔任董事之某財團法人。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甲之配偶。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l"/>
          <a:r>
            <a:rPr lang="en-US" altLang="zh-TW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8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以上皆是。</a:t>
          </a:r>
          <a:endParaRPr lang="en-US" altLang="zh-TW" sz="28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algn="ctr"/>
          <a:endParaRPr lang="zh-TW" altLang="en-US" sz="28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2D9EFF9F-EBB2-4611-AF1B-4A1AC306DBFE}" type="par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6BA735D6-925A-48F9-B8B1-AA42615AFCD9}" type="sibTrans" cxnId="{4A3B159C-869F-4735-8A3E-C6E68B792EB6}">
      <dgm:prSet/>
      <dgm:spPr/>
      <dgm:t>
        <a:bodyPr/>
        <a:lstStyle/>
        <a:p>
          <a:endParaRPr lang="zh-TW" altLang="en-US"/>
        </a:p>
      </dgm:t>
    </dgm:pt>
    <dgm:pt modelId="{92610A0A-7D6C-4E1D-9E8C-AC9E121691C6}" type="pres">
      <dgm:prSet presAssocID="{E5E37CD1-E344-455A-8534-F9464993C174}" presName="linearFlow" presStyleCnt="0">
        <dgm:presLayoutVars>
          <dgm:resizeHandles val="exact"/>
        </dgm:presLayoutVars>
      </dgm:prSet>
      <dgm:spPr/>
    </dgm:pt>
    <dgm:pt modelId="{82328DF5-A059-4B3E-A26D-EE4B856564F6}" type="pres">
      <dgm:prSet presAssocID="{167F8E82-7EDB-4F8E-BE21-A1B227D9FA77}" presName="node" presStyleLbl="node1" presStyleIdx="0" presStyleCnt="2" custScaleX="176570" custLinFactNeighborX="-95" custLinFactNeighborY="-4184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1DE98A-9EB0-43FE-A67A-EDF2B1A54158}" type="pres">
      <dgm:prSet presAssocID="{FBF47E36-48C2-4A0D-8755-B150A8863457}" presName="sibTrans" presStyleLbl="sibTrans2D1" presStyleIdx="0" presStyleCnt="1"/>
      <dgm:spPr/>
      <dgm:t>
        <a:bodyPr/>
        <a:lstStyle/>
        <a:p>
          <a:endParaRPr lang="zh-TW" altLang="en-US"/>
        </a:p>
      </dgm:t>
    </dgm:pt>
    <dgm:pt modelId="{D25A3F42-A77E-4E6E-9E4E-ECBEF46FD83B}" type="pres">
      <dgm:prSet presAssocID="{FBF47E36-48C2-4A0D-8755-B150A8863457}" presName="connectorText" presStyleLbl="sibTrans2D1" presStyleIdx="0" presStyleCnt="1"/>
      <dgm:spPr/>
      <dgm:t>
        <a:bodyPr/>
        <a:lstStyle/>
        <a:p>
          <a:endParaRPr lang="zh-TW" altLang="en-US"/>
        </a:p>
      </dgm:t>
    </dgm:pt>
    <dgm:pt modelId="{90A6812D-7A5F-4FC8-A22C-7DA6F78E8B6E}" type="pres">
      <dgm:prSet presAssocID="{60F31FD1-D24F-4507-86A1-5316CD8B95A7}" presName="node" presStyleLbl="node1" presStyleIdx="1" presStyleCnt="2" custScaleX="139725" custScaleY="225074" custLinFactNeighborX="-1548" custLinFactNeighborY="-1592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79E8D98-0B8C-4F53-BDDC-E1B691DA2C30}" type="presOf" srcId="{FBF47E36-48C2-4A0D-8755-B150A8863457}" destId="{561DE98A-9EB0-43FE-A67A-EDF2B1A54158}" srcOrd="0" destOrd="0" presId="urn:microsoft.com/office/officeart/2005/8/layout/process2"/>
    <dgm:cxn modelId="{20DC3135-01A4-4021-9DD1-598689F36593}" type="presOf" srcId="{FBF47E36-48C2-4A0D-8755-B150A8863457}" destId="{D25A3F42-A77E-4E6E-9E4E-ECBEF46FD83B}" srcOrd="1" destOrd="0" presId="urn:microsoft.com/office/officeart/2005/8/layout/process2"/>
    <dgm:cxn modelId="{118F230D-9D65-447E-9FF5-DC373432E800}" type="presOf" srcId="{167F8E82-7EDB-4F8E-BE21-A1B227D9FA77}" destId="{82328DF5-A059-4B3E-A26D-EE4B856564F6}" srcOrd="0" destOrd="0" presId="urn:microsoft.com/office/officeart/2005/8/layout/process2"/>
    <dgm:cxn modelId="{6D14C898-D9BB-4A66-A1E9-136F1FAED911}" srcId="{E5E37CD1-E344-455A-8534-F9464993C174}" destId="{167F8E82-7EDB-4F8E-BE21-A1B227D9FA77}" srcOrd="0" destOrd="0" parTransId="{193310A7-1634-451E-A0B6-88D2493689A6}" sibTransId="{FBF47E36-48C2-4A0D-8755-B150A8863457}"/>
    <dgm:cxn modelId="{BEE1FA1C-51B0-440C-8601-82DB8CCD543B}" type="presOf" srcId="{E5E37CD1-E344-455A-8534-F9464993C174}" destId="{92610A0A-7D6C-4E1D-9E8C-AC9E121691C6}" srcOrd="0" destOrd="0" presId="urn:microsoft.com/office/officeart/2005/8/layout/process2"/>
    <dgm:cxn modelId="{4A3B159C-869F-4735-8A3E-C6E68B792EB6}" srcId="{E5E37CD1-E344-455A-8534-F9464993C174}" destId="{60F31FD1-D24F-4507-86A1-5316CD8B95A7}" srcOrd="1" destOrd="0" parTransId="{2D9EFF9F-EBB2-4611-AF1B-4A1AC306DBFE}" sibTransId="{6BA735D6-925A-48F9-B8B1-AA42615AFCD9}"/>
    <dgm:cxn modelId="{AA507BDC-4E38-480F-903A-4CF3E86BA794}" type="presOf" srcId="{60F31FD1-D24F-4507-86A1-5316CD8B95A7}" destId="{90A6812D-7A5F-4FC8-A22C-7DA6F78E8B6E}" srcOrd="0" destOrd="0" presId="urn:microsoft.com/office/officeart/2005/8/layout/process2"/>
    <dgm:cxn modelId="{B5F2E201-CDD0-49BB-B6CF-238E60A280A4}" type="presParOf" srcId="{92610A0A-7D6C-4E1D-9E8C-AC9E121691C6}" destId="{82328DF5-A059-4B3E-A26D-EE4B856564F6}" srcOrd="0" destOrd="0" presId="urn:microsoft.com/office/officeart/2005/8/layout/process2"/>
    <dgm:cxn modelId="{C1A71F90-D3D9-499F-8E4E-472B376C518B}" type="presParOf" srcId="{92610A0A-7D6C-4E1D-9E8C-AC9E121691C6}" destId="{561DE98A-9EB0-43FE-A67A-EDF2B1A54158}" srcOrd="1" destOrd="0" presId="urn:microsoft.com/office/officeart/2005/8/layout/process2"/>
    <dgm:cxn modelId="{D2C8B7C7-0CE9-4FE7-94AF-2929C89DD669}" type="presParOf" srcId="{561DE98A-9EB0-43FE-A67A-EDF2B1A54158}" destId="{D25A3F42-A77E-4E6E-9E4E-ECBEF46FD83B}" srcOrd="0" destOrd="0" presId="urn:microsoft.com/office/officeart/2005/8/layout/process2"/>
    <dgm:cxn modelId="{65475BF2-D08F-454B-BCD1-106BCC876E0C}" type="presParOf" srcId="{92610A0A-7D6C-4E1D-9E8C-AC9E121691C6}" destId="{90A6812D-7A5F-4FC8-A22C-7DA6F78E8B6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28DF5-A059-4B3E-A26D-EE4B856564F6}">
      <dsp:nvSpPr>
        <dsp:cNvPr id="0" name=""/>
        <dsp:cNvSpPr/>
      </dsp:nvSpPr>
      <dsp:spPr>
        <a:xfrm>
          <a:off x="313892" y="2251"/>
          <a:ext cx="7811976" cy="117183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問：依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公職人員財產申報法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之規定，公職人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員應於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就</a:t>
          </a:r>
          <a:r>
            <a:rPr lang="en-US" altLang="zh-TW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到</a:t>
          </a:r>
          <a:r>
            <a:rPr lang="en-US" altLang="zh-TW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職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多久申報財產</a:t>
          </a:r>
          <a:r>
            <a:rPr lang="zh-TW" altLang="en-US" sz="2800" b="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？</a:t>
          </a:r>
          <a:endParaRPr lang="zh-TW" altLang="en-US" sz="2800" kern="12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348214" y="36573"/>
        <a:ext cx="7743332" cy="1103192"/>
      </dsp:txXfrm>
    </dsp:sp>
    <dsp:sp modelId="{561DE98A-9EB0-43FE-A67A-EDF2B1A54158}">
      <dsp:nvSpPr>
        <dsp:cNvPr id="0" name=""/>
        <dsp:cNvSpPr/>
      </dsp:nvSpPr>
      <dsp:spPr>
        <a:xfrm rot="5400000">
          <a:off x="4029131" y="1164756"/>
          <a:ext cx="381498" cy="5273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kern="1200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 rot="-5400000">
        <a:off x="4061683" y="1237670"/>
        <a:ext cx="316396" cy="267049"/>
      </dsp:txXfrm>
    </dsp:sp>
    <dsp:sp modelId="{90A6812D-7A5F-4FC8-A22C-7DA6F78E8B6E}">
      <dsp:nvSpPr>
        <dsp:cNvPr id="0" name=""/>
        <dsp:cNvSpPr/>
      </dsp:nvSpPr>
      <dsp:spPr>
        <a:xfrm>
          <a:off x="1209550" y="1682752"/>
          <a:ext cx="6020660" cy="263749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tint val="50000"/>
                <a:satMod val="300000"/>
              </a:srgbClr>
            </a:gs>
            <a:gs pos="35000">
              <a:srgbClr val="C0504D">
                <a:hueOff val="4681519"/>
                <a:satOff val="-5839"/>
                <a:lumOff val="1373"/>
                <a:alphaOff val="0"/>
                <a:tint val="37000"/>
                <a:satMod val="30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一個月內。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三個月內。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半年內。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一年內。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1286800" y="1760002"/>
        <a:ext cx="5866160" cy="248299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28DF5-A059-4B3E-A26D-EE4B856564F6}">
      <dsp:nvSpPr>
        <dsp:cNvPr id="0" name=""/>
        <dsp:cNvSpPr/>
      </dsp:nvSpPr>
      <dsp:spPr>
        <a:xfrm>
          <a:off x="319056" y="55868"/>
          <a:ext cx="8420487" cy="117183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問：甲為</a:t>
          </a:r>
          <a:r>
            <a:rPr lang="zh-TW" altLang="en-US" sz="2800" b="1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機關首長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，依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公職人員利益衝突迴避法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 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之規定，下列何者係甲之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『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關係人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』</a:t>
          </a:r>
          <a:r>
            <a:rPr lang="zh-TW" altLang="en-US" sz="2800" b="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？</a:t>
          </a:r>
          <a:endParaRPr lang="zh-TW" altLang="en-US" sz="2800" kern="12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353378" y="90190"/>
        <a:ext cx="8351843" cy="1103192"/>
      </dsp:txXfrm>
    </dsp:sp>
    <dsp:sp modelId="{561DE98A-9EB0-43FE-A67A-EDF2B1A54158}">
      <dsp:nvSpPr>
        <dsp:cNvPr id="0" name=""/>
        <dsp:cNvSpPr/>
      </dsp:nvSpPr>
      <dsp:spPr>
        <a:xfrm rot="5605266">
          <a:off x="4316238" y="1183535"/>
          <a:ext cx="329828" cy="5273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 rot="-5400000">
        <a:off x="4325906" y="1282372"/>
        <a:ext cx="316396" cy="230880"/>
      </dsp:txXfrm>
    </dsp:sp>
    <dsp:sp modelId="{90A6812D-7A5F-4FC8-A22C-7DA6F78E8B6E}">
      <dsp:nvSpPr>
        <dsp:cNvPr id="0" name=""/>
        <dsp:cNvSpPr/>
      </dsp:nvSpPr>
      <dsp:spPr>
        <a:xfrm>
          <a:off x="754464" y="1666692"/>
          <a:ext cx="7269463" cy="263749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tint val="50000"/>
                <a:satMod val="300000"/>
              </a:srgbClr>
            </a:gs>
            <a:gs pos="35000">
              <a:srgbClr val="C0504D">
                <a:hueOff val="4681519"/>
                <a:satOff val="-5839"/>
                <a:lumOff val="1373"/>
                <a:alphaOff val="0"/>
                <a:tint val="37000"/>
                <a:satMod val="30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甲之丈人。</a:t>
          </a:r>
          <a:r>
            <a:rPr lang="zh-TW" altLang="en-US" sz="2000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配偶之父親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zh-TW" altLang="en-US" sz="1800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二親等直系姻親</a:t>
          </a:r>
          <a:endParaRPr lang="en-US" altLang="zh-TW" sz="1800" kern="1200" dirty="0" smtClean="0">
            <a:solidFill>
              <a:srgbClr val="FF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甲擔任董事之某財團法人。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甲之配偶。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以上皆是。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831714" y="1743942"/>
        <a:ext cx="7114963" cy="248299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28DF5-A059-4B3E-A26D-EE4B856564F6}">
      <dsp:nvSpPr>
        <dsp:cNvPr id="0" name=""/>
        <dsp:cNvSpPr/>
      </dsp:nvSpPr>
      <dsp:spPr>
        <a:xfrm>
          <a:off x="190649" y="2323"/>
          <a:ext cx="8542213" cy="120946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問：甲及乙均為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鎮民代表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，依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公職人員利益衝突迴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避法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之規定，下列何者係甲及乙之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『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關係人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』?</a:t>
          </a:r>
          <a:endParaRPr lang="zh-TW" altLang="en-US" sz="2800" kern="12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226073" y="37747"/>
        <a:ext cx="8471365" cy="1138617"/>
      </dsp:txXfrm>
    </dsp:sp>
    <dsp:sp modelId="{561DE98A-9EB0-43FE-A67A-EDF2B1A54158}">
      <dsp:nvSpPr>
        <dsp:cNvPr id="0" name=""/>
        <dsp:cNvSpPr/>
      </dsp:nvSpPr>
      <dsp:spPr>
        <a:xfrm rot="5504021">
          <a:off x="4245011" y="1193870"/>
          <a:ext cx="381491" cy="5442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kern="1200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 rot="-5400000">
        <a:off x="4274211" y="1275280"/>
        <a:ext cx="326555" cy="267044"/>
      </dsp:txXfrm>
    </dsp:sp>
    <dsp:sp modelId="{90A6812D-7A5F-4FC8-A22C-7DA6F78E8B6E}">
      <dsp:nvSpPr>
        <dsp:cNvPr id="0" name=""/>
        <dsp:cNvSpPr/>
      </dsp:nvSpPr>
      <dsp:spPr>
        <a:xfrm>
          <a:off x="1007014" y="1720212"/>
          <a:ext cx="6759702" cy="272219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tint val="50000"/>
                <a:satMod val="300000"/>
              </a:srgbClr>
            </a:gs>
            <a:gs pos="35000">
              <a:srgbClr val="C0504D">
                <a:hueOff val="4681519"/>
                <a:satOff val="-5839"/>
                <a:lumOff val="1373"/>
                <a:alphaOff val="0"/>
                <a:tint val="37000"/>
                <a:satMod val="30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甲擔任理事長之某社區發展協會。  </a:t>
          </a:r>
          <a:endParaRPr lang="en-US" altLang="zh-TW" sz="1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乙擔任董事之某宮廟。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乙之配偶擔任負責人之某公司。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以上皆是。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1086744" y="1799942"/>
        <a:ext cx="6600242" cy="256273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28DF5-A059-4B3E-A26D-EE4B856564F6}">
      <dsp:nvSpPr>
        <dsp:cNvPr id="0" name=""/>
        <dsp:cNvSpPr/>
      </dsp:nvSpPr>
      <dsp:spPr>
        <a:xfrm>
          <a:off x="190649" y="2323"/>
          <a:ext cx="8542213" cy="120946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問：甲及乙均為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鎮民代表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，依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公職人員利益衝突迴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避法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之規定，下列何者係甲及乙之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『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關係人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』?</a:t>
          </a:r>
          <a:endParaRPr lang="zh-TW" altLang="en-US" sz="2800" kern="12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226073" y="37747"/>
        <a:ext cx="8471365" cy="1138617"/>
      </dsp:txXfrm>
    </dsp:sp>
    <dsp:sp modelId="{561DE98A-9EB0-43FE-A67A-EDF2B1A54158}">
      <dsp:nvSpPr>
        <dsp:cNvPr id="0" name=""/>
        <dsp:cNvSpPr/>
      </dsp:nvSpPr>
      <dsp:spPr>
        <a:xfrm rot="5504021">
          <a:off x="4245011" y="1193870"/>
          <a:ext cx="381491" cy="5442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kern="1200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 rot="-5400000">
        <a:off x="4274211" y="1275280"/>
        <a:ext cx="326555" cy="267044"/>
      </dsp:txXfrm>
    </dsp:sp>
    <dsp:sp modelId="{90A6812D-7A5F-4FC8-A22C-7DA6F78E8B6E}">
      <dsp:nvSpPr>
        <dsp:cNvPr id="0" name=""/>
        <dsp:cNvSpPr/>
      </dsp:nvSpPr>
      <dsp:spPr>
        <a:xfrm>
          <a:off x="749809" y="1720212"/>
          <a:ext cx="7274112" cy="272219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tint val="50000"/>
                <a:satMod val="300000"/>
              </a:srgbClr>
            </a:gs>
            <a:gs pos="35000">
              <a:srgbClr val="C0504D">
                <a:hueOff val="4681519"/>
                <a:satOff val="-5839"/>
                <a:lumOff val="1373"/>
                <a:alphaOff val="0"/>
                <a:tint val="37000"/>
                <a:satMod val="30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甲擔任理事長之某社區發展協會。  </a:t>
          </a:r>
          <a:endParaRPr lang="en-US" altLang="zh-TW" sz="1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乙擔任董事之某宮廟。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乙之配偶擔任負責人之某公司。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以上皆是。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829539" y="1799942"/>
        <a:ext cx="7114652" cy="256273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FC8F79-DFDD-490F-A9DD-20071BC32FB4}">
      <dsp:nvSpPr>
        <dsp:cNvPr id="0" name=""/>
        <dsp:cNvSpPr/>
      </dsp:nvSpPr>
      <dsp:spPr>
        <a:xfrm>
          <a:off x="1886505" y="2440135"/>
          <a:ext cx="448482" cy="14667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4241" y="0"/>
              </a:lnTo>
              <a:lnTo>
                <a:pt x="224241" y="1466727"/>
              </a:lnTo>
              <a:lnTo>
                <a:pt x="448482" y="1466727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b="1" kern="1200" cap="none" spc="0">
            <a:ln/>
            <a:solidFill>
              <a:schemeClr val="accent3"/>
            </a:solidFill>
            <a:effectLst/>
          </a:endParaRPr>
        </a:p>
      </dsp:txBody>
      <dsp:txXfrm>
        <a:off x="2072402" y="3135155"/>
        <a:ext cx="76688" cy="76688"/>
      </dsp:txXfrm>
    </dsp:sp>
    <dsp:sp modelId="{FC6B7A0F-08E8-483F-ABDD-B493CEE919DA}">
      <dsp:nvSpPr>
        <dsp:cNvPr id="0" name=""/>
        <dsp:cNvSpPr/>
      </dsp:nvSpPr>
      <dsp:spPr>
        <a:xfrm>
          <a:off x="1886505" y="2440135"/>
          <a:ext cx="448482" cy="5868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4241" y="0"/>
              </a:lnTo>
              <a:lnTo>
                <a:pt x="224241" y="586849"/>
              </a:lnTo>
              <a:lnTo>
                <a:pt x="448482" y="586849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b="1" kern="1200" cap="none" spc="0">
            <a:ln/>
            <a:solidFill>
              <a:schemeClr val="accent3"/>
            </a:solidFill>
            <a:effectLst/>
          </a:endParaRPr>
        </a:p>
      </dsp:txBody>
      <dsp:txXfrm>
        <a:off x="2092281" y="2715095"/>
        <a:ext cx="36929" cy="36929"/>
      </dsp:txXfrm>
    </dsp:sp>
    <dsp:sp modelId="{58526119-7401-4CD1-8D8E-87451D06BB62}">
      <dsp:nvSpPr>
        <dsp:cNvPr id="0" name=""/>
        <dsp:cNvSpPr/>
      </dsp:nvSpPr>
      <dsp:spPr>
        <a:xfrm>
          <a:off x="1886505" y="2309043"/>
          <a:ext cx="594976" cy="131091"/>
        </a:xfrm>
        <a:custGeom>
          <a:avLst/>
          <a:gdLst/>
          <a:ahLst/>
          <a:cxnLst/>
          <a:rect l="0" t="0" r="0" b="0"/>
          <a:pathLst>
            <a:path>
              <a:moveTo>
                <a:pt x="0" y="131091"/>
              </a:moveTo>
              <a:lnTo>
                <a:pt x="297488" y="131091"/>
              </a:lnTo>
              <a:lnTo>
                <a:pt x="297488" y="0"/>
              </a:lnTo>
              <a:lnTo>
                <a:pt x="594976" y="0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b="1" kern="1200" cap="none" spc="0">
            <a:ln/>
            <a:solidFill>
              <a:schemeClr val="accent3"/>
            </a:solidFill>
            <a:effectLst/>
          </a:endParaRPr>
        </a:p>
      </dsp:txBody>
      <dsp:txXfrm>
        <a:off x="2168762" y="2359358"/>
        <a:ext cx="30462" cy="30462"/>
      </dsp:txXfrm>
    </dsp:sp>
    <dsp:sp modelId="{71FE400B-4696-43C3-AA06-E1B5C7EB4E2A}">
      <dsp:nvSpPr>
        <dsp:cNvPr id="0" name=""/>
        <dsp:cNvSpPr/>
      </dsp:nvSpPr>
      <dsp:spPr>
        <a:xfrm>
          <a:off x="1886505" y="1523563"/>
          <a:ext cx="647037" cy="916572"/>
        </a:xfrm>
        <a:custGeom>
          <a:avLst/>
          <a:gdLst/>
          <a:ahLst/>
          <a:cxnLst/>
          <a:rect l="0" t="0" r="0" b="0"/>
          <a:pathLst>
            <a:path>
              <a:moveTo>
                <a:pt x="0" y="916572"/>
              </a:moveTo>
              <a:lnTo>
                <a:pt x="323518" y="916572"/>
              </a:lnTo>
              <a:lnTo>
                <a:pt x="323518" y="0"/>
              </a:lnTo>
              <a:lnTo>
                <a:pt x="647037" y="0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b="1" kern="1200" cap="none" spc="0">
            <a:ln/>
            <a:solidFill>
              <a:schemeClr val="accent3"/>
            </a:solidFill>
            <a:effectLst/>
          </a:endParaRPr>
        </a:p>
      </dsp:txBody>
      <dsp:txXfrm>
        <a:off x="2181975" y="1953800"/>
        <a:ext cx="56097" cy="56097"/>
      </dsp:txXfrm>
    </dsp:sp>
    <dsp:sp modelId="{E026DE9A-56C9-4BDA-AF1D-559712C543F7}">
      <dsp:nvSpPr>
        <dsp:cNvPr id="0" name=""/>
        <dsp:cNvSpPr/>
      </dsp:nvSpPr>
      <dsp:spPr>
        <a:xfrm>
          <a:off x="1886505" y="747182"/>
          <a:ext cx="523592" cy="1692953"/>
        </a:xfrm>
        <a:custGeom>
          <a:avLst/>
          <a:gdLst/>
          <a:ahLst/>
          <a:cxnLst/>
          <a:rect l="0" t="0" r="0" b="0"/>
          <a:pathLst>
            <a:path>
              <a:moveTo>
                <a:pt x="0" y="1692953"/>
              </a:moveTo>
              <a:lnTo>
                <a:pt x="261796" y="1692953"/>
              </a:lnTo>
              <a:lnTo>
                <a:pt x="261796" y="0"/>
              </a:lnTo>
              <a:lnTo>
                <a:pt x="523592" y="0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00" b="1" kern="1200" cap="none" spc="0">
            <a:ln/>
            <a:solidFill>
              <a:schemeClr val="accent3"/>
            </a:solidFill>
            <a:effectLst/>
          </a:endParaRPr>
        </a:p>
      </dsp:txBody>
      <dsp:txXfrm>
        <a:off x="2103999" y="1549357"/>
        <a:ext cx="88603" cy="88603"/>
      </dsp:txXfrm>
    </dsp:sp>
    <dsp:sp modelId="{EAD8012B-23DE-4159-9CF4-737433ECC8A7}">
      <dsp:nvSpPr>
        <dsp:cNvPr id="0" name=""/>
        <dsp:cNvSpPr/>
      </dsp:nvSpPr>
      <dsp:spPr>
        <a:xfrm>
          <a:off x="481572" y="1670095"/>
          <a:ext cx="1269784" cy="1540079"/>
        </a:xfrm>
        <a:prstGeom prst="rect">
          <a:avLst/>
        </a:prstGeom>
        <a:solidFill>
          <a:schemeClr val="accent6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義務各自獨立、各自判斷</a:t>
          </a:r>
          <a:endParaRPr lang="zh-TW" altLang="en-US" sz="2400" b="1" kern="1200" cap="none" spc="0" dirty="0">
            <a:ln/>
            <a:solidFill>
              <a:schemeClr val="accent3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81572" y="1670095"/>
        <a:ext cx="1269784" cy="1540079"/>
      </dsp:txXfrm>
    </dsp:sp>
    <dsp:sp modelId="{38B060BB-61EB-4A9B-864D-5417B1954F53}">
      <dsp:nvSpPr>
        <dsp:cNvPr id="0" name=""/>
        <dsp:cNvSpPr/>
      </dsp:nvSpPr>
      <dsp:spPr>
        <a:xfrm>
          <a:off x="2410098" y="497819"/>
          <a:ext cx="4055971" cy="498726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公職人員迴避義務</a:t>
          </a:r>
          <a:r>
            <a:rPr lang="en-US" altLang="zh-TW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本法第</a:t>
          </a:r>
          <a:r>
            <a:rPr lang="en-US" altLang="zh-TW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6</a:t>
          </a:r>
          <a:r>
            <a:rPr lang="zh-TW" altLang="en-US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條</a:t>
          </a:r>
          <a:r>
            <a:rPr lang="en-US" altLang="zh-TW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800" b="1" kern="1200" cap="none" spc="0" dirty="0">
            <a:ln/>
            <a:solidFill>
              <a:schemeClr val="accent3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410098" y="497819"/>
        <a:ext cx="4055971" cy="498726"/>
      </dsp:txXfrm>
    </dsp:sp>
    <dsp:sp modelId="{2B6BE8AD-F101-4E51-9A1C-B0238DA54A44}">
      <dsp:nvSpPr>
        <dsp:cNvPr id="0" name=""/>
        <dsp:cNvSpPr/>
      </dsp:nvSpPr>
      <dsp:spPr>
        <a:xfrm>
          <a:off x="2533542" y="1268604"/>
          <a:ext cx="5819385" cy="509917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禁止公職人員假藉職權圖利義務</a:t>
          </a:r>
          <a:r>
            <a:rPr lang="en-US" altLang="zh-TW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本法第</a:t>
          </a:r>
          <a:r>
            <a:rPr lang="en-US" altLang="zh-TW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12</a:t>
          </a:r>
          <a:r>
            <a:rPr lang="zh-TW" altLang="en-US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條</a:t>
          </a:r>
          <a:r>
            <a:rPr lang="en-US" altLang="zh-TW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800" b="1" kern="1200" cap="none" spc="0" dirty="0">
            <a:ln/>
            <a:solidFill>
              <a:schemeClr val="accent3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533542" y="1268604"/>
        <a:ext cx="5819385" cy="509917"/>
      </dsp:txXfrm>
    </dsp:sp>
    <dsp:sp modelId="{EBAAB68D-F2FD-4DE6-8E50-011ACADA10FA}">
      <dsp:nvSpPr>
        <dsp:cNvPr id="0" name=""/>
        <dsp:cNvSpPr/>
      </dsp:nvSpPr>
      <dsp:spPr>
        <a:xfrm>
          <a:off x="2481481" y="2012317"/>
          <a:ext cx="5056978" cy="593452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禁止關係人請託關說義務</a:t>
          </a:r>
          <a:r>
            <a:rPr lang="en-US" altLang="zh-TW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本法第</a:t>
          </a:r>
          <a:r>
            <a:rPr lang="en-US" altLang="zh-TW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13</a:t>
          </a:r>
          <a:r>
            <a:rPr lang="zh-TW" altLang="en-US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條</a:t>
          </a:r>
          <a:r>
            <a:rPr lang="en-US" altLang="zh-TW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800" b="1" kern="1200" cap="none" spc="0" dirty="0">
            <a:ln/>
            <a:solidFill>
              <a:schemeClr val="accent3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481481" y="2012317"/>
        <a:ext cx="5056978" cy="593452"/>
      </dsp:txXfrm>
    </dsp:sp>
    <dsp:sp modelId="{199E5CA7-984D-4704-B468-68897D0DD37F}">
      <dsp:nvSpPr>
        <dsp:cNvPr id="0" name=""/>
        <dsp:cNvSpPr/>
      </dsp:nvSpPr>
      <dsp:spPr>
        <a:xfrm>
          <a:off x="2334987" y="2772685"/>
          <a:ext cx="5210479" cy="508599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禁止補助及交易義務</a:t>
          </a:r>
          <a:r>
            <a:rPr lang="en-US" altLang="zh-TW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本法第</a:t>
          </a:r>
          <a:r>
            <a:rPr lang="en-US" altLang="zh-TW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14</a:t>
          </a:r>
          <a:r>
            <a:rPr lang="zh-TW" altLang="en-US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條第</a:t>
          </a:r>
          <a:r>
            <a:rPr lang="en-US" altLang="zh-TW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zh-TW" altLang="en-US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項</a:t>
          </a:r>
          <a:r>
            <a:rPr lang="en-US" altLang="zh-TW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800" b="1" kern="1200" cap="none" spc="0" dirty="0">
            <a:ln/>
            <a:solidFill>
              <a:schemeClr val="accent3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334987" y="2772685"/>
        <a:ext cx="5210479" cy="508599"/>
      </dsp:txXfrm>
    </dsp:sp>
    <dsp:sp modelId="{E384D9F5-A476-464F-899C-D5D0E78CD169}">
      <dsp:nvSpPr>
        <dsp:cNvPr id="0" name=""/>
        <dsp:cNvSpPr/>
      </dsp:nvSpPr>
      <dsp:spPr>
        <a:xfrm>
          <a:off x="2334987" y="3508552"/>
          <a:ext cx="5139960" cy="796621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例外情形之事前揭露與事後公開</a:t>
          </a:r>
          <a:r>
            <a:rPr lang="zh-TW" altLang="en-US" sz="2400" b="1" kern="1200" cap="none" spc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義務</a:t>
          </a:r>
          <a:r>
            <a:rPr lang="en-US" altLang="zh-TW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800" b="1" kern="1200" cap="none" spc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本法第</a:t>
          </a:r>
          <a:r>
            <a:rPr lang="en-US" altLang="zh-TW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14</a:t>
          </a:r>
          <a:r>
            <a:rPr lang="zh-TW" altLang="en-US" sz="1800" b="1" kern="1200" cap="none" spc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條第</a:t>
          </a:r>
          <a:r>
            <a:rPr lang="en-US" altLang="zh-TW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2</a:t>
          </a:r>
          <a:r>
            <a:rPr lang="zh-TW" altLang="en-US" sz="1800" b="1" kern="1200" cap="none" spc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項</a:t>
          </a:r>
          <a:r>
            <a:rPr lang="en-US" altLang="zh-TW" sz="1800" b="1" kern="1200" cap="none" spc="0" dirty="0" smtClean="0">
              <a:ln/>
              <a:solidFill>
                <a:schemeClr val="accent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1800" b="1" kern="1200" cap="none" spc="0" dirty="0">
            <a:ln/>
            <a:solidFill>
              <a:schemeClr val="accent3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334987" y="3508552"/>
        <a:ext cx="5139960" cy="79662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C1B583-0CE2-472F-87CB-3EA4BF253980}">
      <dsp:nvSpPr>
        <dsp:cNvPr id="0" name=""/>
        <dsp:cNvSpPr/>
      </dsp:nvSpPr>
      <dsp:spPr>
        <a:xfrm>
          <a:off x="3765684" y="1827445"/>
          <a:ext cx="91440" cy="566069"/>
        </a:xfrm>
        <a:custGeom>
          <a:avLst/>
          <a:gdLst/>
          <a:ahLst/>
          <a:cxnLst/>
          <a:rect l="0" t="0" r="0" b="0"/>
          <a:pathLst>
            <a:path>
              <a:moveTo>
                <a:pt x="2072786" y="0"/>
              </a:moveTo>
              <a:lnTo>
                <a:pt x="2072786" y="211655"/>
              </a:lnTo>
              <a:lnTo>
                <a:pt x="0" y="211655"/>
              </a:lnTo>
              <a:lnTo>
                <a:pt x="0" y="310586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892075-8BE6-4728-9A17-C465C97934F9}">
      <dsp:nvSpPr>
        <dsp:cNvPr id="0" name=""/>
        <dsp:cNvSpPr/>
      </dsp:nvSpPr>
      <dsp:spPr>
        <a:xfrm>
          <a:off x="2170565" y="643"/>
          <a:ext cx="3281679" cy="1826802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EC27E7-9C8C-4A48-BF0B-4EB7EC0492CD}">
      <dsp:nvSpPr>
        <dsp:cNvPr id="0" name=""/>
        <dsp:cNvSpPr/>
      </dsp:nvSpPr>
      <dsp:spPr>
        <a:xfrm>
          <a:off x="2386828" y="206093"/>
          <a:ext cx="3281679" cy="182680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補助對象僅限公職人員之</a:t>
          </a:r>
          <a:r>
            <a:rPr lang="zh-TW" altLang="en-US" sz="2400" b="1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關係人</a:t>
          </a:r>
          <a:endParaRPr lang="zh-TW" altLang="en-US" sz="2400" b="1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2440333" y="259598"/>
        <a:ext cx="3174669" cy="1719792"/>
      </dsp:txXfrm>
    </dsp:sp>
    <dsp:sp modelId="{FF47E902-B4EB-43A1-B323-282AB3545A2E}">
      <dsp:nvSpPr>
        <dsp:cNvPr id="0" name=""/>
        <dsp:cNvSpPr/>
      </dsp:nvSpPr>
      <dsp:spPr>
        <a:xfrm>
          <a:off x="403785" y="2393514"/>
          <a:ext cx="6815238" cy="227297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E62185-91A0-4FA0-9AAE-424E6791AFBB}">
      <dsp:nvSpPr>
        <dsp:cNvPr id="0" name=""/>
        <dsp:cNvSpPr/>
      </dsp:nvSpPr>
      <dsp:spPr>
        <a:xfrm>
          <a:off x="620048" y="2598965"/>
          <a:ext cx="6815238" cy="227297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補助行為係</a:t>
          </a:r>
          <a:r>
            <a:rPr lang="zh-TW" altLang="en-US" sz="2400" b="1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依法令規定</a:t>
          </a:r>
          <a:r>
            <a:rPr lang="zh-TW" altLang="en-US" sz="2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以</a:t>
          </a:r>
          <a:r>
            <a:rPr lang="zh-TW" altLang="en-US" sz="2400" b="1" u="sng" kern="1200" dirty="0" smtClean="0"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公開公平方式</a:t>
          </a:r>
          <a:r>
            <a:rPr lang="zh-TW" altLang="en-US" sz="2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辦理者</a:t>
          </a:r>
          <a:endParaRPr lang="zh-TW" alt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686621" y="2665538"/>
        <a:ext cx="6682092" cy="213983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55A65-E6BF-46BD-B1B8-57A7C3F01D41}">
      <dsp:nvSpPr>
        <dsp:cNvPr id="0" name=""/>
        <dsp:cNvSpPr/>
      </dsp:nvSpPr>
      <dsp:spPr>
        <a:xfrm>
          <a:off x="3802813" y="3007726"/>
          <a:ext cx="91440" cy="3717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058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2A128B-BE56-4E87-A92E-2C078FB49D08}">
      <dsp:nvSpPr>
        <dsp:cNvPr id="0" name=""/>
        <dsp:cNvSpPr/>
      </dsp:nvSpPr>
      <dsp:spPr>
        <a:xfrm>
          <a:off x="3802813" y="1199549"/>
          <a:ext cx="91440" cy="371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655"/>
              </a:lnTo>
              <a:lnTo>
                <a:pt x="1653307" y="211655"/>
              </a:lnTo>
              <a:lnTo>
                <a:pt x="1653307" y="310586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892075-8BE6-4728-9A17-C465C97934F9}">
      <dsp:nvSpPr>
        <dsp:cNvPr id="0" name=""/>
        <dsp:cNvSpPr/>
      </dsp:nvSpPr>
      <dsp:spPr>
        <a:xfrm>
          <a:off x="2059965" y="3"/>
          <a:ext cx="3577136" cy="1199546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EC27E7-9C8C-4A48-BF0B-4EB7EC0492CD}">
      <dsp:nvSpPr>
        <dsp:cNvPr id="0" name=""/>
        <dsp:cNvSpPr/>
      </dsp:nvSpPr>
      <dsp:spPr>
        <a:xfrm>
          <a:off x="2201971" y="134909"/>
          <a:ext cx="3577136" cy="119954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補助對象僅限於公職人員之</a:t>
          </a:r>
          <a:r>
            <a:rPr lang="zh-TW" altLang="en-US" sz="2400" b="1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關係人</a:t>
          </a:r>
          <a:endParaRPr lang="zh-TW" altLang="en-US" sz="2400" b="1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2237105" y="170043"/>
        <a:ext cx="3506868" cy="1129278"/>
      </dsp:txXfrm>
    </dsp:sp>
    <dsp:sp modelId="{EFCE26F3-F9EC-4A5C-9C10-7ADDB1AFA62D}">
      <dsp:nvSpPr>
        <dsp:cNvPr id="0" name=""/>
        <dsp:cNvSpPr/>
      </dsp:nvSpPr>
      <dsp:spPr>
        <a:xfrm>
          <a:off x="1509881" y="1571251"/>
          <a:ext cx="4677302" cy="143647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A0309B-82BD-48B8-A17F-C22B657E5A5A}">
      <dsp:nvSpPr>
        <dsp:cNvPr id="0" name=""/>
        <dsp:cNvSpPr/>
      </dsp:nvSpPr>
      <dsp:spPr>
        <a:xfrm>
          <a:off x="1651888" y="1706157"/>
          <a:ext cx="4677302" cy="143647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禁止其補助反不利於公共利益</a:t>
          </a:r>
          <a:r>
            <a:rPr lang="zh-TW" altLang="en-US" sz="2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且</a:t>
          </a:r>
          <a:r>
            <a:rPr lang="zh-TW" altLang="en-US" sz="2400" b="1" kern="1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經補助法令主管機關核定同意</a:t>
          </a:r>
          <a:r>
            <a:rPr lang="zh-TW" altLang="en-US" sz="2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之補助</a:t>
          </a:r>
          <a:endParaRPr lang="zh-TW" alt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1693961" y="1748230"/>
        <a:ext cx="4593156" cy="1352329"/>
      </dsp:txXfrm>
    </dsp:sp>
    <dsp:sp modelId="{8C192C20-6A5F-4BE0-B105-DC0FD6626EA6}">
      <dsp:nvSpPr>
        <dsp:cNvPr id="0" name=""/>
        <dsp:cNvSpPr/>
      </dsp:nvSpPr>
      <dsp:spPr>
        <a:xfrm>
          <a:off x="911743" y="3379429"/>
          <a:ext cx="5873579" cy="135824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D78ADF-B49C-49DC-9158-BDF47003287D}">
      <dsp:nvSpPr>
        <dsp:cNvPr id="0" name=""/>
        <dsp:cNvSpPr/>
      </dsp:nvSpPr>
      <dsp:spPr>
        <a:xfrm>
          <a:off x="1053750" y="3514335"/>
          <a:ext cx="5873579" cy="135824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核定同意補助時並應</a:t>
          </a:r>
          <a:r>
            <a:rPr lang="zh-TW" altLang="en-US" sz="2400" b="1" u="sng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副知監察院</a:t>
          </a:r>
          <a:endParaRPr lang="en-US" altLang="zh-TW" sz="2400" b="1" u="sng" kern="1200" dirty="0" smtClean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u="none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(</a:t>
          </a:r>
          <a:r>
            <a:rPr lang="zh-TW" altLang="en-US" sz="2000" b="1" u="none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本法施行細則第</a:t>
          </a:r>
          <a:r>
            <a:rPr lang="en-US" altLang="zh-TW" sz="2000" b="1" u="none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25</a:t>
          </a:r>
          <a:r>
            <a:rPr lang="zh-TW" altLang="en-US" sz="2000" b="1" u="none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條第</a:t>
          </a:r>
          <a:r>
            <a:rPr lang="en-US" altLang="zh-TW" sz="2000" b="1" u="none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3</a:t>
          </a:r>
          <a:r>
            <a:rPr lang="zh-TW" altLang="en-US" sz="2000" b="1" u="none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項</a:t>
          </a:r>
          <a:r>
            <a:rPr lang="en-US" altLang="zh-TW" sz="2000" b="1" u="none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)</a:t>
          </a:r>
          <a:endParaRPr lang="zh-TW" altLang="en-US" sz="2000" b="1" u="none" kern="1200" dirty="0">
            <a:solidFill>
              <a:sysClr val="windowText" lastClr="0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1093532" y="3554117"/>
        <a:ext cx="5794015" cy="127868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28DF5-A059-4B3E-A26D-EE4B856564F6}">
      <dsp:nvSpPr>
        <dsp:cNvPr id="0" name=""/>
        <dsp:cNvSpPr/>
      </dsp:nvSpPr>
      <dsp:spPr>
        <a:xfrm>
          <a:off x="43319" y="75768"/>
          <a:ext cx="8843088" cy="228844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ts val="22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問：</a:t>
          </a:r>
          <a:r>
            <a:rPr lang="zh-TW" altLang="en-US" sz="2600" b="1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甲為縣議員，甲之配偶</a:t>
          </a:r>
          <a:r>
            <a:rPr lang="zh-TW" altLang="en-US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為</a:t>
          </a:r>
          <a:r>
            <a:rPr lang="zh-TW" altLang="en-US" sz="2600" u="sng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木可土木包工業</a:t>
          </a:r>
          <a:r>
            <a:rPr lang="zh-TW" altLang="en-US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</a:t>
          </a:r>
          <a:r>
            <a:rPr lang="zh-TW" altLang="en-US" sz="2600" b="1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負責人</a:t>
          </a:r>
          <a:endParaRPr lang="en-US" altLang="zh-TW" sz="2600" b="1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155700">
            <a:lnSpc>
              <a:spcPts val="22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，該縣所屬之乙國民小學</a:t>
          </a:r>
          <a:r>
            <a:rPr lang="zh-TW" altLang="en-US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即將辦理一件採購金額為新</a:t>
          </a:r>
          <a:endParaRPr lang="en-US" altLang="zh-TW" sz="26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155700">
            <a:lnSpc>
              <a:spcPts val="22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臺幣</a:t>
          </a:r>
          <a:r>
            <a:rPr lang="en-US" altLang="zh-TW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180</a:t>
          </a:r>
          <a:r>
            <a:rPr lang="zh-TW" altLang="en-US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萬元之工程採購案件</a:t>
          </a:r>
          <a:r>
            <a:rPr lang="zh-TW" altLang="en-US" sz="2600" b="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，招標方式採</a:t>
          </a:r>
          <a:r>
            <a:rPr lang="zh-TW" altLang="en-US" sz="2600" b="1" kern="12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+mn-cs"/>
            </a:rPr>
            <a:t>公開招標</a:t>
          </a:r>
          <a:r>
            <a:rPr lang="zh-TW" altLang="en-US" sz="2600" b="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</a:t>
          </a:r>
          <a:endParaRPr lang="en-US" altLang="zh-TW" sz="2600" b="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155700">
            <a:lnSpc>
              <a:spcPts val="22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請問木可土木包工業可否參與該案投標？</a:t>
          </a:r>
          <a:endParaRPr lang="zh-TW" altLang="en-US" sz="2600" kern="12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110345" y="142794"/>
        <a:ext cx="8709036" cy="2154392"/>
      </dsp:txXfrm>
    </dsp:sp>
    <dsp:sp modelId="{561DE98A-9EB0-43FE-A67A-EDF2B1A54158}">
      <dsp:nvSpPr>
        <dsp:cNvPr id="0" name=""/>
        <dsp:cNvSpPr/>
      </dsp:nvSpPr>
      <dsp:spPr>
        <a:xfrm rot="5438466">
          <a:off x="4289912" y="2394556"/>
          <a:ext cx="344284" cy="4724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700" kern="1200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 rot="-5400000">
        <a:off x="4320894" y="2458647"/>
        <a:ext cx="283475" cy="240999"/>
      </dsp:txXfrm>
    </dsp:sp>
    <dsp:sp modelId="{90A6812D-7A5F-4FC8-A22C-7DA6F78E8B6E}">
      <dsp:nvSpPr>
        <dsp:cNvPr id="0" name=""/>
        <dsp:cNvSpPr/>
      </dsp:nvSpPr>
      <dsp:spPr>
        <a:xfrm>
          <a:off x="2881643" y="2823230"/>
          <a:ext cx="3104118" cy="236307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可以。</a:t>
          </a:r>
          <a:endParaRPr lang="en-US" altLang="zh-TW" sz="26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不可以。</a:t>
          </a:r>
          <a:endParaRPr lang="en-US" altLang="zh-TW" sz="26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endParaRPr lang="en-US" altLang="zh-TW" sz="26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2950855" y="2892442"/>
        <a:ext cx="2965694" cy="222464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28DF5-A059-4B3E-A26D-EE4B856564F6}">
      <dsp:nvSpPr>
        <dsp:cNvPr id="0" name=""/>
        <dsp:cNvSpPr/>
      </dsp:nvSpPr>
      <dsp:spPr>
        <a:xfrm>
          <a:off x="-74911" y="83128"/>
          <a:ext cx="9073335" cy="191968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ts val="22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問：甲為縣議員，甲之配偶為</a:t>
          </a:r>
          <a:r>
            <a:rPr lang="zh-TW" altLang="en-US" sz="2400" u="sng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木可土木包工業</a:t>
          </a:r>
          <a:r>
            <a:rPr lang="zh-TW" altLang="en-US" sz="24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之負責人</a:t>
          </a:r>
          <a:r>
            <a:rPr lang="zh-TW" altLang="en-US" sz="2400" b="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，該縣所</a:t>
          </a:r>
          <a:endParaRPr lang="en-US" altLang="zh-TW" sz="2400" b="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066800">
            <a:lnSpc>
              <a:spcPts val="22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屬之乙國民小學</a:t>
          </a:r>
          <a:r>
            <a:rPr lang="zh-TW" altLang="en-US" sz="24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即將辦理一件採購金額為新臺幣</a:t>
          </a:r>
          <a:r>
            <a:rPr lang="en-US" altLang="zh-TW" sz="24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180</a:t>
          </a:r>
          <a:r>
            <a:rPr lang="zh-TW" altLang="en-US" sz="24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萬元之工</a:t>
          </a:r>
          <a:endParaRPr lang="en-US" altLang="zh-TW" sz="24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066800">
            <a:lnSpc>
              <a:spcPts val="22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程採購案件</a:t>
          </a:r>
          <a:r>
            <a:rPr lang="zh-TW" altLang="en-US" sz="2400" b="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，招標方式採</a:t>
          </a:r>
          <a:r>
            <a:rPr lang="zh-TW" altLang="en-US" sz="2400" b="1" kern="12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+mn-cs"/>
            </a:rPr>
            <a:t>公開招標</a:t>
          </a:r>
          <a:r>
            <a:rPr lang="zh-TW" altLang="en-US" sz="2400" b="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，請問木可土木包工業可</a:t>
          </a:r>
          <a:endParaRPr lang="en-US" altLang="zh-TW" sz="2400" b="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066800">
            <a:lnSpc>
              <a:spcPts val="22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否參與該案投標？</a:t>
          </a:r>
          <a:endParaRPr lang="zh-TW" altLang="en-US" sz="2400" kern="12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-18685" y="139354"/>
        <a:ext cx="8960883" cy="1807228"/>
      </dsp:txXfrm>
    </dsp:sp>
    <dsp:sp modelId="{561DE98A-9EB0-43FE-A67A-EDF2B1A54158}">
      <dsp:nvSpPr>
        <dsp:cNvPr id="0" name=""/>
        <dsp:cNvSpPr/>
      </dsp:nvSpPr>
      <dsp:spPr>
        <a:xfrm rot="5400000">
          <a:off x="4268337" y="1872191"/>
          <a:ext cx="386837" cy="53336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kern="1200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 rot="-5400000">
        <a:off x="4301746" y="1945456"/>
        <a:ext cx="320020" cy="270786"/>
      </dsp:txXfrm>
    </dsp:sp>
    <dsp:sp modelId="{90A6812D-7A5F-4FC8-A22C-7DA6F78E8B6E}">
      <dsp:nvSpPr>
        <dsp:cNvPr id="0" name=""/>
        <dsp:cNvSpPr/>
      </dsp:nvSpPr>
      <dsp:spPr>
        <a:xfrm>
          <a:off x="0" y="2518592"/>
          <a:ext cx="8923512" cy="266770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endParaRPr lang="en-US" altLang="zh-TW" sz="26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</a:p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可以。</a:t>
          </a:r>
          <a:endParaRPr lang="en-US" altLang="zh-TW" sz="26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6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不可以。</a:t>
          </a:r>
          <a:endParaRPr lang="en-US" altLang="zh-TW" sz="26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【</a:t>
          </a:r>
          <a:r>
            <a:rPr lang="zh-TW" altLang="en-US" sz="1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註</a:t>
          </a:r>
          <a:r>
            <a:rPr lang="en-US" altLang="zh-TW" sz="1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】</a:t>
          </a:r>
          <a:r>
            <a:rPr lang="zh-TW" altLang="en-US" sz="1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：</a:t>
          </a:r>
          <a:r>
            <a:rPr lang="zh-TW" altLang="en-US" sz="1800" b="1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甲之配偶為木可土木包工業</a:t>
          </a:r>
          <a:r>
            <a:rPr lang="en-US" altLang="zh-TW" sz="1800" b="1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1800" b="1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下稱木可土包</a:t>
          </a:r>
          <a:r>
            <a:rPr lang="en-US" altLang="zh-TW" sz="1800" b="1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1800" b="1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之負責人，則木可土包即為甲</a:t>
          </a:r>
          <a:endParaRPr lang="en-US" altLang="zh-TW" sz="1800" b="1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    </a:t>
          </a:r>
          <a:r>
            <a:rPr lang="zh-TW" altLang="en-US" sz="1800" b="1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之關係人。又乙國民小學係受甲縣議員之監督，因此木可土包原則上是不能</a:t>
          </a:r>
          <a:endParaRPr lang="en-US" altLang="zh-TW" sz="1800" b="1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    與乙國民小學間有買賣、承攬或交易等行為。然本標案乙國民小學係</a:t>
          </a:r>
          <a:r>
            <a:rPr lang="zh-TW" altLang="en-US" sz="1800" b="1" u="sng" kern="12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+mn-cs"/>
            </a:rPr>
            <a:t>依政府</a:t>
          </a:r>
          <a:endParaRPr lang="en-US" altLang="zh-TW" sz="1800" b="1" u="sng" kern="1200" dirty="0" smtClean="0">
            <a:solidFill>
              <a:srgbClr val="0000FF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u="none" kern="12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+mn-cs"/>
            </a:rPr>
            <a:t>        </a:t>
          </a:r>
          <a:r>
            <a:rPr lang="zh-TW" altLang="en-US" sz="1800" b="1" u="sng" kern="12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+mn-cs"/>
            </a:rPr>
            <a:t>採購法之規定以公開招標程序辦理採購</a:t>
          </a:r>
          <a:r>
            <a:rPr lang="zh-TW" altLang="en-US" sz="1800" b="1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，例外允許甲之關係人即木可土包得</a:t>
          </a:r>
          <a:endParaRPr lang="en-US" altLang="zh-TW" sz="1800" b="1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    參與投標，惟仍</a:t>
          </a:r>
          <a:r>
            <a:rPr lang="zh-TW" altLang="en-US" sz="1800" b="1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需踐行身分關係事前揭露與事後公開事宜</a:t>
          </a:r>
          <a:r>
            <a:rPr lang="zh-TW" altLang="en-US" sz="1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。</a:t>
          </a:r>
          <a:endParaRPr lang="en-US" altLang="zh-TW" sz="1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endParaRPr lang="en-US" altLang="zh-TW" sz="26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endParaRPr lang="en-US" altLang="zh-TW" sz="26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78134" y="2596726"/>
        <a:ext cx="8767244" cy="251144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D739F-2934-4BB0-A5B1-00B0AAAC6E84}">
      <dsp:nvSpPr>
        <dsp:cNvPr id="0" name=""/>
        <dsp:cNvSpPr/>
      </dsp:nvSpPr>
      <dsp:spPr>
        <a:xfrm>
          <a:off x="1234206" y="2102434"/>
          <a:ext cx="458843" cy="1267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9421" y="0"/>
              </a:lnTo>
              <a:lnTo>
                <a:pt x="229421" y="1267661"/>
              </a:lnTo>
              <a:lnTo>
                <a:pt x="458843" y="1267661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1429924" y="2702561"/>
        <a:ext cx="0" cy="0"/>
      </dsp:txXfrm>
    </dsp:sp>
    <dsp:sp modelId="{20026134-6034-46B1-B2E4-264BBF0F03DB}">
      <dsp:nvSpPr>
        <dsp:cNvPr id="0" name=""/>
        <dsp:cNvSpPr/>
      </dsp:nvSpPr>
      <dsp:spPr>
        <a:xfrm>
          <a:off x="1234206" y="2102434"/>
          <a:ext cx="458843" cy="619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9421" y="0"/>
              </a:lnTo>
              <a:lnTo>
                <a:pt x="229421" y="619751"/>
              </a:lnTo>
              <a:lnTo>
                <a:pt x="458843" y="619751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1444350" y="2393032"/>
        <a:ext cx="0" cy="0"/>
      </dsp:txXfrm>
    </dsp:sp>
    <dsp:sp modelId="{AA9A90C7-4CA3-4442-8958-C0B900613D81}">
      <dsp:nvSpPr>
        <dsp:cNvPr id="0" name=""/>
        <dsp:cNvSpPr/>
      </dsp:nvSpPr>
      <dsp:spPr>
        <a:xfrm>
          <a:off x="1234206" y="2024613"/>
          <a:ext cx="5001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77820"/>
              </a:moveTo>
              <a:lnTo>
                <a:pt x="250058" y="77820"/>
              </a:lnTo>
              <a:lnTo>
                <a:pt x="250058" y="45720"/>
              </a:lnTo>
              <a:lnTo>
                <a:pt x="500116" y="45720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1471736" y="2057805"/>
        <a:ext cx="0" cy="0"/>
      </dsp:txXfrm>
    </dsp:sp>
    <dsp:sp modelId="{65D9CE80-3C0C-4FB5-8C39-081D9582BED8}">
      <dsp:nvSpPr>
        <dsp:cNvPr id="0" name=""/>
        <dsp:cNvSpPr/>
      </dsp:nvSpPr>
      <dsp:spPr>
        <a:xfrm>
          <a:off x="1234206" y="1430453"/>
          <a:ext cx="458843" cy="671981"/>
        </a:xfrm>
        <a:custGeom>
          <a:avLst/>
          <a:gdLst/>
          <a:ahLst/>
          <a:cxnLst/>
          <a:rect l="0" t="0" r="0" b="0"/>
          <a:pathLst>
            <a:path>
              <a:moveTo>
                <a:pt x="0" y="671981"/>
              </a:moveTo>
              <a:lnTo>
                <a:pt x="229421" y="671981"/>
              </a:lnTo>
              <a:lnTo>
                <a:pt x="229421" y="0"/>
              </a:lnTo>
              <a:lnTo>
                <a:pt x="458843" y="0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1443286" y="1746101"/>
        <a:ext cx="0" cy="0"/>
      </dsp:txXfrm>
    </dsp:sp>
    <dsp:sp modelId="{C8FC54EC-AC86-4B3C-A97A-019A7E927918}">
      <dsp:nvSpPr>
        <dsp:cNvPr id="0" name=""/>
        <dsp:cNvSpPr/>
      </dsp:nvSpPr>
      <dsp:spPr>
        <a:xfrm>
          <a:off x="1234206" y="781266"/>
          <a:ext cx="458843" cy="1321168"/>
        </a:xfrm>
        <a:custGeom>
          <a:avLst/>
          <a:gdLst/>
          <a:ahLst/>
          <a:cxnLst/>
          <a:rect l="0" t="0" r="0" b="0"/>
          <a:pathLst>
            <a:path>
              <a:moveTo>
                <a:pt x="0" y="1321168"/>
              </a:moveTo>
              <a:lnTo>
                <a:pt x="229421" y="1321168"/>
              </a:lnTo>
              <a:lnTo>
                <a:pt x="229421" y="0"/>
              </a:lnTo>
              <a:lnTo>
                <a:pt x="458843" y="0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1428663" y="1406885"/>
        <a:ext cx="0" cy="0"/>
      </dsp:txXfrm>
    </dsp:sp>
    <dsp:sp modelId="{15E14BFB-30C6-4B78-BF5B-0B3955F67CC8}">
      <dsp:nvSpPr>
        <dsp:cNvPr id="0" name=""/>
        <dsp:cNvSpPr/>
      </dsp:nvSpPr>
      <dsp:spPr>
        <a:xfrm>
          <a:off x="-173906" y="1489493"/>
          <a:ext cx="1590344" cy="1225882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不得以下列理由主張免責</a:t>
          </a:r>
          <a:endParaRPr lang="zh-TW" altLang="en-US" sz="2400" kern="1200" dirty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-173906" y="1489493"/>
        <a:ext cx="1590344" cy="1225882"/>
      </dsp:txXfrm>
    </dsp:sp>
    <dsp:sp modelId="{2D6D810C-35DB-4BFF-B2EC-896CE4F058DF}">
      <dsp:nvSpPr>
        <dsp:cNvPr id="0" name=""/>
        <dsp:cNvSpPr/>
      </dsp:nvSpPr>
      <dsp:spPr>
        <a:xfrm>
          <a:off x="1693050" y="548818"/>
          <a:ext cx="3903797" cy="464894"/>
        </a:xfrm>
        <a:prstGeom prst="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■</a:t>
          </a:r>
          <a:r>
            <a:rPr lang="zh-TW" altLang="en-US" sz="24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主張不知有本法之規定。</a:t>
          </a:r>
          <a:endParaRPr lang="zh-TW" altLang="en-US" sz="2400" kern="1200" dirty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1693050" y="548818"/>
        <a:ext cx="3903797" cy="464894"/>
      </dsp:txXfrm>
    </dsp:sp>
    <dsp:sp modelId="{5A9E0398-7697-4706-93E5-3A8F6546C458}">
      <dsp:nvSpPr>
        <dsp:cNvPr id="0" name=""/>
        <dsp:cNvSpPr/>
      </dsp:nvSpPr>
      <dsp:spPr>
        <a:xfrm>
          <a:off x="1693050" y="1188577"/>
          <a:ext cx="6650482" cy="483751"/>
        </a:xfrm>
        <a:prstGeom prst="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ts val="25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■</a:t>
          </a:r>
          <a:r>
            <a:rPr lang="zh-TW" altLang="en-US" sz="2400" b="0" kern="120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主張不知其行為屬本法規範之利益衝突情形。</a:t>
          </a:r>
          <a:endParaRPr lang="zh-TW" altLang="en-US" sz="2400" b="0" kern="1200" dirty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1693050" y="1188577"/>
        <a:ext cx="6650482" cy="483751"/>
      </dsp:txXfrm>
    </dsp:sp>
    <dsp:sp modelId="{B606E2CD-BC3A-49C7-B140-59C953413DE3}">
      <dsp:nvSpPr>
        <dsp:cNvPr id="0" name=""/>
        <dsp:cNvSpPr/>
      </dsp:nvSpPr>
      <dsp:spPr>
        <a:xfrm>
          <a:off x="1734323" y="1833805"/>
          <a:ext cx="6510259" cy="473056"/>
        </a:xfrm>
        <a:prstGeom prst="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■</a:t>
          </a:r>
          <a:r>
            <a:rPr lang="zh-TW" altLang="en-US" sz="24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向無權解釋法令之人查詢，主張無違法認識。</a:t>
          </a:r>
          <a:endParaRPr lang="zh-TW" altLang="en-US" sz="2400" kern="1200" dirty="0">
            <a:solidFill>
              <a:sysClr val="window" lastClr="FFFFFF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1734323" y="1833805"/>
        <a:ext cx="6510259" cy="473056"/>
      </dsp:txXfrm>
    </dsp:sp>
    <dsp:sp modelId="{6D7365ED-D895-44A6-96D8-8BF854705CA4}">
      <dsp:nvSpPr>
        <dsp:cNvPr id="0" name=""/>
        <dsp:cNvSpPr/>
      </dsp:nvSpPr>
      <dsp:spPr>
        <a:xfrm>
          <a:off x="1693050" y="2495114"/>
          <a:ext cx="4282251" cy="454143"/>
        </a:xfrm>
        <a:prstGeom prst="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■</a:t>
          </a:r>
          <a:r>
            <a:rPr lang="zh-TW" altLang="en-US" sz="24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事後已予解聘或解除契約。</a:t>
          </a:r>
          <a:endParaRPr lang="zh-TW" altLang="en-US" sz="2400" kern="1200" dirty="0">
            <a:solidFill>
              <a:sysClr val="window" lastClr="FFFFFF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1693050" y="2495114"/>
        <a:ext cx="4282251" cy="454143"/>
      </dsp:txXfrm>
    </dsp:sp>
    <dsp:sp modelId="{52C7188C-0B8C-4039-9822-F1830E269D64}">
      <dsp:nvSpPr>
        <dsp:cNvPr id="0" name=""/>
        <dsp:cNvSpPr/>
      </dsp:nvSpPr>
      <dsp:spPr>
        <a:xfrm>
          <a:off x="1693050" y="3124121"/>
          <a:ext cx="7011592" cy="491949"/>
        </a:xfrm>
        <a:prstGeom prst="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  ■</a:t>
          </a:r>
          <a:r>
            <a:rPr lang="zh-TW" altLang="en-US" sz="2400" kern="120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主張地處偏遠或原民地區不易找尋適合僱用人選。</a:t>
          </a:r>
          <a:endParaRPr lang="zh-TW" altLang="en-US" sz="2400" kern="1200" dirty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1693050" y="3124121"/>
        <a:ext cx="7011592" cy="49194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28DF5-A059-4B3E-A26D-EE4B856564F6}">
      <dsp:nvSpPr>
        <dsp:cNvPr id="0" name=""/>
        <dsp:cNvSpPr/>
      </dsp:nvSpPr>
      <dsp:spPr>
        <a:xfrm>
          <a:off x="9147" y="0"/>
          <a:ext cx="8821901" cy="132333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009DD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問：下列何項行為，</a:t>
          </a:r>
          <a:r>
            <a:rPr lang="en-US" altLang="zh-TW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『</a:t>
          </a:r>
          <a:r>
            <a:rPr lang="zh-TW" altLang="en-US" sz="2800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沒有</a:t>
          </a:r>
          <a:r>
            <a:rPr lang="en-US" altLang="zh-TW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』</a:t>
          </a:r>
          <a:r>
            <a:rPr lang="zh-TW" altLang="en-US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違反</a:t>
          </a:r>
          <a:r>
            <a:rPr lang="en-US" altLang="zh-TW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公職人員利益衝</a:t>
          </a:r>
          <a:endParaRPr lang="en-US" altLang="zh-TW" sz="2800" kern="12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 突迴避法</a:t>
          </a:r>
          <a:r>
            <a:rPr lang="en-US" altLang="zh-TW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情事或疑慮</a:t>
          </a:r>
          <a:r>
            <a:rPr lang="zh-TW" altLang="en-US" sz="2800" b="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？</a:t>
          </a:r>
          <a:endParaRPr lang="zh-TW" altLang="en-US" sz="2800" kern="1200" dirty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47906" y="38759"/>
        <a:ext cx="8744383" cy="1245812"/>
      </dsp:txXfrm>
    </dsp:sp>
    <dsp:sp modelId="{561DE98A-9EB0-43FE-A67A-EDF2B1A54158}">
      <dsp:nvSpPr>
        <dsp:cNvPr id="0" name=""/>
        <dsp:cNvSpPr/>
      </dsp:nvSpPr>
      <dsp:spPr>
        <a:xfrm rot="5347344">
          <a:off x="4221322" y="1309902"/>
          <a:ext cx="426532" cy="5954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009DD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kern="1200">
            <a:solidFill>
              <a:srgbClr val="002060"/>
            </a:solidFill>
            <a:latin typeface="標楷體"/>
            <a:ea typeface="標楷體"/>
            <a:cs typeface="+mn-cs"/>
          </a:endParaRPr>
        </a:p>
      </dsp:txBody>
      <dsp:txXfrm rot="-5400000">
        <a:off x="4254959" y="1394393"/>
        <a:ext cx="357298" cy="298572"/>
      </dsp:txXfrm>
    </dsp:sp>
    <dsp:sp modelId="{90A6812D-7A5F-4FC8-A22C-7DA6F78E8B6E}">
      <dsp:nvSpPr>
        <dsp:cNvPr id="0" name=""/>
        <dsp:cNvSpPr/>
      </dsp:nvSpPr>
      <dsp:spPr>
        <a:xfrm>
          <a:off x="-10" y="1891973"/>
          <a:ext cx="8923532" cy="2978472"/>
        </a:xfrm>
        <a:prstGeom prst="roundRect">
          <a:avLst>
            <a:gd name="adj" fmla="val 10000"/>
          </a:avLst>
        </a:prstGeom>
        <a:solidFill>
          <a:srgbClr val="A5C249">
            <a:lumMod val="60000"/>
            <a:lumOff val="4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kern="12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甲</a:t>
          </a: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市議員擔任負責人之乙廠商承攬該市政府之工程案件。</a:t>
          </a:r>
          <a:endParaRPr lang="en-US" altLang="zh-TW" sz="2600" kern="12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人力派遣公司派遣機關首長丙之胞兄至丙所任職之機關</a:t>
          </a:r>
          <a:endParaRPr lang="en-US" altLang="zh-TW" sz="2600" kern="12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服務。</a:t>
          </a:r>
          <a:endParaRPr lang="en-US" altLang="zh-TW" sz="2600" kern="12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機關首長丁續行僱用</a:t>
          </a:r>
          <a:r>
            <a:rPr lang="zh-TW" altLang="en-US" sz="2600" u="sng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前任首長即已僱用</a:t>
          </a: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之表姊</a:t>
          </a:r>
          <a:r>
            <a:rPr lang="en-US" altLang="zh-TW" sz="20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0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丁之表姊</a:t>
          </a:r>
          <a:r>
            <a:rPr lang="en-US" altLang="zh-TW" sz="20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</a:p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擔任臨時人員。</a:t>
          </a:r>
          <a:endParaRPr lang="en-US" altLang="zh-TW" sz="2600" kern="12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國小校長戊聘用媳婦為該校工友。</a:t>
          </a:r>
          <a:endParaRPr lang="en-US" altLang="zh-TW" sz="2600" kern="12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87226" y="1979209"/>
        <a:ext cx="8749060" cy="2804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28DF5-A059-4B3E-A26D-EE4B856564F6}">
      <dsp:nvSpPr>
        <dsp:cNvPr id="0" name=""/>
        <dsp:cNvSpPr/>
      </dsp:nvSpPr>
      <dsp:spPr>
        <a:xfrm>
          <a:off x="313892" y="2251"/>
          <a:ext cx="7811976" cy="117183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問：依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公職人員財產申報法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之規定，公職人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員應於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就</a:t>
          </a:r>
          <a:r>
            <a:rPr lang="en-US" altLang="zh-TW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到</a:t>
          </a:r>
          <a:r>
            <a:rPr lang="en-US" altLang="zh-TW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職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多久申報財產</a:t>
          </a:r>
          <a:r>
            <a:rPr lang="zh-TW" altLang="en-US" sz="2800" b="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？</a:t>
          </a:r>
          <a:endParaRPr lang="zh-TW" altLang="en-US" sz="2800" kern="12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348214" y="36573"/>
        <a:ext cx="7743332" cy="1103192"/>
      </dsp:txXfrm>
    </dsp:sp>
    <dsp:sp modelId="{561DE98A-9EB0-43FE-A67A-EDF2B1A54158}">
      <dsp:nvSpPr>
        <dsp:cNvPr id="0" name=""/>
        <dsp:cNvSpPr/>
      </dsp:nvSpPr>
      <dsp:spPr>
        <a:xfrm rot="5400000">
          <a:off x="4029131" y="1164756"/>
          <a:ext cx="381498" cy="5273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kern="1200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 rot="-5400000">
        <a:off x="4061683" y="1237670"/>
        <a:ext cx="316396" cy="267049"/>
      </dsp:txXfrm>
    </dsp:sp>
    <dsp:sp modelId="{90A6812D-7A5F-4FC8-A22C-7DA6F78E8B6E}">
      <dsp:nvSpPr>
        <dsp:cNvPr id="0" name=""/>
        <dsp:cNvSpPr/>
      </dsp:nvSpPr>
      <dsp:spPr>
        <a:xfrm>
          <a:off x="1209550" y="1682752"/>
          <a:ext cx="6020660" cy="263749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tint val="50000"/>
                <a:satMod val="300000"/>
              </a:srgbClr>
            </a:gs>
            <a:gs pos="35000">
              <a:srgbClr val="C0504D">
                <a:hueOff val="4681519"/>
                <a:satOff val="-5839"/>
                <a:lumOff val="1373"/>
                <a:alphaOff val="0"/>
                <a:tint val="37000"/>
                <a:satMod val="30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一個月內。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三個月內。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半年內。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一年內。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1286800" y="1760002"/>
        <a:ext cx="5866160" cy="248299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28DF5-A059-4B3E-A26D-EE4B856564F6}">
      <dsp:nvSpPr>
        <dsp:cNvPr id="0" name=""/>
        <dsp:cNvSpPr/>
      </dsp:nvSpPr>
      <dsp:spPr>
        <a:xfrm>
          <a:off x="498942" y="0"/>
          <a:ext cx="7853976" cy="113804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009DD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問：下列何項行為，</a:t>
          </a:r>
          <a:r>
            <a:rPr lang="en-US" altLang="zh-TW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『</a:t>
          </a:r>
          <a:r>
            <a:rPr lang="zh-TW" altLang="en-US" sz="2800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沒有</a:t>
          </a:r>
          <a:r>
            <a:rPr lang="en-US" altLang="zh-TW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』</a:t>
          </a:r>
          <a:r>
            <a:rPr lang="zh-TW" altLang="en-US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違反</a:t>
          </a:r>
          <a:r>
            <a:rPr lang="en-US" altLang="zh-TW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公職人員利</a:t>
          </a:r>
          <a:endParaRPr lang="en-US" altLang="zh-TW" sz="2800" kern="12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 益衝突迴避法</a:t>
          </a:r>
          <a:r>
            <a:rPr lang="en-US" altLang="zh-TW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情事或疑慮</a:t>
          </a:r>
          <a:r>
            <a:rPr lang="zh-TW" altLang="en-US" sz="2800" b="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？</a:t>
          </a:r>
          <a:endParaRPr lang="zh-TW" altLang="en-US" sz="2800" kern="1200" dirty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532274" y="33332"/>
        <a:ext cx="7787312" cy="1071382"/>
      </dsp:txXfrm>
    </dsp:sp>
    <dsp:sp modelId="{561DE98A-9EB0-43FE-A67A-EDF2B1A54158}">
      <dsp:nvSpPr>
        <dsp:cNvPr id="0" name=""/>
        <dsp:cNvSpPr/>
      </dsp:nvSpPr>
      <dsp:spPr>
        <a:xfrm rot="5357891">
          <a:off x="4146790" y="1173269"/>
          <a:ext cx="432717" cy="5121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009DD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kern="1200">
            <a:solidFill>
              <a:srgbClr val="002060"/>
            </a:solidFill>
            <a:latin typeface="標楷體"/>
            <a:ea typeface="標楷體"/>
            <a:cs typeface="+mn-cs"/>
          </a:endParaRPr>
        </a:p>
      </dsp:txBody>
      <dsp:txXfrm rot="-5400000">
        <a:off x="4208717" y="1212975"/>
        <a:ext cx="307272" cy="302902"/>
      </dsp:txXfrm>
    </dsp:sp>
    <dsp:sp modelId="{90A6812D-7A5F-4FC8-A22C-7DA6F78E8B6E}">
      <dsp:nvSpPr>
        <dsp:cNvPr id="0" name=""/>
        <dsp:cNvSpPr/>
      </dsp:nvSpPr>
      <dsp:spPr>
        <a:xfrm>
          <a:off x="-24490" y="1714959"/>
          <a:ext cx="8972493" cy="3557350"/>
        </a:xfrm>
        <a:prstGeom prst="roundRect">
          <a:avLst>
            <a:gd name="adj" fmla="val 10000"/>
          </a:avLst>
        </a:prstGeom>
        <a:solidFill>
          <a:srgbClr val="A5C249">
            <a:lumMod val="60000"/>
            <a:lumOff val="4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kern="12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en-US" altLang="zh-TW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甲</a:t>
          </a: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市議員擔任負責人之乙廠商承攬該市政府之工程</a:t>
          </a:r>
          <a:endParaRPr lang="en-US" altLang="zh-TW" sz="2600" kern="12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  案件。</a:t>
          </a:r>
          <a:endParaRPr lang="en-US" altLang="zh-TW" sz="2600" kern="12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en-US" altLang="zh-TW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人力派遣公司派遣機關首長丙之胞兄至丙所任職之機</a:t>
          </a:r>
          <a:endParaRPr lang="en-US" altLang="zh-TW" sz="2600" kern="12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  關服務。</a:t>
          </a:r>
          <a:endParaRPr lang="en-US" altLang="zh-TW" sz="2600" kern="12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en-US" altLang="zh-TW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機關首長丁續行僱用</a:t>
          </a:r>
          <a:r>
            <a:rPr lang="zh-TW" altLang="en-US" sz="2600" u="sng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前任首長即已僱用</a:t>
          </a: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之表姊</a:t>
          </a:r>
          <a:r>
            <a:rPr lang="en-US" altLang="zh-TW" sz="20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0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丁之表</a:t>
          </a:r>
          <a:endParaRPr lang="en-US" altLang="zh-TW" sz="2000" kern="12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    姊</a:t>
          </a:r>
          <a:r>
            <a:rPr lang="en-US" altLang="zh-TW" sz="20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擔任臨時人員。</a:t>
          </a:r>
          <a:endParaRPr lang="en-US" altLang="zh-TW" sz="2600" kern="12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1800" b="1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【</a:t>
          </a:r>
          <a:r>
            <a:rPr lang="zh-TW" altLang="en-US" sz="1800" b="1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註</a:t>
          </a:r>
          <a:r>
            <a:rPr lang="en-US" altLang="zh-TW" sz="1800" b="1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】</a:t>
          </a:r>
          <a:r>
            <a:rPr lang="zh-TW" altLang="en-US" sz="1800" b="1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公務人員任用法第</a:t>
          </a:r>
          <a:r>
            <a:rPr lang="en-US" altLang="zh-TW" sz="1800" b="1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26</a:t>
          </a:r>
          <a:r>
            <a:rPr lang="zh-TW" altLang="en-US" sz="1800" b="1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條第</a:t>
          </a:r>
          <a:r>
            <a:rPr lang="en-US" altLang="zh-TW" sz="1800" b="1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2</a:t>
          </a:r>
          <a:r>
            <a:rPr lang="zh-TW" altLang="en-US" sz="1800" b="1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項：應迴避人員，在各該長官接任以前任</a:t>
          </a:r>
          <a:endParaRPr lang="en-US" altLang="zh-TW" sz="1800" b="1" kern="1200" dirty="0" smtClean="0">
            <a:solidFill>
              <a:srgbClr val="FF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         </a:t>
          </a:r>
          <a:r>
            <a:rPr lang="zh-TW" altLang="en-US" sz="1800" b="1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用者，不受前項之限制。 </a:t>
          </a:r>
          <a:endParaRPr lang="en-US" altLang="zh-TW" sz="1800" b="1" kern="1200" dirty="0" smtClean="0">
            <a:solidFill>
              <a:srgbClr val="FF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en-US" altLang="zh-TW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600" kern="120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國小校長戊聘用</a:t>
          </a: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媳婦為該校工友。</a:t>
          </a:r>
          <a:endParaRPr lang="en-US" altLang="zh-TW" sz="2600" kern="1200" dirty="0" smtClean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>
            <a:solidFill>
              <a:srgbClr val="00206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79701" y="1819150"/>
        <a:ext cx="8764111" cy="334896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28DF5-A059-4B3E-A26D-EE4B856564F6}">
      <dsp:nvSpPr>
        <dsp:cNvPr id="0" name=""/>
        <dsp:cNvSpPr/>
      </dsp:nvSpPr>
      <dsp:spPr>
        <a:xfrm>
          <a:off x="313892" y="2251"/>
          <a:ext cx="7811976" cy="1171836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問：依</a:t>
          </a:r>
          <a:r>
            <a:rPr lang="en-US" altLang="zh-TW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公職人員財產申報法</a:t>
          </a:r>
          <a:r>
            <a:rPr lang="en-US" altLang="zh-TW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之規定，公職人</a:t>
          </a:r>
          <a:endParaRPr lang="en-US" altLang="zh-TW" sz="2800" kern="1200" dirty="0" smtClean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    員應於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職</a:t>
          </a: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多久申報財產</a:t>
          </a:r>
          <a:r>
            <a:rPr lang="zh-TW" altLang="en-US" sz="2800" b="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？</a:t>
          </a:r>
          <a:endParaRPr lang="zh-TW" altLang="en-US" sz="2800" kern="1200" dirty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348214" y="36573"/>
        <a:ext cx="7743332" cy="1103192"/>
      </dsp:txXfrm>
    </dsp:sp>
    <dsp:sp modelId="{561DE98A-9EB0-43FE-A67A-EDF2B1A54158}">
      <dsp:nvSpPr>
        <dsp:cNvPr id="0" name=""/>
        <dsp:cNvSpPr/>
      </dsp:nvSpPr>
      <dsp:spPr>
        <a:xfrm rot="5400000">
          <a:off x="4029131" y="1164756"/>
          <a:ext cx="381498" cy="527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kern="1200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 rot="-5400000">
        <a:off x="4061683" y="1237670"/>
        <a:ext cx="316396" cy="267049"/>
      </dsp:txXfrm>
    </dsp:sp>
    <dsp:sp modelId="{90A6812D-7A5F-4FC8-A22C-7DA6F78E8B6E}">
      <dsp:nvSpPr>
        <dsp:cNvPr id="0" name=""/>
        <dsp:cNvSpPr/>
      </dsp:nvSpPr>
      <dsp:spPr>
        <a:xfrm>
          <a:off x="1209550" y="1682752"/>
          <a:ext cx="6020660" cy="2637498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kern="12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kern="1200" dirty="0" smtClean="0">
              <a:latin typeface="標楷體" pitchFamily="65" charset="-120"/>
              <a:ea typeface="標楷體" pitchFamily="65" charset="-120"/>
              <a:cs typeface="+mn-cs"/>
            </a:rPr>
            <a:t>一個月內。</a:t>
          </a:r>
          <a:endParaRPr lang="en-US" altLang="zh-TW" sz="2800" kern="12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800" kern="1200" dirty="0" smtClean="0">
              <a:latin typeface="標楷體" pitchFamily="65" charset="-120"/>
              <a:ea typeface="標楷體" pitchFamily="65" charset="-120"/>
              <a:cs typeface="+mn-cs"/>
            </a:rPr>
            <a:t>二個月內。</a:t>
          </a:r>
          <a:endParaRPr lang="en-US" altLang="zh-TW" sz="2800" kern="12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800" kern="1200" dirty="0" smtClean="0">
              <a:latin typeface="標楷體" pitchFamily="65" charset="-120"/>
              <a:ea typeface="標楷體" pitchFamily="65" charset="-120"/>
              <a:cs typeface="+mn-cs"/>
            </a:rPr>
            <a:t>三年內。</a:t>
          </a:r>
          <a:endParaRPr lang="en-US" altLang="zh-TW" sz="2800" kern="12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800" kern="1200" dirty="0" smtClean="0">
              <a:latin typeface="標楷體" pitchFamily="65" charset="-120"/>
              <a:ea typeface="標楷體" pitchFamily="65" charset="-120"/>
              <a:cs typeface="+mn-cs"/>
            </a:rPr>
            <a:t>半年內。</a:t>
          </a:r>
          <a:endParaRPr lang="en-US" altLang="zh-TW" sz="2800" kern="12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1286800" y="1760002"/>
        <a:ext cx="5866160" cy="24829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28DF5-A059-4B3E-A26D-EE4B856564F6}">
      <dsp:nvSpPr>
        <dsp:cNvPr id="0" name=""/>
        <dsp:cNvSpPr/>
      </dsp:nvSpPr>
      <dsp:spPr>
        <a:xfrm>
          <a:off x="313892" y="2251"/>
          <a:ext cx="7811976" cy="1171836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問：依</a:t>
          </a:r>
          <a:r>
            <a:rPr lang="en-US" altLang="zh-TW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公職人員財產申報法</a:t>
          </a:r>
          <a:r>
            <a:rPr lang="en-US" altLang="zh-TW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之規定，公職人</a:t>
          </a:r>
          <a:endParaRPr lang="en-US" altLang="zh-TW" sz="2800" kern="1200" dirty="0" smtClean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    員應於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職</a:t>
          </a: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多久申報財產</a:t>
          </a:r>
          <a:r>
            <a:rPr lang="zh-TW" altLang="en-US" sz="2800" b="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？</a:t>
          </a:r>
          <a:endParaRPr lang="zh-TW" altLang="en-US" sz="2800" kern="1200" dirty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348214" y="36573"/>
        <a:ext cx="7743332" cy="1103192"/>
      </dsp:txXfrm>
    </dsp:sp>
    <dsp:sp modelId="{561DE98A-9EB0-43FE-A67A-EDF2B1A54158}">
      <dsp:nvSpPr>
        <dsp:cNvPr id="0" name=""/>
        <dsp:cNvSpPr/>
      </dsp:nvSpPr>
      <dsp:spPr>
        <a:xfrm rot="5400000">
          <a:off x="4029131" y="1164756"/>
          <a:ext cx="381498" cy="527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kern="1200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 rot="-5400000">
        <a:off x="4061683" y="1237670"/>
        <a:ext cx="316396" cy="267049"/>
      </dsp:txXfrm>
    </dsp:sp>
    <dsp:sp modelId="{90A6812D-7A5F-4FC8-A22C-7DA6F78E8B6E}">
      <dsp:nvSpPr>
        <dsp:cNvPr id="0" name=""/>
        <dsp:cNvSpPr/>
      </dsp:nvSpPr>
      <dsp:spPr>
        <a:xfrm>
          <a:off x="1209550" y="1682752"/>
          <a:ext cx="6020660" cy="2637498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kern="12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en-US" altLang="zh-TW" sz="2800" kern="1200" dirty="0" smtClean="0"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kern="1200" dirty="0" smtClean="0">
              <a:latin typeface="標楷體" pitchFamily="65" charset="-120"/>
              <a:ea typeface="標楷體" pitchFamily="65" charset="-120"/>
              <a:cs typeface="+mn-cs"/>
            </a:rPr>
            <a:t>一個月內。</a:t>
          </a:r>
          <a:endParaRPr lang="en-US" altLang="zh-TW" sz="2800" kern="12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en-US" altLang="zh-TW" sz="2800" kern="1200" dirty="0" smtClean="0"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800" kern="1200" dirty="0" smtClean="0">
              <a:latin typeface="標楷體" pitchFamily="65" charset="-120"/>
              <a:ea typeface="標楷體" pitchFamily="65" charset="-120"/>
              <a:cs typeface="+mn-cs"/>
            </a:rPr>
            <a:t>二個月內。</a:t>
          </a:r>
          <a:endParaRPr lang="en-US" altLang="zh-TW" sz="2800" kern="12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en-US" altLang="zh-TW" sz="2800" kern="1200" dirty="0" smtClean="0"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800" kern="1200" dirty="0" smtClean="0">
              <a:latin typeface="標楷體" pitchFamily="65" charset="-120"/>
              <a:ea typeface="標楷體" pitchFamily="65" charset="-120"/>
              <a:cs typeface="+mn-cs"/>
            </a:rPr>
            <a:t>三年內。</a:t>
          </a:r>
          <a:endParaRPr lang="en-US" altLang="zh-TW" sz="2800" kern="12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  <a:cs typeface="+mn-cs"/>
            </a:rPr>
            <a:t>   </a:t>
          </a:r>
          <a:r>
            <a:rPr lang="en-US" altLang="zh-TW" sz="2800" kern="1200" dirty="0" smtClean="0"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800" kern="1200" dirty="0" smtClean="0">
              <a:latin typeface="標楷體" pitchFamily="65" charset="-120"/>
              <a:ea typeface="標楷體" pitchFamily="65" charset="-120"/>
              <a:cs typeface="+mn-cs"/>
            </a:rPr>
            <a:t>半年內。</a:t>
          </a:r>
          <a:endParaRPr lang="en-US" altLang="zh-TW" sz="2800" kern="12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1286800" y="1760002"/>
        <a:ext cx="5866160" cy="24829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28DF5-A059-4B3E-A26D-EE4B856564F6}">
      <dsp:nvSpPr>
        <dsp:cNvPr id="0" name=""/>
        <dsp:cNvSpPr/>
      </dsp:nvSpPr>
      <dsp:spPr>
        <a:xfrm>
          <a:off x="158826" y="5367"/>
          <a:ext cx="8122109" cy="1631102"/>
        </a:xfrm>
        <a:prstGeom prst="roundRect">
          <a:avLst>
            <a:gd name="adj" fmla="val 10000"/>
          </a:avLst>
        </a:prstGeom>
        <a:solidFill>
          <a:schemeClr val="accent3">
            <a:lumMod val="6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問：依</a:t>
          </a:r>
          <a:r>
            <a:rPr lang="en-US" altLang="zh-TW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公職人員財產申報法</a:t>
          </a:r>
          <a:r>
            <a:rPr lang="en-US" altLang="zh-TW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之規定，公職人</a:t>
          </a:r>
          <a:endParaRPr lang="en-US" altLang="zh-TW" sz="2800" kern="1200" dirty="0" smtClean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    員辦理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職</a:t>
          </a:r>
          <a:r>
            <a:rPr lang="zh-TW" altLang="en-US" sz="2800" u="none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或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解除代理</a:t>
          </a:r>
          <a:r>
            <a:rPr lang="en-US" altLang="zh-TW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兼任</a:t>
          </a:r>
          <a:r>
            <a:rPr lang="en-US" altLang="zh-TW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800" u="none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財產</a:t>
          </a: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申報</a:t>
          </a:r>
          <a:endParaRPr lang="en-US" altLang="zh-TW" sz="2800" kern="1200" dirty="0" smtClean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    時，應</a:t>
          </a:r>
          <a:r>
            <a:rPr lang="zh-TW" altLang="en-US" sz="2800" u="sng" kern="1200" dirty="0" smtClean="0">
              <a:solidFill>
                <a:srgbClr val="009999"/>
              </a:solidFill>
              <a:latin typeface="標楷體" pitchFamily="65" charset="-120"/>
              <a:ea typeface="標楷體" pitchFamily="65" charset="-120"/>
              <a:cs typeface="+mn-cs"/>
            </a:rPr>
            <a:t>以何時作為財產申報基準日</a:t>
          </a:r>
          <a:r>
            <a:rPr lang="en-US" altLang="zh-TW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?</a:t>
          </a:r>
          <a:endParaRPr lang="zh-TW" altLang="en-US" sz="2800" kern="1200" dirty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206599" y="53140"/>
        <a:ext cx="8026563" cy="1535556"/>
      </dsp:txXfrm>
    </dsp:sp>
    <dsp:sp modelId="{561DE98A-9EB0-43FE-A67A-EDF2B1A54158}">
      <dsp:nvSpPr>
        <dsp:cNvPr id="0" name=""/>
        <dsp:cNvSpPr/>
      </dsp:nvSpPr>
      <dsp:spPr>
        <a:xfrm rot="5344116">
          <a:off x="3977378" y="1661543"/>
          <a:ext cx="458828" cy="6086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300" kern="1200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 rot="-5400000">
        <a:off x="4023078" y="1736463"/>
        <a:ext cx="365191" cy="321180"/>
      </dsp:txXfrm>
    </dsp:sp>
    <dsp:sp modelId="{90A6812D-7A5F-4FC8-A22C-7DA6F78E8B6E}">
      <dsp:nvSpPr>
        <dsp:cNvPr id="0" name=""/>
        <dsp:cNvSpPr/>
      </dsp:nvSpPr>
      <dsp:spPr>
        <a:xfrm>
          <a:off x="298252" y="2248160"/>
          <a:ext cx="7931335" cy="2563278"/>
        </a:xfrm>
        <a:prstGeom prst="roundRect">
          <a:avLst>
            <a:gd name="adj" fmla="val 10000"/>
          </a:avLst>
        </a:prstGeom>
        <a:solidFill>
          <a:srgbClr val="81B8C9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kern="12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職或解除代理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兼任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b="1" u="sng" kern="12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  <a:cs typeface="+mn-cs"/>
            </a:rPr>
            <a:t>當日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之財產。</a:t>
          </a:r>
          <a:endParaRPr lang="en-US" altLang="zh-TW" sz="2600" kern="1200" dirty="0" smtClean="0">
            <a:solidFill>
              <a:schemeClr val="accent6">
                <a:lumMod val="75000"/>
              </a:schemeClr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職或解除代理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兼任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b="1" u="sng" kern="12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  <a:cs typeface="+mn-cs"/>
            </a:rPr>
            <a:t>當週星期日</a:t>
          </a: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之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財產。</a:t>
          </a:r>
          <a:endParaRPr lang="en-US" altLang="zh-TW" sz="2600" kern="1200" dirty="0" smtClean="0">
            <a:solidFill>
              <a:schemeClr val="accent6">
                <a:lumMod val="75000"/>
              </a:schemeClr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職或解除代理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兼任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b="1" u="sng" kern="12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  <a:cs typeface="+mn-cs"/>
            </a:rPr>
            <a:t>後二個月內任擇一天</a:t>
          </a:r>
          <a:endParaRPr lang="en-US" altLang="zh-TW" sz="2600" b="1" u="sng" kern="1200" dirty="0" smtClean="0">
            <a:solidFill>
              <a:srgbClr val="0070C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u="none" kern="12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  <a:cs typeface="+mn-cs"/>
            </a:rPr>
            <a:t>  </a:t>
          </a:r>
          <a:r>
            <a:rPr lang="zh-TW" altLang="en-US" sz="2600" b="0" u="none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之財產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。</a:t>
          </a:r>
          <a:endParaRPr lang="en-US" altLang="zh-TW" sz="2600" kern="1200" dirty="0" smtClean="0">
            <a:solidFill>
              <a:schemeClr val="accent6">
                <a:lumMod val="75000"/>
              </a:schemeClr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373328" y="2323236"/>
        <a:ext cx="7781183" cy="24131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28DF5-A059-4B3E-A26D-EE4B856564F6}">
      <dsp:nvSpPr>
        <dsp:cNvPr id="0" name=""/>
        <dsp:cNvSpPr/>
      </dsp:nvSpPr>
      <dsp:spPr>
        <a:xfrm>
          <a:off x="154367" y="0"/>
          <a:ext cx="8011675" cy="1522344"/>
        </a:xfrm>
        <a:prstGeom prst="roundRect">
          <a:avLst>
            <a:gd name="adj" fmla="val 10000"/>
          </a:avLst>
        </a:prstGeom>
        <a:solidFill>
          <a:schemeClr val="accent3">
            <a:lumMod val="6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問：依</a:t>
          </a:r>
          <a:r>
            <a:rPr lang="en-US" altLang="zh-TW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公職人員財產申報法</a:t>
          </a:r>
          <a:r>
            <a:rPr lang="en-US" altLang="zh-TW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之規定，公職人</a:t>
          </a:r>
          <a:endParaRPr lang="en-US" altLang="zh-TW" sz="2800" kern="1200" dirty="0" smtClean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    員辦理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職</a:t>
          </a:r>
          <a:r>
            <a:rPr lang="zh-TW" altLang="en-US" sz="2800" u="none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或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解除代理</a:t>
          </a:r>
          <a:r>
            <a:rPr lang="en-US" altLang="zh-TW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兼任</a:t>
          </a:r>
          <a:r>
            <a:rPr lang="en-US" altLang="zh-TW" sz="2800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800" u="none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財產</a:t>
          </a: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申報</a:t>
          </a:r>
          <a:endParaRPr lang="en-US" altLang="zh-TW" sz="2800" kern="1200" dirty="0" smtClean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    時，應</a:t>
          </a:r>
          <a:r>
            <a:rPr lang="zh-TW" altLang="en-US" sz="2800" u="sng" kern="1200" dirty="0" smtClean="0">
              <a:solidFill>
                <a:srgbClr val="009999"/>
              </a:solidFill>
              <a:latin typeface="標楷體" pitchFamily="65" charset="-120"/>
              <a:ea typeface="標楷體" pitchFamily="65" charset="-120"/>
              <a:cs typeface="+mn-cs"/>
            </a:rPr>
            <a:t>以何時作為財產申報基準日</a:t>
          </a:r>
          <a:r>
            <a:rPr lang="en-US" altLang="zh-TW" sz="28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+mn-cs"/>
            </a:rPr>
            <a:t>?</a:t>
          </a:r>
          <a:endParaRPr lang="zh-TW" altLang="en-US" sz="2800" kern="1200" dirty="0">
            <a:solidFill>
              <a:schemeClr val="tx1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198955" y="44588"/>
        <a:ext cx="7922499" cy="1433168"/>
      </dsp:txXfrm>
    </dsp:sp>
    <dsp:sp modelId="{561DE98A-9EB0-43FE-A67A-EDF2B1A54158}">
      <dsp:nvSpPr>
        <dsp:cNvPr id="0" name=""/>
        <dsp:cNvSpPr/>
      </dsp:nvSpPr>
      <dsp:spPr>
        <a:xfrm rot="5325089">
          <a:off x="4095255" y="1469338"/>
          <a:ext cx="326098" cy="5680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 rot="-5400000">
        <a:off x="4086819" y="1590334"/>
        <a:ext cx="340840" cy="228269"/>
      </dsp:txXfrm>
    </dsp:sp>
    <dsp:sp modelId="{90A6812D-7A5F-4FC8-A22C-7DA6F78E8B6E}">
      <dsp:nvSpPr>
        <dsp:cNvPr id="0" name=""/>
        <dsp:cNvSpPr/>
      </dsp:nvSpPr>
      <dsp:spPr>
        <a:xfrm>
          <a:off x="-36290" y="1957039"/>
          <a:ext cx="8512343" cy="3084575"/>
        </a:xfrm>
        <a:prstGeom prst="roundRect">
          <a:avLst>
            <a:gd name="adj" fmla="val 10000"/>
          </a:avLst>
        </a:prstGeom>
        <a:solidFill>
          <a:srgbClr val="81B8C9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kern="1200" dirty="0" smtClean="0"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職或解除代理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兼任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b="1" u="sng" kern="12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  <a:cs typeface="+mn-cs"/>
            </a:rPr>
            <a:t>當日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之財產。</a:t>
          </a:r>
          <a:endParaRPr lang="en-US" altLang="zh-TW" sz="2600" kern="1200" dirty="0" smtClean="0">
            <a:solidFill>
              <a:schemeClr val="accent6">
                <a:lumMod val="75000"/>
              </a:schemeClr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職或解除代理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兼任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b="1" u="sng" kern="12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  <a:cs typeface="+mn-cs"/>
            </a:rPr>
            <a:t>當週星期日</a:t>
          </a:r>
          <a:r>
            <a:rPr lang="zh-TW" altLang="en-US" sz="2600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之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財</a:t>
          </a:r>
          <a:endParaRPr lang="en-US" altLang="zh-TW" sz="2600" kern="1200" dirty="0" smtClean="0">
            <a:solidFill>
              <a:schemeClr val="accent6">
                <a:lumMod val="75000"/>
              </a:schemeClr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      產。</a:t>
          </a:r>
          <a:endParaRPr lang="en-US" altLang="zh-TW" sz="2600" kern="1200" dirty="0" smtClean="0">
            <a:solidFill>
              <a:schemeClr val="accent6">
                <a:lumMod val="75000"/>
              </a:schemeClr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    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卸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離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職或解除代理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(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兼任</a:t>
          </a:r>
          <a:r>
            <a:rPr lang="en-US" altLang="zh-TW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)</a:t>
          </a:r>
          <a:r>
            <a:rPr lang="zh-TW" altLang="en-US" sz="2600" b="1" u="sng" kern="12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  <a:cs typeface="+mn-cs"/>
            </a:rPr>
            <a:t>後二個月內任擇</a:t>
          </a:r>
          <a:endParaRPr lang="en-US" altLang="zh-TW" sz="2600" b="1" u="sng" kern="1200" dirty="0" smtClean="0">
            <a:solidFill>
              <a:srgbClr val="0070C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u="none" kern="12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  <a:cs typeface="+mn-cs"/>
            </a:rPr>
            <a:t>      </a:t>
          </a:r>
          <a:r>
            <a:rPr lang="zh-TW" altLang="en-US" sz="2600" b="1" u="sng" kern="12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  <a:cs typeface="+mn-cs"/>
            </a:rPr>
            <a:t>一天</a:t>
          </a:r>
          <a:r>
            <a:rPr lang="zh-TW" altLang="en-US" sz="2600" b="0" u="none" kern="1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rPr>
            <a:t>之財產</a:t>
          </a:r>
          <a:r>
            <a:rPr lang="zh-TW" altLang="en-US" sz="2600" kern="120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cs"/>
            </a:rPr>
            <a:t>。</a:t>
          </a:r>
          <a:endParaRPr lang="en-US" altLang="zh-TW" sz="2600" kern="1200" dirty="0" smtClean="0">
            <a:solidFill>
              <a:schemeClr val="accent6">
                <a:lumMod val="75000"/>
              </a:schemeClr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54054" y="2047383"/>
        <a:ext cx="8331655" cy="29038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6921D2-F5DD-46DB-83F1-A8E0D71EE82F}">
      <dsp:nvSpPr>
        <dsp:cNvPr id="0" name=""/>
        <dsp:cNvSpPr/>
      </dsp:nvSpPr>
      <dsp:spPr>
        <a:xfrm>
          <a:off x="6064576" y="2430894"/>
          <a:ext cx="849901" cy="2500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0697"/>
              </a:lnTo>
              <a:lnTo>
                <a:pt x="849901" y="2500697"/>
              </a:lnTo>
            </a:path>
          </a:pathLst>
        </a:custGeom>
        <a:noFill/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15BC12-88A4-47D7-984A-E771F25CFBBE}">
      <dsp:nvSpPr>
        <dsp:cNvPr id="0" name=""/>
        <dsp:cNvSpPr/>
      </dsp:nvSpPr>
      <dsp:spPr>
        <a:xfrm>
          <a:off x="6064576" y="2430894"/>
          <a:ext cx="849901" cy="1444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4086"/>
              </a:lnTo>
              <a:lnTo>
                <a:pt x="849901" y="1444086"/>
              </a:lnTo>
            </a:path>
          </a:pathLst>
        </a:custGeom>
        <a:noFill/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1C8622-8260-424F-9F58-747876811ED1}">
      <dsp:nvSpPr>
        <dsp:cNvPr id="0" name=""/>
        <dsp:cNvSpPr/>
      </dsp:nvSpPr>
      <dsp:spPr>
        <a:xfrm>
          <a:off x="6064576" y="2430894"/>
          <a:ext cx="849901" cy="560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0822"/>
              </a:lnTo>
              <a:lnTo>
                <a:pt x="849901" y="560822"/>
              </a:lnTo>
            </a:path>
          </a:pathLst>
        </a:custGeom>
        <a:noFill/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AEB634-DADC-4773-8D20-815D3508F55F}">
      <dsp:nvSpPr>
        <dsp:cNvPr id="0" name=""/>
        <dsp:cNvSpPr/>
      </dsp:nvSpPr>
      <dsp:spPr>
        <a:xfrm>
          <a:off x="5805074" y="1532129"/>
          <a:ext cx="765848" cy="265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915"/>
              </a:lnTo>
              <a:lnTo>
                <a:pt x="765848" y="132915"/>
              </a:lnTo>
              <a:lnTo>
                <a:pt x="765848" y="265831"/>
              </a:lnTo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88B044-751F-4D7C-83BC-46F8DB1C344D}">
      <dsp:nvSpPr>
        <dsp:cNvPr id="0" name=""/>
        <dsp:cNvSpPr/>
      </dsp:nvSpPr>
      <dsp:spPr>
        <a:xfrm>
          <a:off x="4377659" y="2430894"/>
          <a:ext cx="155220" cy="1321727"/>
        </a:xfrm>
        <a:custGeom>
          <a:avLst/>
          <a:gdLst/>
          <a:ahLst/>
          <a:cxnLst/>
          <a:rect l="0" t="0" r="0" b="0"/>
          <a:pathLst>
            <a:path>
              <a:moveTo>
                <a:pt x="155220" y="0"/>
              </a:moveTo>
              <a:lnTo>
                <a:pt x="155220" y="1321727"/>
              </a:lnTo>
              <a:lnTo>
                <a:pt x="0" y="1321727"/>
              </a:lnTo>
            </a:path>
          </a:pathLst>
        </a:custGeom>
        <a:noFill/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32328-3BC9-45A3-970B-A8728FAD27E3}">
      <dsp:nvSpPr>
        <dsp:cNvPr id="0" name=""/>
        <dsp:cNvSpPr/>
      </dsp:nvSpPr>
      <dsp:spPr>
        <a:xfrm>
          <a:off x="4532879" y="2430894"/>
          <a:ext cx="180474" cy="1021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1920"/>
              </a:lnTo>
              <a:lnTo>
                <a:pt x="180474" y="1021920"/>
              </a:lnTo>
            </a:path>
          </a:pathLst>
        </a:custGeom>
        <a:noFill/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AC79FD-9477-412B-9E59-9AB42D0DEFA2}">
      <dsp:nvSpPr>
        <dsp:cNvPr id="0" name=""/>
        <dsp:cNvSpPr/>
      </dsp:nvSpPr>
      <dsp:spPr>
        <a:xfrm>
          <a:off x="5039225" y="1532129"/>
          <a:ext cx="765848" cy="265831"/>
        </a:xfrm>
        <a:custGeom>
          <a:avLst/>
          <a:gdLst/>
          <a:ahLst/>
          <a:cxnLst/>
          <a:rect l="0" t="0" r="0" b="0"/>
          <a:pathLst>
            <a:path>
              <a:moveTo>
                <a:pt x="765848" y="0"/>
              </a:moveTo>
              <a:lnTo>
                <a:pt x="765848" y="132915"/>
              </a:lnTo>
              <a:lnTo>
                <a:pt x="0" y="132915"/>
              </a:lnTo>
              <a:lnTo>
                <a:pt x="0" y="265831"/>
              </a:lnTo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C468FA-D4D3-4032-AECC-2DED7C7EC593}">
      <dsp:nvSpPr>
        <dsp:cNvPr id="0" name=""/>
        <dsp:cNvSpPr/>
      </dsp:nvSpPr>
      <dsp:spPr>
        <a:xfrm>
          <a:off x="4273377" y="633365"/>
          <a:ext cx="1531697" cy="265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915"/>
              </a:lnTo>
              <a:lnTo>
                <a:pt x="1531697" y="132915"/>
              </a:lnTo>
              <a:lnTo>
                <a:pt x="1531697" y="265831"/>
              </a:lnTo>
            </a:path>
          </a:pathLst>
        </a:custGeom>
        <a:noFill/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50E7A0-E3F1-40FD-AA66-D67E72960B51}">
      <dsp:nvSpPr>
        <dsp:cNvPr id="0" name=""/>
        <dsp:cNvSpPr/>
      </dsp:nvSpPr>
      <dsp:spPr>
        <a:xfrm>
          <a:off x="2741680" y="1532129"/>
          <a:ext cx="765848" cy="265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915"/>
              </a:lnTo>
              <a:lnTo>
                <a:pt x="765848" y="132915"/>
              </a:lnTo>
              <a:lnTo>
                <a:pt x="765848" y="265831"/>
              </a:lnTo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8B14FF-2859-472F-9F61-93A8FFF8B64F}">
      <dsp:nvSpPr>
        <dsp:cNvPr id="0" name=""/>
        <dsp:cNvSpPr/>
      </dsp:nvSpPr>
      <dsp:spPr>
        <a:xfrm>
          <a:off x="1975831" y="1532129"/>
          <a:ext cx="765848" cy="265831"/>
        </a:xfrm>
        <a:custGeom>
          <a:avLst/>
          <a:gdLst/>
          <a:ahLst/>
          <a:cxnLst/>
          <a:rect l="0" t="0" r="0" b="0"/>
          <a:pathLst>
            <a:path>
              <a:moveTo>
                <a:pt x="765848" y="0"/>
              </a:moveTo>
              <a:lnTo>
                <a:pt x="765848" y="132915"/>
              </a:lnTo>
              <a:lnTo>
                <a:pt x="0" y="132915"/>
              </a:lnTo>
              <a:lnTo>
                <a:pt x="0" y="265831"/>
              </a:lnTo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F4589E-7CD7-4763-A009-06F78A00E608}">
      <dsp:nvSpPr>
        <dsp:cNvPr id="0" name=""/>
        <dsp:cNvSpPr/>
      </dsp:nvSpPr>
      <dsp:spPr>
        <a:xfrm>
          <a:off x="2741680" y="633365"/>
          <a:ext cx="1531697" cy="265831"/>
        </a:xfrm>
        <a:custGeom>
          <a:avLst/>
          <a:gdLst/>
          <a:ahLst/>
          <a:cxnLst/>
          <a:rect l="0" t="0" r="0" b="0"/>
          <a:pathLst>
            <a:path>
              <a:moveTo>
                <a:pt x="1531697" y="0"/>
              </a:moveTo>
              <a:lnTo>
                <a:pt x="1531697" y="132915"/>
              </a:lnTo>
              <a:lnTo>
                <a:pt x="0" y="132915"/>
              </a:lnTo>
              <a:lnTo>
                <a:pt x="0" y="265831"/>
              </a:lnTo>
            </a:path>
          </a:pathLst>
        </a:custGeom>
        <a:noFill/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BEAD9-5AF3-468E-AFF4-BBEDE9954521}">
      <dsp:nvSpPr>
        <dsp:cNvPr id="0" name=""/>
        <dsp:cNvSpPr/>
      </dsp:nvSpPr>
      <dsp:spPr>
        <a:xfrm>
          <a:off x="3640444" y="432"/>
          <a:ext cx="1265865" cy="632932"/>
        </a:xfrm>
        <a:prstGeom prst="rect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ysClr val="window" lastClr="FFFFFF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cs"/>
            </a:rPr>
            <a:t>基本結構</a:t>
          </a:r>
        </a:p>
      </dsp:txBody>
      <dsp:txXfrm>
        <a:off x="3640444" y="432"/>
        <a:ext cx="1265865" cy="632932"/>
      </dsp:txXfrm>
    </dsp:sp>
    <dsp:sp modelId="{850D21A3-EA6E-4DBF-AD96-3BB50CAA9998}">
      <dsp:nvSpPr>
        <dsp:cNvPr id="0" name=""/>
        <dsp:cNvSpPr/>
      </dsp:nvSpPr>
      <dsp:spPr>
        <a:xfrm>
          <a:off x="2108747" y="899197"/>
          <a:ext cx="1265865" cy="632932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smtClean="0">
              <a:solidFill>
                <a:sysClr val="window" lastClr="FFFFFF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cs"/>
            </a:rPr>
            <a:t>規範對象</a:t>
          </a:r>
          <a:endParaRPr lang="zh-TW" altLang="en-US" sz="2400" b="1" kern="1200" dirty="0" smtClean="0">
            <a:solidFill>
              <a:sysClr val="window" lastClr="FFFFFF"/>
            </a:solidFill>
            <a:latin typeface="新細明體" panose="02020500000000000000" pitchFamily="18" charset="-120"/>
            <a:ea typeface="新細明體" panose="02020500000000000000" pitchFamily="18" charset="-120"/>
            <a:cs typeface="+mn-cs"/>
          </a:endParaRPr>
        </a:p>
      </dsp:txBody>
      <dsp:txXfrm>
        <a:off x="2108747" y="899197"/>
        <a:ext cx="1265865" cy="632932"/>
      </dsp:txXfrm>
    </dsp:sp>
    <dsp:sp modelId="{6873E698-276B-44DE-90D1-D19BD04B9D19}">
      <dsp:nvSpPr>
        <dsp:cNvPr id="0" name=""/>
        <dsp:cNvSpPr/>
      </dsp:nvSpPr>
      <dsp:spPr>
        <a:xfrm>
          <a:off x="1342899" y="1797961"/>
          <a:ext cx="1265865" cy="632932"/>
        </a:xfrm>
        <a:prstGeom prst="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公職人員</a:t>
          </a:r>
          <a:r>
            <a:rPr lang="en-US" altLang="zh-TW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§2</a:t>
          </a:r>
          <a:endParaRPr lang="zh-TW" altLang="en-US" sz="2000" kern="1200" dirty="0" smtClean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1342899" y="1797961"/>
        <a:ext cx="1265865" cy="632932"/>
      </dsp:txXfrm>
    </dsp:sp>
    <dsp:sp modelId="{275DB5D1-ABD3-41C1-8A87-5597F7FA266D}">
      <dsp:nvSpPr>
        <dsp:cNvPr id="0" name=""/>
        <dsp:cNvSpPr/>
      </dsp:nvSpPr>
      <dsp:spPr>
        <a:xfrm>
          <a:off x="2874596" y="1797961"/>
          <a:ext cx="1265865" cy="632932"/>
        </a:xfrm>
        <a:prstGeom prst="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關係人</a:t>
          </a:r>
          <a:r>
            <a:rPr lang="en-US" altLang="zh-TW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§3</a:t>
          </a:r>
          <a:endParaRPr lang="zh-TW" altLang="en-US" sz="2000" kern="1200" dirty="0" smtClean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2874596" y="1797961"/>
        <a:ext cx="1265865" cy="632932"/>
      </dsp:txXfrm>
    </dsp:sp>
    <dsp:sp modelId="{EAEDF93F-9C3B-401C-AD64-886F151C0145}">
      <dsp:nvSpPr>
        <dsp:cNvPr id="0" name=""/>
        <dsp:cNvSpPr/>
      </dsp:nvSpPr>
      <dsp:spPr>
        <a:xfrm>
          <a:off x="5172141" y="899197"/>
          <a:ext cx="1265865" cy="632932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smtClean="0">
              <a:solidFill>
                <a:sysClr val="window" lastClr="FFFFFF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cs"/>
            </a:rPr>
            <a:t>規範方式</a:t>
          </a:r>
          <a:endParaRPr lang="zh-TW" altLang="en-US" sz="2400" b="1" kern="1200" dirty="0" smtClean="0">
            <a:solidFill>
              <a:sysClr val="window" lastClr="FFFFFF"/>
            </a:solidFill>
            <a:latin typeface="新細明體" panose="02020500000000000000" pitchFamily="18" charset="-120"/>
            <a:ea typeface="新細明體" panose="02020500000000000000" pitchFamily="18" charset="-120"/>
            <a:cs typeface="+mn-cs"/>
          </a:endParaRPr>
        </a:p>
      </dsp:txBody>
      <dsp:txXfrm>
        <a:off x="5172141" y="899197"/>
        <a:ext cx="1265865" cy="632932"/>
      </dsp:txXfrm>
    </dsp:sp>
    <dsp:sp modelId="{1DE3B865-E2A2-420E-B317-EDAAC8047CAA}">
      <dsp:nvSpPr>
        <dsp:cNvPr id="0" name=""/>
        <dsp:cNvSpPr/>
      </dsp:nvSpPr>
      <dsp:spPr>
        <a:xfrm>
          <a:off x="4406293" y="1797961"/>
          <a:ext cx="1265865" cy="632932"/>
        </a:xfrm>
        <a:prstGeom prst="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核心規範</a:t>
          </a:r>
        </a:p>
      </dsp:txBody>
      <dsp:txXfrm>
        <a:off x="4406293" y="1797961"/>
        <a:ext cx="1265865" cy="632932"/>
      </dsp:txXfrm>
    </dsp:sp>
    <dsp:sp modelId="{B15FF3DB-AEDE-486E-ABF1-F050C4C7B95C}">
      <dsp:nvSpPr>
        <dsp:cNvPr id="0" name=""/>
        <dsp:cNvSpPr/>
      </dsp:nvSpPr>
      <dsp:spPr>
        <a:xfrm>
          <a:off x="4713354" y="2986444"/>
          <a:ext cx="1265865" cy="932740"/>
        </a:xfrm>
        <a:prstGeom prst="rect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 eaLnBrk="1" latinLnBrk="0">
            <a:lnSpc>
              <a:spcPts val="17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執行職務之</a:t>
          </a:r>
          <a:r>
            <a:rPr lang="zh-TW" altLang="en-US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迴避</a:t>
          </a:r>
          <a:endParaRPr lang="en-US" altLang="zh-TW" sz="2000" kern="1200" dirty="0" smtClean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  <a:p>
          <a:pPr lvl="0" algn="ctr" defTabSz="889000" rtl="0" eaLnBrk="1" latinLnBrk="0">
            <a:lnSpc>
              <a:spcPts val="17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§</a:t>
          </a:r>
          <a:r>
            <a:rPr lang="en-US" altLang="zh-TW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6-§9</a:t>
          </a:r>
          <a:endParaRPr lang="zh-TW" altLang="en-US" sz="2000" kern="1200" dirty="0" smtClean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4713354" y="2986444"/>
        <a:ext cx="1265865" cy="932740"/>
      </dsp:txXfrm>
    </dsp:sp>
    <dsp:sp modelId="{A7E78D0C-85C8-4E41-A643-38E712DCD65B}">
      <dsp:nvSpPr>
        <dsp:cNvPr id="0" name=""/>
        <dsp:cNvSpPr/>
      </dsp:nvSpPr>
      <dsp:spPr>
        <a:xfrm>
          <a:off x="3111794" y="3286251"/>
          <a:ext cx="1265865" cy="932740"/>
        </a:xfrm>
        <a:prstGeom prst="rect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利益及利益</a:t>
          </a:r>
          <a:r>
            <a:rPr lang="zh-TW" altLang="en-US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衝突</a:t>
          </a:r>
          <a:endParaRPr lang="en-US" altLang="zh-TW" sz="2000" kern="1200" dirty="0" smtClean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  <a:p>
          <a:pPr lvl="0" algn="ctr" defTabSz="8890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§</a:t>
          </a:r>
          <a:r>
            <a:rPr lang="en-US" altLang="zh-TW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4</a:t>
          </a:r>
          <a:r>
            <a:rPr lang="zh-TW" altLang="en-US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、</a:t>
          </a:r>
          <a:r>
            <a:rPr lang="en-US" altLang="zh-TW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§5</a:t>
          </a:r>
          <a:endParaRPr lang="zh-TW" altLang="en-US" sz="2000" kern="1200" dirty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3111794" y="3286251"/>
        <a:ext cx="1265865" cy="932740"/>
      </dsp:txXfrm>
    </dsp:sp>
    <dsp:sp modelId="{0CB9DA64-2B10-42BE-82F5-798B5F637872}">
      <dsp:nvSpPr>
        <dsp:cNvPr id="0" name=""/>
        <dsp:cNvSpPr/>
      </dsp:nvSpPr>
      <dsp:spPr>
        <a:xfrm>
          <a:off x="5937990" y="1797961"/>
          <a:ext cx="1265865" cy="632932"/>
        </a:xfrm>
        <a:prstGeom prst="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漏洞填補</a:t>
          </a:r>
        </a:p>
      </dsp:txBody>
      <dsp:txXfrm>
        <a:off x="5937990" y="1797961"/>
        <a:ext cx="1265865" cy="632932"/>
      </dsp:txXfrm>
    </dsp:sp>
    <dsp:sp modelId="{290AD3E3-C025-4629-B1A4-859970755B1E}">
      <dsp:nvSpPr>
        <dsp:cNvPr id="0" name=""/>
        <dsp:cNvSpPr/>
      </dsp:nvSpPr>
      <dsp:spPr>
        <a:xfrm>
          <a:off x="6914478" y="2675250"/>
          <a:ext cx="1265865" cy="632932"/>
        </a:xfrm>
        <a:prstGeom prst="rect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職權圖利之禁止</a:t>
          </a:r>
          <a:r>
            <a:rPr lang="en-US" altLang="zh-TW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§12</a:t>
          </a:r>
          <a:endParaRPr lang="zh-TW" altLang="en-US" sz="2000" kern="1200" dirty="0" smtClean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6914478" y="2675250"/>
        <a:ext cx="1265865" cy="632932"/>
      </dsp:txXfrm>
    </dsp:sp>
    <dsp:sp modelId="{6F0E96FB-BC89-4565-8B23-F453FDB29F82}">
      <dsp:nvSpPr>
        <dsp:cNvPr id="0" name=""/>
        <dsp:cNvSpPr/>
      </dsp:nvSpPr>
      <dsp:spPr>
        <a:xfrm>
          <a:off x="6914478" y="3558514"/>
          <a:ext cx="1265865" cy="632932"/>
        </a:xfrm>
        <a:prstGeom prst="rect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請託關說之禁止</a:t>
          </a:r>
          <a:r>
            <a:rPr lang="en-US" altLang="zh-TW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§13</a:t>
          </a:r>
          <a:endParaRPr lang="zh-TW" altLang="en-US" sz="2000" kern="1200" dirty="0" smtClean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6914478" y="3558514"/>
        <a:ext cx="1265865" cy="632932"/>
      </dsp:txXfrm>
    </dsp:sp>
    <dsp:sp modelId="{258EE5C8-DF50-4A76-87C6-4B1BE162EF66}">
      <dsp:nvSpPr>
        <dsp:cNvPr id="0" name=""/>
        <dsp:cNvSpPr/>
      </dsp:nvSpPr>
      <dsp:spPr>
        <a:xfrm>
          <a:off x="6914478" y="4460506"/>
          <a:ext cx="1265865" cy="942170"/>
        </a:xfrm>
        <a:prstGeom prst="rect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交易、補助之禁止與例外</a:t>
          </a:r>
          <a:r>
            <a:rPr lang="en-US" altLang="zh-TW" sz="2000" kern="1200" dirty="0" smtClean="0">
              <a:solidFill>
                <a:sysClr val="window" lastClr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§14</a:t>
          </a:r>
          <a:endParaRPr lang="zh-TW" altLang="en-US" sz="2000" kern="1200" dirty="0" smtClean="0">
            <a:solidFill>
              <a:sysClr val="window" lastClr="FFFF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6914478" y="4460506"/>
        <a:ext cx="1265865" cy="9421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F6082-C1EB-4C60-8DC0-041AB80C3716}">
      <dsp:nvSpPr>
        <dsp:cNvPr id="0" name=""/>
        <dsp:cNvSpPr/>
      </dsp:nvSpPr>
      <dsp:spPr>
        <a:xfrm>
          <a:off x="0" y="573061"/>
          <a:ext cx="2537104" cy="377551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本法第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3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條第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1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項第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4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款：</a:t>
          </a:r>
          <a:endParaRPr lang="en-US" altLang="zh-TW" sz="2000" kern="1200" dirty="0" smtClean="0">
            <a:solidFill>
              <a:sysClr val="windowText" lastClr="0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公職人員</a:t>
          </a:r>
          <a:r>
            <a:rPr lang="zh-TW" altLang="en-US" sz="2000" b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、</a:t>
          </a:r>
          <a:r>
            <a:rPr lang="zh-TW" altLang="en-US" sz="2000" b="1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公職人員之配偶或共同生活之家屬</a:t>
          </a:r>
          <a:r>
            <a:rPr lang="zh-TW" altLang="en-US" sz="200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、</a:t>
          </a:r>
          <a:r>
            <a:rPr lang="zh-TW" altLang="en-US" sz="2000" b="1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公職人員之二親等以內親屬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擔任</a:t>
          </a:r>
          <a:r>
            <a:rPr lang="zh-TW" altLang="en-US" sz="2000" b="1" kern="1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負責人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、</a:t>
          </a:r>
          <a:r>
            <a:rPr lang="zh-TW" altLang="en-US" sz="2000" b="1" kern="1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董事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、</a:t>
          </a:r>
          <a:r>
            <a:rPr lang="zh-TW" altLang="en-US" sz="2000" b="1" kern="1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獨立董事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、</a:t>
          </a:r>
          <a:r>
            <a:rPr lang="zh-TW" altLang="en-US" sz="2000" b="1" kern="1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監察人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、</a:t>
          </a:r>
          <a:r>
            <a:rPr lang="zh-TW" altLang="en-US" sz="2000" b="1" kern="1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經理人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或</a:t>
          </a:r>
          <a:r>
            <a:rPr lang="zh-TW" altLang="en-US" sz="2000" b="1" u="sng" kern="1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相類似職務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之</a:t>
          </a:r>
          <a:r>
            <a:rPr lang="zh-TW" altLang="en-US" sz="2000" b="1" u="sng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營利事業</a:t>
          </a:r>
          <a:r>
            <a:rPr lang="zh-TW" altLang="en-US" sz="2000" b="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、</a:t>
          </a:r>
          <a:r>
            <a:rPr lang="zh-TW" altLang="en-US" sz="2000" b="1" u="sng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非營利之法人</a:t>
          </a:r>
          <a:r>
            <a:rPr lang="zh-TW" altLang="en-US" sz="2000" b="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及</a:t>
          </a:r>
          <a:r>
            <a:rPr lang="zh-TW" altLang="en-US" sz="2000" b="1" u="sng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非法人團體</a:t>
          </a:r>
          <a:endParaRPr lang="zh-TW" altLang="en-US" sz="2000" b="1" u="sng" kern="1200" dirty="0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74309" y="647370"/>
        <a:ext cx="2388486" cy="3626895"/>
      </dsp:txXfrm>
    </dsp:sp>
    <dsp:sp modelId="{8A039D4C-1C37-410C-91C3-D4562EA43A06}">
      <dsp:nvSpPr>
        <dsp:cNvPr id="0" name=""/>
        <dsp:cNvSpPr/>
      </dsp:nvSpPr>
      <dsp:spPr>
        <a:xfrm rot="17719874">
          <a:off x="2007494" y="1608255"/>
          <a:ext cx="1851298" cy="31829"/>
        </a:xfrm>
        <a:custGeom>
          <a:avLst/>
          <a:gdLst/>
          <a:ahLst/>
          <a:cxnLst/>
          <a:rect l="0" t="0" r="0" b="0"/>
          <a:pathLst>
            <a:path>
              <a:moveTo>
                <a:pt x="0" y="15914"/>
              </a:moveTo>
              <a:lnTo>
                <a:pt x="1953939" y="15914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2871509" y="1646200"/>
        <a:ext cx="0" cy="0"/>
      </dsp:txXfrm>
    </dsp:sp>
    <dsp:sp modelId="{6D0C7663-9E81-498E-AFDA-2CF05A18332E}">
      <dsp:nvSpPr>
        <dsp:cNvPr id="0" name=""/>
        <dsp:cNvSpPr/>
      </dsp:nvSpPr>
      <dsp:spPr>
        <a:xfrm>
          <a:off x="3329184" y="296752"/>
          <a:ext cx="1963080" cy="98154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營利事業</a:t>
          </a:r>
          <a:endParaRPr lang="zh-TW" altLang="en-US" sz="2400" b="1" kern="1200" dirty="0">
            <a:solidFill>
              <a:srgbClr val="C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3357932" y="325500"/>
        <a:ext cx="1905584" cy="924044"/>
      </dsp:txXfrm>
    </dsp:sp>
    <dsp:sp modelId="{274522F2-B4DD-4AD2-B844-0DE117841121}">
      <dsp:nvSpPr>
        <dsp:cNvPr id="0" name=""/>
        <dsp:cNvSpPr/>
      </dsp:nvSpPr>
      <dsp:spPr>
        <a:xfrm rot="20365088">
          <a:off x="5265323" y="623231"/>
          <a:ext cx="844138" cy="31829"/>
        </a:xfrm>
        <a:custGeom>
          <a:avLst/>
          <a:gdLst/>
          <a:ahLst/>
          <a:cxnLst/>
          <a:rect l="0" t="0" r="0" b="0"/>
          <a:pathLst>
            <a:path>
              <a:moveTo>
                <a:pt x="0" y="15914"/>
              </a:moveTo>
              <a:lnTo>
                <a:pt x="844138" y="15914"/>
              </a:lnTo>
            </a:path>
          </a:pathLst>
        </a:custGeom>
        <a:noFill/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5660217" y="626809"/>
        <a:ext cx="0" cy="0"/>
      </dsp:txXfrm>
    </dsp:sp>
    <dsp:sp modelId="{727FF24B-BED3-41A1-8829-DF8E7F48B9E7}">
      <dsp:nvSpPr>
        <dsp:cNvPr id="0" name=""/>
        <dsp:cNvSpPr/>
      </dsp:nvSpPr>
      <dsp:spPr>
        <a:xfrm>
          <a:off x="6082521" y="0"/>
          <a:ext cx="1963080" cy="98154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例如：公司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事務所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商行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包工業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農漁會等</a:t>
          </a:r>
          <a:endParaRPr lang="zh-TW" altLang="en-US" sz="2000" kern="1200" dirty="0">
            <a:solidFill>
              <a:sysClr val="windowText" lastClr="0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6111269" y="28748"/>
        <a:ext cx="1905584" cy="924044"/>
      </dsp:txXfrm>
    </dsp:sp>
    <dsp:sp modelId="{603F6276-177A-4C0A-AE36-852D37CFA892}">
      <dsp:nvSpPr>
        <dsp:cNvPr id="0" name=""/>
        <dsp:cNvSpPr/>
      </dsp:nvSpPr>
      <dsp:spPr>
        <a:xfrm rot="21242219">
          <a:off x="2534950" y="2403536"/>
          <a:ext cx="796388" cy="31829"/>
        </a:xfrm>
        <a:custGeom>
          <a:avLst/>
          <a:gdLst/>
          <a:ahLst/>
          <a:cxnLst/>
          <a:rect l="0" t="0" r="0" b="0"/>
          <a:pathLst>
            <a:path>
              <a:moveTo>
                <a:pt x="0" y="15914"/>
              </a:moveTo>
              <a:lnTo>
                <a:pt x="809970" y="15914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2911273" y="2401717"/>
        <a:ext cx="0" cy="0"/>
      </dsp:txXfrm>
    </dsp:sp>
    <dsp:sp modelId="{CEE27645-FFB7-44CC-99B9-BFC410636BF7}">
      <dsp:nvSpPr>
        <dsp:cNvPr id="0" name=""/>
        <dsp:cNvSpPr/>
      </dsp:nvSpPr>
      <dsp:spPr>
        <a:xfrm>
          <a:off x="3329184" y="1887314"/>
          <a:ext cx="1963080" cy="98154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非營利法人</a:t>
          </a:r>
          <a:endParaRPr lang="zh-TW" altLang="en-US" sz="2400" b="1" kern="1200" dirty="0">
            <a:solidFill>
              <a:srgbClr val="C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3357932" y="1916062"/>
        <a:ext cx="1905584" cy="924044"/>
      </dsp:txXfrm>
    </dsp:sp>
    <dsp:sp modelId="{396673D7-33B4-493D-B653-41D5E9827FD0}">
      <dsp:nvSpPr>
        <dsp:cNvPr id="0" name=""/>
        <dsp:cNvSpPr/>
      </dsp:nvSpPr>
      <dsp:spPr>
        <a:xfrm>
          <a:off x="5292264" y="2362169"/>
          <a:ext cx="785232" cy="31829"/>
        </a:xfrm>
        <a:custGeom>
          <a:avLst/>
          <a:gdLst/>
          <a:ahLst/>
          <a:cxnLst/>
          <a:rect l="0" t="0" r="0" b="0"/>
          <a:pathLst>
            <a:path>
              <a:moveTo>
                <a:pt x="0" y="15914"/>
              </a:moveTo>
              <a:lnTo>
                <a:pt x="785232" y="15914"/>
              </a:lnTo>
            </a:path>
          </a:pathLst>
        </a:custGeom>
        <a:noFill/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5665249" y="2358453"/>
        <a:ext cx="0" cy="0"/>
      </dsp:txXfrm>
    </dsp:sp>
    <dsp:sp modelId="{7141E8B5-16D4-4C55-A2AC-B70DC7C5ED82}">
      <dsp:nvSpPr>
        <dsp:cNvPr id="0" name=""/>
        <dsp:cNvSpPr/>
      </dsp:nvSpPr>
      <dsp:spPr>
        <a:xfrm>
          <a:off x="6077496" y="1425524"/>
          <a:ext cx="1963080" cy="190512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例如：基金會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體育協會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職業工會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警察之友會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氣象協會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樂團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劇團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員工消費合作社等</a:t>
          </a:r>
          <a:endParaRPr lang="zh-TW" altLang="en-US" sz="2000" kern="1200" dirty="0">
            <a:solidFill>
              <a:sysClr val="windowText" lastClr="0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6133295" y="1481323"/>
        <a:ext cx="1851482" cy="1793522"/>
      </dsp:txXfrm>
    </dsp:sp>
    <dsp:sp modelId="{728C7D99-A2AA-4F37-8317-DFD68BCB9D3D}">
      <dsp:nvSpPr>
        <dsp:cNvPr id="0" name=""/>
        <dsp:cNvSpPr/>
      </dsp:nvSpPr>
      <dsp:spPr>
        <a:xfrm rot="4096809">
          <a:off x="1857618" y="3446989"/>
          <a:ext cx="2157333" cy="31829"/>
        </a:xfrm>
        <a:custGeom>
          <a:avLst/>
          <a:gdLst/>
          <a:ahLst/>
          <a:cxnLst/>
          <a:rect l="0" t="0" r="0" b="0"/>
          <a:pathLst>
            <a:path>
              <a:moveTo>
                <a:pt x="0" y="15914"/>
              </a:moveTo>
              <a:lnTo>
                <a:pt x="2047435" y="15914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2966429" y="3392841"/>
        <a:ext cx="0" cy="0"/>
      </dsp:txXfrm>
    </dsp:sp>
    <dsp:sp modelId="{A45FFA09-A89F-4956-B9D2-B59087D2337C}">
      <dsp:nvSpPr>
        <dsp:cNvPr id="0" name=""/>
        <dsp:cNvSpPr/>
      </dsp:nvSpPr>
      <dsp:spPr>
        <a:xfrm>
          <a:off x="3335465" y="3974220"/>
          <a:ext cx="1963080" cy="98154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非法人團體</a:t>
          </a:r>
          <a:endParaRPr lang="zh-TW" altLang="en-US" sz="2400" b="1" kern="1200" dirty="0">
            <a:solidFill>
              <a:srgbClr val="C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3364213" y="4002968"/>
        <a:ext cx="1905584" cy="924044"/>
      </dsp:txXfrm>
    </dsp:sp>
    <dsp:sp modelId="{AF261875-E1D5-4C0D-ADB4-AFBEACA3ABAD}">
      <dsp:nvSpPr>
        <dsp:cNvPr id="0" name=""/>
        <dsp:cNvSpPr/>
      </dsp:nvSpPr>
      <dsp:spPr>
        <a:xfrm rot="330563">
          <a:off x="5296726" y="4486884"/>
          <a:ext cx="787614" cy="31829"/>
        </a:xfrm>
        <a:custGeom>
          <a:avLst/>
          <a:gdLst/>
          <a:ahLst/>
          <a:cxnLst/>
          <a:rect l="0" t="0" r="0" b="0"/>
          <a:pathLst>
            <a:path>
              <a:moveTo>
                <a:pt x="0" y="15914"/>
              </a:moveTo>
              <a:lnTo>
                <a:pt x="787614" y="15914"/>
              </a:lnTo>
            </a:path>
          </a:pathLst>
        </a:custGeom>
        <a:noFill/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5672824" y="4481310"/>
        <a:ext cx="0" cy="0"/>
      </dsp:txXfrm>
    </dsp:sp>
    <dsp:sp modelId="{57DF0B45-B75B-4712-B3DF-BCFA6A8B008B}">
      <dsp:nvSpPr>
        <dsp:cNvPr id="0" name=""/>
        <dsp:cNvSpPr/>
      </dsp:nvSpPr>
      <dsp:spPr>
        <a:xfrm>
          <a:off x="6082521" y="3652530"/>
          <a:ext cx="1963080" cy="177615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例如：</a:t>
          </a:r>
          <a:r>
            <a:rPr lang="zh-TW" altLang="en-US" sz="2000" b="1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宮廟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b="1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社區發展協會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祭祀公業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同鄉會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校友會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社區管委會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b="1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守望相助隊</a:t>
          </a:r>
          <a:r>
            <a:rPr lang="en-US" altLang="zh-TW" sz="2000" kern="12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b="1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產銷班</a:t>
          </a:r>
          <a:endParaRPr lang="zh-TW" altLang="en-US" sz="2000" b="1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6134543" y="3704552"/>
        <a:ext cx="1859036" cy="167211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28DF5-A059-4B3E-A26D-EE4B856564F6}">
      <dsp:nvSpPr>
        <dsp:cNvPr id="0" name=""/>
        <dsp:cNvSpPr/>
      </dsp:nvSpPr>
      <dsp:spPr>
        <a:xfrm>
          <a:off x="319080" y="0"/>
          <a:ext cx="8276445" cy="117183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問：甲為某</a:t>
          </a:r>
          <a:r>
            <a:rPr lang="zh-TW" altLang="en-US" sz="2800" b="1" u="sng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rPr>
            <a:t>機關首長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，依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《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公職人員利益衝突迴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    避法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》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之規定，下列何人係甲之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『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關係人</a:t>
          </a: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』</a:t>
          </a:r>
          <a:r>
            <a:rPr lang="zh-TW" altLang="en-US" sz="2800" b="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？</a:t>
          </a:r>
          <a:endParaRPr lang="zh-TW" altLang="en-US" sz="2800" kern="12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353402" y="34322"/>
        <a:ext cx="8207801" cy="1103192"/>
      </dsp:txXfrm>
    </dsp:sp>
    <dsp:sp modelId="{561DE98A-9EB0-43FE-A67A-EDF2B1A54158}">
      <dsp:nvSpPr>
        <dsp:cNvPr id="0" name=""/>
        <dsp:cNvSpPr/>
      </dsp:nvSpPr>
      <dsp:spPr>
        <a:xfrm rot="5497549">
          <a:off x="4248003" y="1155601"/>
          <a:ext cx="371291" cy="5273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 rot="-5400000">
        <a:off x="4277031" y="1233641"/>
        <a:ext cx="316396" cy="259904"/>
      </dsp:txXfrm>
    </dsp:sp>
    <dsp:sp modelId="{90A6812D-7A5F-4FC8-A22C-7DA6F78E8B6E}">
      <dsp:nvSpPr>
        <dsp:cNvPr id="0" name=""/>
        <dsp:cNvSpPr/>
      </dsp:nvSpPr>
      <dsp:spPr>
        <a:xfrm>
          <a:off x="1114499" y="1666692"/>
          <a:ext cx="6549393" cy="263749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tint val="50000"/>
                <a:satMod val="300000"/>
              </a:srgbClr>
            </a:gs>
            <a:gs pos="35000">
              <a:srgbClr val="C0504D">
                <a:hueOff val="4681519"/>
                <a:satOff val="-5839"/>
                <a:lumOff val="1373"/>
                <a:alphaOff val="0"/>
                <a:tint val="37000"/>
                <a:satMod val="30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1.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甲之丈人</a:t>
          </a:r>
          <a:r>
            <a:rPr lang="zh-TW" altLang="en-US" sz="24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。</a:t>
          </a:r>
          <a:endParaRPr lang="en-US" altLang="zh-TW" sz="1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2.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甲擔任董事之某財團法人。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3.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甲之配偶。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4.</a:t>
          </a:r>
          <a:r>
            <a:rPr lang="zh-TW" altLang="en-US" sz="2800" kern="1200" dirty="0" smtClean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  <a:cs typeface="+mn-cs"/>
            </a:rPr>
            <a:t>以上皆是。</a:t>
          </a:r>
          <a:endParaRPr lang="en-US" altLang="zh-TW" sz="2800" kern="1200" dirty="0" smtClean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>
        <a:off x="1191749" y="1743942"/>
        <a:ext cx="6394893" cy="2482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6B1F4-0DF5-4837-8B74-95A0C9330F4A}" type="datetimeFigureOut">
              <a:rPr lang="zh-TW" altLang="en-US" smtClean="0"/>
              <a:t>2025/8/7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54956-777C-4B43-BA99-0B596EE246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5634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8FB6F4B-6C87-453D-B64E-2B3384276189}" type="datetimeFigureOut">
              <a:rPr lang="zh-TW" altLang="en-US"/>
              <a:pPr>
                <a:defRPr/>
              </a:pPr>
              <a:t>2025/8/7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FC387EA-CA63-4A6B-B295-179E19E16CB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32683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C387EA-CA63-4A6B-B295-179E19E16CBD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5953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C387EA-CA63-4A6B-B295-179E19E16CBD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6855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C387EA-CA63-4A6B-B295-179E19E16CBD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3201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C387EA-CA63-4A6B-B295-179E19E16CBD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3153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C387EA-CA63-4A6B-B295-179E19E16CBD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3155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C387EA-CA63-4A6B-B295-179E19E16CBD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4717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C387EA-CA63-4A6B-B295-179E19E16CBD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7321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C387EA-CA63-4A6B-B295-179E19E16CBD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0183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C387EA-CA63-4A6B-B295-179E19E16CBD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300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C387EA-CA63-4A6B-B295-179E19E16CBD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3816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C387EA-CA63-4A6B-B295-179E19E16CBD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073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C387EA-CA63-4A6B-B295-179E19E16CBD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3519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C387EA-CA63-4A6B-B295-179E19E16CBD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4889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C387EA-CA63-4A6B-B295-179E19E16CBD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3970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C387EA-CA63-4A6B-B295-179E19E16CBD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4169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649BE-6272-43D4-82ED-4D52B985C150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258709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AED84-DF64-4A2B-A181-DCF53D28D389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491217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25384-451A-4761-8330-F7DC7B75CA25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264177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26C06-8E87-41FB-BD6F-CE63549A87FA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932939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AD056-4C7B-425C-B6C2-DFBBA24C41A7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29491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6F7D9-AF64-432F-BF96-4362F48D3C92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528722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A0952-DA4C-4005-ADEE-38478FCC1C22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28346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0715A-6451-47E9-A18A-75817D62DDF0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2361436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428B7-FE4F-4334-A6E3-5EB13D0A05CB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479072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DBF61-46D1-4A6D-94D8-8BE05B76DA79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44777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ACF34-6ACB-42B7-BB73-A600662C7661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299636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zh-TW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zh-TW" smtClean="0"/>
              <a:t>Haga clic para modificar el estilo de texto del patrón</a:t>
            </a:r>
          </a:p>
          <a:p>
            <a:pPr lvl="1"/>
            <a:r>
              <a:rPr lang="es-ES" altLang="zh-TW" smtClean="0"/>
              <a:t>Segundo nivel</a:t>
            </a:r>
          </a:p>
          <a:p>
            <a:pPr lvl="2"/>
            <a:r>
              <a:rPr lang="es-ES" altLang="zh-TW" smtClean="0"/>
              <a:t>Tercer nivel</a:t>
            </a:r>
          </a:p>
          <a:p>
            <a:pPr lvl="3"/>
            <a:r>
              <a:rPr lang="es-ES" altLang="zh-TW" smtClean="0"/>
              <a:t>Cuarto nivel</a:t>
            </a:r>
          </a:p>
          <a:p>
            <a:pPr lvl="4"/>
            <a:r>
              <a:rPr lang="es-ES" altLang="zh-TW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39077681-C0E9-4880-9C8C-E870F8EE24CF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zh-tw.ac-illust.com/clip-art/22521436/%E8%AC%9B%E5%B8%AB%E5%9C%A8-pc-%E4%B8%8A%E9%80%B2%E8%A1%8C%E5%9C%A8%E7%B7%9A%E8%AA%B2%E7%A8%8B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zh-tw.ac-illust.com/clip-art/22396319/%E8%AC%9B%E5%B8%AB-%E5%89%8D%E8%BC%A9-%E8%80%81%E9%97%86%E6%95%99-%E4%BA%BA%E4%BE%86%E4%BB%8B%E7%B4%B9%E7%AD%89-" TargetMode="Externa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zh-tw.ac-illust.com/clip-art/22396319/%E8%AC%9B%E5%B8%AB-%E5%89%8D%E8%BC%A9-%E8%80%81%E9%97%86%E6%95%99-%E4%BA%BA%E4%BE%86%E4%BB%8B%E7%B4%B9%E7%AD%89-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5&#20998;&#37912;&#25026;&#21033;&#34909;&#65292;&#30003;&#35531;&#35036;&#21161;&#30495;&#36629;&#39686;.mp4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&#20844;&#32887;&#20154;&#21729;&#21033;&#30410;&#34909;&#31361;&#36852;&#36991;&#27861;&#9472;&#37327;&#12300;&#21033;&#12301;&#32780;&#28858;&#31687;.mp4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s://cfcmweb.cy.gov.tw/cfcm_w/index.aspx" TargetMode="Externa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114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123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124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&#21462;&#28040;&#19968;&#27425;&#24615;&#25480;&#27402;&#30003;&#35531;&#26360;(112.09&#29256;&#26412;).doc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8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51.jpeg"/><Relationship Id="rId7" Type="http://schemas.openxmlformats.org/officeDocument/2006/relationships/diagramColors" Target="../diagrams/colors7.xml"/><Relationship Id="rId2" Type="http://schemas.openxmlformats.org/officeDocument/2006/relationships/hyperlink" Target="https://zh-tw.ac-illust.com/clip-art/2280125/-----point-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54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&#20844;&#32887;&#20154;&#21729;&#21033;&#30410;&#34909;&#31361;&#36852;&#36991;&#27861;&#23459;&#23566;&#30701;&#29255;.mp4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58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58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67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1700809"/>
            <a:ext cx="7772400" cy="1899642"/>
          </a:xfrm>
        </p:spPr>
        <p:txBody>
          <a:bodyPr anchor="ctr"/>
          <a:lstStyle/>
          <a:p>
            <a:pPr eaLnBrk="1" hangingPunct="1"/>
            <a:r>
              <a:rPr lang="zh-TW" altLang="en-US" sz="4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公職人員財產申報法</a:t>
            </a:r>
            <a:r>
              <a:rPr lang="en-US" altLang="zh-TW" sz="4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暨公職人員利益衝突迴避法</a:t>
            </a:r>
            <a:r>
              <a:rPr lang="en-US" altLang="zh-TW" sz="4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重點解析</a:t>
            </a:r>
            <a:endParaRPr lang="zh-TW" altLang="zh-TW" sz="4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75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403648" y="4437112"/>
            <a:ext cx="6912768" cy="1248693"/>
          </a:xfrm>
        </p:spPr>
        <p:txBody>
          <a:bodyPr/>
          <a:lstStyle/>
          <a:p>
            <a:pPr algn="l" eaLnBrk="1" hangingPunct="1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報告人：南投縣政府政風處</a:t>
            </a:r>
            <a:endParaRPr lang="en-US" altLang="zh-TW" sz="3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財產申報科科長  陳志銘</a:t>
            </a:r>
            <a:endParaRPr lang="zh-TW" altLang="zh-TW" sz="3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96" name="投影片編號版面配置區 209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649BE-6272-43D4-82ED-4D52B985C150}" type="slidenum">
              <a:rPr lang="es-ES" altLang="zh-TW" smtClean="0"/>
              <a:pPr>
                <a:defRPr/>
              </a:pPr>
              <a:t>1</a:t>
            </a:fld>
            <a:endParaRPr lang="es-ES" altLang="zh-TW"/>
          </a:p>
        </p:txBody>
      </p:sp>
      <p:pic>
        <p:nvPicPr>
          <p:cNvPr id="7" name="Picture 4" descr="講師在 PC 上進行在線課程, 個人計算機, 在線, 教訓, 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09120"/>
            <a:ext cx="2016224" cy="159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73"/>
    </mc:Choice>
    <mc:Fallback xmlns="">
      <p:transition spd="slow" advTm="2017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516446" y="-165100"/>
            <a:ext cx="8229600" cy="922337"/>
          </a:xfrm>
        </p:spPr>
        <p:txBody>
          <a:bodyPr/>
          <a:lstStyle/>
          <a:p>
            <a:pPr eaLnBrk="1" hangingPunct="1"/>
            <a:r>
              <a:rPr lang="zh-TW" altLang="en-US" sz="36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</a:t>
            </a:r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申報之類別</a:t>
            </a:r>
            <a:endParaRPr lang="zh-TW" altLang="en-US" sz="3600" dirty="0" smtClean="0">
              <a:solidFill>
                <a:srgbClr val="0066CC"/>
              </a:solidFill>
              <a:ea typeface="新細明體" panose="02020500000000000000" pitchFamily="18" charset="-120"/>
            </a:endParaRPr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094980"/>
              </p:ext>
            </p:extLst>
          </p:nvPr>
        </p:nvGraphicFramePr>
        <p:xfrm>
          <a:off x="107504" y="620688"/>
          <a:ext cx="8928992" cy="5743522"/>
        </p:xfrm>
        <a:graphic>
          <a:graphicData uri="http://schemas.openxmlformats.org/drawingml/2006/table">
            <a:tbl>
              <a:tblPr/>
              <a:tblGrid>
                <a:gridCol w="1957459"/>
                <a:gridCol w="3603264"/>
                <a:gridCol w="3368269"/>
              </a:tblGrid>
              <a:tr h="46261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申報類別</a:t>
                      </a:r>
                    </a:p>
                  </a:txBody>
                  <a:tcPr marL="4764" marR="4764" marT="47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申報期限</a:t>
                      </a:r>
                    </a:p>
                  </a:txBody>
                  <a:tcPr marL="4764" marR="4764" marT="47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申報</a:t>
                      </a:r>
                      <a:r>
                        <a:rPr lang="zh-TW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lang="zh-TW" altLang="en-US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（財產狀況基準日）</a:t>
                      </a:r>
                      <a:endParaRPr lang="zh-TW" altLang="en-US" sz="2000" b="1" i="0" u="sng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77541">
                <a:tc>
                  <a:txBody>
                    <a:bodyPr/>
                    <a:lstStyle/>
                    <a:p>
                      <a:pPr marL="177800" indent="0" algn="l" fontAlgn="ctr"/>
                      <a:r>
                        <a:rPr lang="zh-TW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定期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申報</a:t>
                      </a:r>
                    </a:p>
                  </a:txBody>
                  <a:tcPr marL="4764" marR="4764" marT="47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每年度</a:t>
                      </a:r>
                      <a:r>
                        <a:rPr lang="en-US" altLang="zh-TW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11/1-12/31</a:t>
                      </a:r>
                    </a:p>
                  </a:txBody>
                  <a:tcPr marL="4764" marR="4764" marT="47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．參加授權查調財產者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altLang="zh-TW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11/1</a:t>
                      </a:r>
                    </a:p>
                    <a:p>
                      <a:pPr marL="1614488" indent="-1614488" algn="l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．</a:t>
                      </a:r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未參加授權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者</a:t>
                      </a:r>
                      <a:r>
                        <a:rPr lang="en-US" altLang="zh-TW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:</a:t>
                      </a:r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申報期限</a:t>
                      </a:r>
                      <a:endParaRPr lang="en-US" altLang="zh-TW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1614488" indent="-1614488" algn="l" fontAlgn="ctr"/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內任擇</a:t>
                      </a:r>
                      <a:r>
                        <a:rPr lang="en-US" altLang="zh-TW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marL="0" indent="177800" algn="l" fontAlgn="ctr"/>
                      <a:r>
                        <a:rPr lang="zh-TW" altLang="en-US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就</a:t>
                      </a:r>
                      <a:r>
                        <a:rPr lang="en-US" altLang="zh-TW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到</a:t>
                      </a:r>
                      <a:r>
                        <a:rPr lang="en-US" altLang="zh-TW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r>
                        <a:rPr lang="zh-TW" altLang="en-US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職</a:t>
                      </a:r>
                      <a:r>
                        <a:rPr lang="zh-TW" altLang="en-US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申報</a:t>
                      </a:r>
                    </a:p>
                  </a:txBody>
                  <a:tcPr marL="4764" marR="4764" marT="47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就</a:t>
                      </a:r>
                      <a:r>
                        <a:rPr lang="en-US" altLang="zh-TW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到</a:t>
                      </a:r>
                      <a:r>
                        <a:rPr lang="en-US" altLang="zh-TW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</a:t>
                      </a:r>
                      <a:r>
                        <a:rPr lang="zh-TW" altLang="en-US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之日起</a:t>
                      </a:r>
                      <a:r>
                        <a:rPr lang="en-US" altLang="zh-TW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個月內</a:t>
                      </a:r>
                      <a:br>
                        <a:rPr lang="zh-TW" altLang="en-US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(ex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8/1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到職，申報截止日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11/1)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1614488" algn="ctr" fontAlgn="ctr"/>
                      <a:r>
                        <a:rPr lang="zh-TW" altLang="en-US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申報期限內任擇</a:t>
                      </a:r>
                      <a:r>
                        <a:rPr lang="en-US" altLang="zh-TW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endParaRPr lang="en-US" altLang="zh-TW" sz="2000" b="1" i="0" u="sng" strike="noStrike" dirty="0" smtClean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indent="-1614488" algn="ctr" fontAlgn="ctr"/>
                      <a:endParaRPr lang="en-US" altLang="zh-TW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indent="-1614488" algn="ctr" fontAlgn="ctr"/>
                      <a:endParaRPr lang="en-US" altLang="zh-TW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indent="-1614488" algn="ctr" fontAlgn="ctr"/>
                      <a:endParaRPr lang="en-US" altLang="zh-TW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indent="177800" algn="l" fontAlgn="ctr"/>
                      <a:r>
                        <a:rPr lang="zh-TW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卸</a:t>
                      </a:r>
                      <a:r>
                        <a:rPr lang="en-US" altLang="zh-TW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離</a:t>
                      </a:r>
                      <a:r>
                        <a:rPr lang="en-US" altLang="zh-TW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申報</a:t>
                      </a:r>
                    </a:p>
                  </a:txBody>
                  <a:tcPr marL="4764" marR="4764" marT="47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9803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卸</a:t>
                      </a:r>
                      <a:r>
                        <a:rPr lang="en-US" altLang="zh-TW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離</a:t>
                      </a:r>
                      <a:r>
                        <a:rPr lang="en-US" altLang="zh-TW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</a:t>
                      </a:r>
                      <a:r>
                        <a:rPr lang="zh-TW" altLang="en-US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之日起</a:t>
                      </a:r>
                      <a:r>
                        <a:rPr lang="en-US" altLang="zh-TW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個月內</a:t>
                      </a:r>
                      <a:br>
                        <a:rPr lang="zh-TW" altLang="en-US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(ex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8/1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退休，申報截止日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10/1)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9803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卸離職</a:t>
                      </a:r>
                      <a:r>
                        <a:rPr lang="zh-TW" altLang="en-US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當日</a:t>
                      </a:r>
                    </a:p>
                  </a:txBody>
                  <a:tcPr marL="4764" marR="4764" marT="47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98039"/>
                      </a:schemeClr>
                    </a:solidFill>
                  </a:tcPr>
                </a:tc>
              </a:tr>
              <a:tr h="1296144">
                <a:tc>
                  <a:txBody>
                    <a:bodyPr/>
                    <a:lstStyle/>
                    <a:p>
                      <a:pPr marL="0" indent="177800" algn="l" fontAlgn="ctr"/>
                      <a:r>
                        <a:rPr lang="zh-TW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代理（兼任）</a:t>
                      </a:r>
                      <a:endParaRPr lang="en-US" altLang="zh-TW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indent="177800" algn="l" fontAlgn="ctr"/>
                      <a:r>
                        <a:rPr lang="zh-TW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申報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代理</a:t>
                      </a:r>
                      <a:r>
                        <a:rPr lang="en-US" altLang="zh-TW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兼任</a:t>
                      </a:r>
                      <a:r>
                        <a:rPr lang="en-US" altLang="zh-TW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滿</a:t>
                      </a:r>
                      <a:r>
                        <a:rPr lang="en-US" altLang="zh-TW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個月之日起</a:t>
                      </a:r>
                      <a:r>
                        <a:rPr lang="en-US" altLang="zh-TW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個月內</a:t>
                      </a:r>
                      <a:r>
                        <a:rPr lang="zh-TW" alt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zh-TW" alt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(ex:3/1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開始代理，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6/1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產生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申報義務，申報截止日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9/1)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1614488" algn="ctr" fontAlgn="ctr"/>
                      <a:r>
                        <a:rPr lang="zh-TW" altLang="en-US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申報期限內任擇</a:t>
                      </a:r>
                      <a:r>
                        <a:rPr lang="en-US" altLang="zh-TW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endParaRPr lang="en-US" altLang="zh-TW" sz="2000" b="1" i="0" u="sng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9110">
                <a:tc>
                  <a:txBody>
                    <a:bodyPr/>
                    <a:lstStyle/>
                    <a:p>
                      <a:pPr marL="534988" indent="-357188" algn="l" fontAlgn="ctr"/>
                      <a:r>
                        <a:rPr lang="zh-TW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解除代理</a:t>
                      </a:r>
                      <a:endParaRPr lang="en-US" altLang="zh-TW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534988" indent="-357188" algn="l" fontAlgn="ctr"/>
                      <a:r>
                        <a:rPr lang="zh-TW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（解除兼任）申報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764" marR="4764" marT="47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解除</a:t>
                      </a:r>
                      <a:r>
                        <a:rPr lang="zh-TW" altLang="en-US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代理</a:t>
                      </a:r>
                      <a:r>
                        <a:rPr lang="en-US" altLang="zh-TW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解除兼任</a:t>
                      </a:r>
                      <a:r>
                        <a:rPr lang="en-US" altLang="zh-TW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000" b="1" i="0" u="sng" strike="noStrike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之</a:t>
                      </a:r>
                      <a:r>
                        <a:rPr lang="zh-TW" altLang="en-US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日起</a:t>
                      </a:r>
                      <a:r>
                        <a:rPr lang="en-US" altLang="zh-TW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個月內</a:t>
                      </a:r>
                    </a:p>
                  </a:txBody>
                  <a:tcPr marL="4764" marR="4764" marT="47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解除代理</a:t>
                      </a:r>
                      <a:r>
                        <a:rPr lang="zh-TW" altLang="en-US" sz="2000" b="1" i="0" u="sng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當日</a:t>
                      </a:r>
                    </a:p>
                  </a:txBody>
                  <a:tcPr marL="4764" marR="4764" marT="47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5713619" y="2454112"/>
            <a:ext cx="3224737" cy="615553"/>
          </a:xfrm>
          <a:prstGeom prst="rect">
            <a:avLst/>
          </a:prstGeom>
          <a:solidFill>
            <a:srgbClr val="FFFF00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zh-TW" sz="17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同一申報年度已辦理就</a:t>
            </a:r>
            <a:r>
              <a:rPr lang="en-US" altLang="zh-TW" sz="17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17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en-US" altLang="zh-TW" sz="17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17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</a:t>
            </a:r>
            <a:r>
              <a:rPr lang="zh-TW" altLang="zh-TW" sz="17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申報者，免為該年度</a:t>
            </a:r>
            <a:r>
              <a:rPr lang="zh-TW" altLang="zh-TW" sz="17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之定期</a:t>
            </a:r>
            <a:r>
              <a:rPr lang="zh-TW" altLang="zh-TW" sz="17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申報</a:t>
            </a:r>
            <a:endParaRPr lang="zh-TW" altLang="en-US" sz="1700" b="1" dirty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10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211194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13"/>
    </mc:Choice>
    <mc:Fallback xmlns="">
      <p:transition spd="slow" advTm="120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562" x="1587500" y="1771650"/>
          <p14:tracePt t="22398" x="1600200" y="1771650"/>
          <p14:tracePt t="22589" x="1619250" y="1771650"/>
          <p14:tracePt t="22598" x="1651000" y="1771650"/>
          <p14:tracePt t="22605" x="1682750" y="1771650"/>
          <p14:tracePt t="22614" x="1739900" y="1771650"/>
          <p14:tracePt t="22630" x="1797050" y="1771650"/>
          <p14:tracePt t="22645" x="1847850" y="1771650"/>
          <p14:tracePt t="22662" x="1879600" y="1771650"/>
          <p14:tracePt t="22678" x="1905000" y="1771650"/>
          <p14:tracePt t="22695" x="1917700" y="1771650"/>
          <p14:tracePt t="22713" x="1943100" y="1771650"/>
          <p14:tracePt t="22729" x="1987550" y="1771650"/>
          <p14:tracePt t="22746" x="2032000" y="1771650"/>
          <p14:tracePt t="22763" x="2133600" y="1771650"/>
          <p14:tracePt t="22763" x="2184400" y="1771650"/>
          <p14:tracePt t="22781" x="2247900" y="1771650"/>
          <p14:tracePt t="22796" x="2419350" y="1771650"/>
          <p14:tracePt t="22818" x="2533650" y="1771650"/>
          <p14:tracePt t="22830" x="2641600" y="1771650"/>
          <p14:tracePt t="22846" x="2749550" y="1771650"/>
          <p14:tracePt t="22863" x="2844800" y="1771650"/>
          <p14:tracePt t="22879" x="2933700" y="1771650"/>
          <p14:tracePt t="22896" x="2997200" y="1771650"/>
          <p14:tracePt t="22913" x="3028950" y="1771650"/>
          <p14:tracePt t="22929" x="3067050" y="1771650"/>
          <p14:tracePt t="22946" x="3079750" y="1771650"/>
          <p14:tracePt t="22963" x="3098800" y="1771650"/>
          <p14:tracePt t="22979" x="3111500" y="1771650"/>
          <p14:tracePt t="22979" x="3136900" y="1771650"/>
          <p14:tracePt t="22997" x="3162300" y="1771650"/>
          <p14:tracePt t="23014" x="3187700" y="1771650"/>
          <p14:tracePt t="23029" x="3238500" y="1771650"/>
          <p14:tracePt t="23046" x="3270250" y="1771650"/>
          <p14:tracePt t="23062" x="3333750" y="1771650"/>
          <p14:tracePt t="23079" x="3378200" y="1771650"/>
          <p14:tracePt t="23096" x="3403600" y="1771650"/>
          <p14:tracePt t="23113" x="3422650" y="1771650"/>
          <p14:tracePt t="23129" x="3448050" y="1771650"/>
          <p14:tracePt t="23146" x="3486150" y="1771650"/>
          <p14:tracePt t="23162" x="3505200" y="1771650"/>
          <p14:tracePt t="23179" x="3549650" y="1765300"/>
          <p14:tracePt t="23197" x="3575050" y="1758950"/>
          <p14:tracePt t="23213" x="3606800" y="1758950"/>
          <p14:tracePt t="23229" x="3625850" y="1752600"/>
          <p14:tracePt t="23246" x="3657600" y="1752600"/>
          <p14:tracePt t="23262" x="3676650" y="1739900"/>
          <p14:tracePt t="23279" x="3721100" y="1733550"/>
          <p14:tracePt t="23296" x="3746500" y="1733550"/>
          <p14:tracePt t="23296" x="3752850" y="1733550"/>
          <p14:tracePt t="23317" x="3759200" y="1733550"/>
          <p14:tracePt t="23329" x="3778250" y="1733550"/>
          <p14:tracePt t="23346" x="3790950" y="1733550"/>
          <p14:tracePt t="23362" x="3803650" y="1727200"/>
          <p14:tracePt t="23379" x="3810000" y="1727200"/>
          <p14:tracePt t="23396" x="3829050" y="1727200"/>
          <p14:tracePt t="23414" x="3841750" y="1714500"/>
          <p14:tracePt t="23429" x="3848100" y="1714500"/>
          <p14:tracePt t="23445" x="3867150" y="1714500"/>
          <p14:tracePt t="23462" x="3873500" y="1714500"/>
          <p14:tracePt t="23478" x="3892550" y="1708150"/>
          <p14:tracePt t="23496" x="3911600" y="1708150"/>
          <p14:tracePt t="23512" x="3930650" y="1708150"/>
          <p14:tracePt t="23529" x="3943350" y="1708150"/>
          <p14:tracePt t="23545" x="3962400" y="1708150"/>
          <p14:tracePt t="23565" x="3968750" y="1708150"/>
          <p14:tracePt t="23579" x="3994150" y="1708150"/>
          <p14:tracePt t="23579" x="4000500" y="1708150"/>
          <p14:tracePt t="23597" x="4025900" y="1701800"/>
          <p14:tracePt t="23613" x="4051300" y="1701800"/>
          <p14:tracePt t="23629" x="4070350" y="1701800"/>
          <p14:tracePt t="23647" x="4095750" y="1701800"/>
          <p14:tracePt t="23662" x="4108450" y="1701800"/>
          <p14:tracePt t="23679" x="4133850" y="1701800"/>
          <p14:tracePt t="23695" x="4146550" y="1701800"/>
          <p14:tracePt t="23712" x="4159250" y="1701800"/>
          <p14:tracePt t="23729" x="4171950" y="1701800"/>
          <p14:tracePt t="23746" x="4178300" y="1701800"/>
          <p14:tracePt t="23761" x="4191000" y="1701800"/>
          <p14:tracePt t="23778" x="4203700" y="1701800"/>
          <p14:tracePt t="23795" x="4222750" y="1701800"/>
          <p14:tracePt t="23795" x="4241800" y="1701800"/>
          <p14:tracePt t="23816" x="4254500" y="1701800"/>
          <p14:tracePt t="23828" x="4267200" y="1701800"/>
          <p14:tracePt t="23845" x="4279900" y="1701800"/>
          <p14:tracePt t="23862" x="4298950" y="1701800"/>
          <p14:tracePt t="23878" x="4311650" y="1689100"/>
          <p14:tracePt t="23894" x="4318000" y="1689100"/>
          <p14:tracePt t="23911" x="4337050" y="1689100"/>
          <p14:tracePt t="23929" x="4362450" y="1682750"/>
          <p14:tracePt t="23945" x="4375150" y="1682750"/>
          <p14:tracePt t="23962" x="4413250" y="1682750"/>
          <p14:tracePt t="23979" x="4457700" y="1676400"/>
          <p14:tracePt t="23996" x="4502150" y="1670050"/>
          <p14:tracePt t="23996" x="4521200" y="1670050"/>
          <p14:tracePt t="24013" x="4578350" y="1670050"/>
          <p14:tracePt t="24030" x="4610100" y="1657350"/>
          <p14:tracePt t="24045" x="4660900" y="1657350"/>
          <p14:tracePt t="24062" x="4711700" y="1657350"/>
          <p14:tracePt t="24079" x="4762500" y="1657350"/>
          <p14:tracePt t="24095" x="4806950" y="1657350"/>
          <p14:tracePt t="24112" x="4851400" y="1657350"/>
          <p14:tracePt t="24129" x="4889500" y="1657350"/>
          <p14:tracePt t="24145" x="4914900" y="1657350"/>
          <p14:tracePt t="24162" x="4953000" y="1657350"/>
          <p14:tracePt t="24179" x="4984750" y="1657350"/>
          <p14:tracePt t="24195" x="5003800" y="1657350"/>
          <p14:tracePt t="24195" x="5016500" y="1657350"/>
          <p14:tracePt t="24213" x="5029200" y="1657350"/>
          <p14:tracePt t="24229" x="5041900" y="1657350"/>
          <p14:tracePt t="24246" x="5048250" y="1657350"/>
          <p14:tracePt t="24262" x="5060950" y="1657350"/>
          <p14:tracePt t="24279" x="5073650" y="1657350"/>
          <p14:tracePt t="24295" x="5080000" y="1657350"/>
          <p14:tracePt t="24316" x="5086350" y="1657350"/>
          <p14:tracePt t="24328" x="5099050" y="1657350"/>
          <p14:tracePt t="24346" x="5111750" y="1657350"/>
          <p14:tracePt t="24362" x="5118100" y="1657350"/>
          <p14:tracePt t="24501" x="0" y="0"/>
        </p14:tracePtLst>
        <p14:tracePtLst>
          <p14:tracePt t="33759" x="6051550" y="1765300"/>
          <p14:tracePt t="33909" x="6057900" y="1765300"/>
          <p14:tracePt t="34004" x="6064250" y="1765300"/>
          <p14:tracePt t="34012" x="6083300" y="1765300"/>
          <p14:tracePt t="34023" x="6115050" y="1765300"/>
          <p14:tracePt t="34040" x="6178550" y="1765300"/>
          <p14:tracePt t="34057" x="6254750" y="1765300"/>
          <p14:tracePt t="34074" x="6343650" y="1765300"/>
          <p14:tracePt t="34091" x="6426200" y="1765300"/>
          <p14:tracePt t="34091" x="6464300" y="1765300"/>
          <p14:tracePt t="34109" x="6502400" y="1765300"/>
          <p14:tracePt t="34127" x="6546850" y="1765300"/>
          <p14:tracePt t="34143" x="6559550" y="1765300"/>
          <p14:tracePt t="34158" x="6597650" y="1765300"/>
          <p14:tracePt t="34174" x="6642100" y="1765300"/>
          <p14:tracePt t="34192" x="6711950" y="1765300"/>
          <p14:tracePt t="34206" x="6800850" y="1765300"/>
          <p14:tracePt t="34223" x="6851650" y="1765300"/>
          <p14:tracePt t="34240" x="6896100" y="1765300"/>
          <p14:tracePt t="34257" x="6927850" y="1765300"/>
          <p14:tracePt t="34274" x="6934200" y="1765300"/>
          <p14:tracePt t="34291" x="6953250" y="1765300"/>
          <p14:tracePt t="34307" x="7004050" y="1765300"/>
          <p14:tracePt t="34326" x="7042150" y="1765300"/>
          <p14:tracePt t="34342" x="7073900" y="1765300"/>
          <p14:tracePt t="34358" x="7099300" y="1765300"/>
          <p14:tracePt t="34376" x="7124700" y="1765300"/>
          <p14:tracePt t="34390" x="7150100" y="1765300"/>
          <p14:tracePt t="34407" x="7194550" y="1765300"/>
          <p14:tracePt t="34424" x="7232650" y="1765300"/>
          <p14:tracePt t="34441" x="7270750" y="1771650"/>
          <p14:tracePt t="34457" x="7315200" y="1784350"/>
          <p14:tracePt t="34474" x="7353300" y="1784350"/>
          <p14:tracePt t="34490" x="7397750" y="1784350"/>
          <p14:tracePt t="34507" x="7454900" y="1784350"/>
          <p14:tracePt t="34526" x="7499350" y="1784350"/>
          <p14:tracePt t="34541" x="7556500" y="1784350"/>
          <p14:tracePt t="34557" x="7626350" y="1790700"/>
          <p14:tracePt t="34574" x="7734300" y="1790700"/>
          <p14:tracePt t="34590" x="7823200" y="1790700"/>
          <p14:tracePt t="34608" x="7905750" y="1790700"/>
          <p14:tracePt t="34624" x="7956550" y="1790700"/>
          <p14:tracePt t="34642" x="7988300" y="1790700"/>
          <p14:tracePt t="34658" x="8013700" y="1790700"/>
          <p14:tracePt t="34674" x="8032750" y="1790700"/>
          <p14:tracePt t="34692" x="8045450" y="1790700"/>
          <p14:tracePt t="34764" x="8051800" y="1790700"/>
          <p14:tracePt t="34773" x="8058150" y="1790700"/>
          <p14:tracePt t="34789" x="8070850" y="1790700"/>
          <p14:tracePt t="34798" x="8077200" y="1790700"/>
          <p14:tracePt t="34817" x="8083550" y="1790700"/>
          <p14:tracePt t="34829" x="0" y="0"/>
        </p14:tracePtLst>
        <p14:tracePtLst>
          <p14:tracePt t="35845" x="1733550" y="2298700"/>
          <p14:tracePt t="35997" x="1746250" y="2298700"/>
          <p14:tracePt t="36045" x="1752600" y="2298700"/>
          <p14:tracePt t="36052" x="1771650" y="2298700"/>
          <p14:tracePt t="36060" x="1790700" y="2298700"/>
          <p14:tracePt t="36073" x="1885950" y="2298700"/>
          <p14:tracePt t="36090" x="2025650" y="2298700"/>
          <p14:tracePt t="36107" x="2190750" y="2298700"/>
          <p14:tracePt t="36124" x="2413000" y="2298700"/>
          <p14:tracePt t="36142" x="2489200" y="2298700"/>
          <p14:tracePt t="36158" x="2533650" y="2298700"/>
          <p14:tracePt t="36174" x="2571750" y="2298700"/>
          <p14:tracePt t="36190" x="2609850" y="2298700"/>
          <p14:tracePt t="36207" x="2686050" y="2298700"/>
          <p14:tracePt t="36223" x="2781300" y="2298700"/>
          <p14:tracePt t="36240" x="2876550" y="2298700"/>
          <p14:tracePt t="36257" x="2959100" y="2298700"/>
          <p14:tracePt t="36273" x="3009900" y="2298700"/>
          <p14:tracePt t="36290" x="3060700" y="2298700"/>
          <p14:tracePt t="36307" x="3086100" y="2298700"/>
          <p14:tracePt t="36307" x="3111500" y="2298700"/>
          <p14:tracePt t="36327" x="3124200" y="2298700"/>
          <p14:tracePt t="36341" x="3149600" y="2298700"/>
          <p14:tracePt t="36357" x="3194050" y="2292350"/>
          <p14:tracePt t="36374" x="3225800" y="2292350"/>
          <p14:tracePt t="36390" x="3282950" y="2292350"/>
          <p14:tracePt t="36407" x="3327400" y="2292350"/>
          <p14:tracePt t="36424" x="3378200" y="2292350"/>
          <p14:tracePt t="36440" x="3409950" y="2292350"/>
          <p14:tracePt t="36456" x="3429000" y="2292350"/>
          <p14:tracePt t="36473" x="3460750" y="2292350"/>
          <p14:tracePt t="36490" x="3492500" y="2292350"/>
          <p14:tracePt t="36506" x="3524250" y="2292350"/>
          <p14:tracePt t="36522" x="3581400" y="2279650"/>
          <p14:tracePt t="36539" x="3632200" y="2279650"/>
          <p14:tracePt t="36539" x="3663950" y="2273300"/>
          <p14:tracePt t="36557" x="3714750" y="2273300"/>
          <p14:tracePt t="36573" x="3740150" y="2266950"/>
          <p14:tracePt t="36589" x="3759200" y="2266950"/>
          <p14:tracePt t="36605" x="3778250" y="2266950"/>
          <p14:tracePt t="36623" x="3790950" y="2266950"/>
          <p14:tracePt t="36639" x="3803650" y="2266950"/>
          <p14:tracePt t="36658" x="3810000" y="2266950"/>
          <p14:tracePt t="36673" x="3816350" y="2266950"/>
          <p14:tracePt t="36733" x="3822700" y="2266950"/>
          <p14:tracePt t="36749" x="3829050" y="2266950"/>
          <p14:tracePt t="36767" x="0" y="0"/>
        </p14:tracePtLst>
        <p14:tracePtLst>
          <p14:tracePt t="42295" x="1485900" y="3124200"/>
          <p14:tracePt t="42957" x="1517650" y="3124200"/>
          <p14:tracePt t="43092" x="1549400" y="3124200"/>
          <p14:tracePt t="43100" x="1593850" y="3124200"/>
          <p14:tracePt t="43108" x="1657350" y="3124200"/>
          <p14:tracePt t="43120" x="1752600" y="3124200"/>
          <p14:tracePt t="43137" x="1860550" y="3124200"/>
          <p14:tracePt t="43153" x="1924050" y="3124200"/>
          <p14:tracePt t="43170" x="1962150" y="3124200"/>
          <p14:tracePt t="43187" x="2000250" y="3124200"/>
          <p14:tracePt t="43203" x="2038350" y="3124200"/>
          <p14:tracePt t="43221" x="2070100" y="3124200"/>
          <p14:tracePt t="43239" x="2101850" y="3124200"/>
          <p14:tracePt t="43254" x="2120900" y="3124200"/>
          <p14:tracePt t="43269" x="2139950" y="3124200"/>
          <p14:tracePt t="43287" x="2159000" y="3124200"/>
          <p14:tracePt t="43304" x="2178050" y="3124200"/>
          <p14:tracePt t="43322" x="2203450" y="3124200"/>
          <p14:tracePt t="43338" x="2222500" y="3124200"/>
          <p14:tracePt t="43354" x="2241550" y="3124200"/>
          <p14:tracePt t="43371" x="2260600" y="3124200"/>
          <p14:tracePt t="43387" x="2273300" y="3124200"/>
          <p14:tracePt t="43404" x="2292350" y="3124200"/>
          <p14:tracePt t="43404" x="2311400" y="3124200"/>
          <p14:tracePt t="43422" x="2324100" y="3124200"/>
          <p14:tracePt t="43438" x="2349500" y="3124200"/>
          <p14:tracePt t="43454" x="2362200" y="3124200"/>
          <p14:tracePt t="43472" x="2368550" y="3124200"/>
          <p14:tracePt t="43487" x="2381250" y="3124200"/>
          <p14:tracePt t="43504" x="2413000" y="3124200"/>
          <p14:tracePt t="43521" x="2419350" y="3124200"/>
          <p14:tracePt t="43537" x="2438400" y="3124200"/>
          <p14:tracePt t="43554" x="2457450" y="3124200"/>
          <p14:tracePt t="43571" x="2463800" y="3124200"/>
          <p14:tracePt t="43590" x="2470150" y="3124200"/>
          <p14:tracePt t="43604" x="2482850" y="3124200"/>
          <p14:tracePt t="43638" x="2489200" y="3124200"/>
          <p14:tracePt t="43645" x="2495550" y="3124200"/>
          <p14:tracePt t="43662" x="2508250" y="3124200"/>
          <p14:tracePt t="43677" x="2514600" y="3124200"/>
          <p14:tracePt t="43709" x="2520950" y="3124200"/>
          <p14:tracePt t="43845" x="2527300" y="3124200"/>
          <p14:tracePt t="43854" x="2533650" y="3124200"/>
          <p14:tracePt t="43861" x="2540000" y="3124200"/>
          <p14:tracePt t="43870" x="2565400" y="3124200"/>
          <p14:tracePt t="43887" x="2584450" y="3124200"/>
          <p14:tracePt t="43904" x="2603500" y="3124200"/>
          <p14:tracePt t="43921" x="2609850" y="3124200"/>
          <p14:tracePt t="43937" x="2628900" y="3124200"/>
          <p14:tracePt t="43954" x="2635250" y="3124200"/>
          <p14:tracePt t="43973" x="2641600" y="3124200"/>
          <p14:tracePt t="43987" x="2654300" y="3124200"/>
          <p14:tracePt t="44004" x="2660650" y="3124200"/>
          <p14:tracePt t="44021" x="2679700" y="3124200"/>
          <p14:tracePt t="44037" x="2711450" y="3124200"/>
          <p14:tracePt t="44054" x="2724150" y="3124200"/>
          <p14:tracePt t="44070" x="2730500" y="3124200"/>
          <p14:tracePt t="44101" x="2736850" y="3124200"/>
          <p14:tracePt t="44126" x="2743200" y="3124200"/>
          <p14:tracePt t="44150" x="2749550" y="3124200"/>
          <p14:tracePt t="44166" x="2755900" y="3124200"/>
          <p14:tracePt t="44191" x="2762250" y="3124200"/>
          <p14:tracePt t="44205" x="2768600" y="3124200"/>
          <p14:tracePt t="44213" x="2774950" y="3124200"/>
          <p14:tracePt t="44222" x="2781300" y="3124200"/>
          <p14:tracePt t="44238" x="2800350" y="3124200"/>
          <p14:tracePt t="44255" x="2819400" y="3124200"/>
          <p14:tracePt t="44271" x="2825750" y="3124200"/>
          <p14:tracePt t="44287" x="2832100" y="3124200"/>
          <p14:tracePt t="44304" x="2851150" y="3124200"/>
          <p14:tracePt t="44322" x="2863850" y="3124200"/>
          <p14:tracePt t="44337" x="2870200" y="3124200"/>
          <p14:tracePt t="44354" x="2895600" y="3124200"/>
          <p14:tracePt t="44371" x="2914650" y="3124200"/>
          <p14:tracePt t="44387" x="2927350" y="3124200"/>
          <p14:tracePt t="44403" x="2946400" y="3124200"/>
          <p14:tracePt t="44403" x="2952750" y="3124200"/>
          <p14:tracePt t="44424" x="2965450" y="3124200"/>
          <p14:tracePt t="44438" x="2990850" y="3124200"/>
          <p14:tracePt t="44455" x="3003550" y="3124200"/>
          <p14:tracePt t="44471" x="3022600" y="3124200"/>
          <p14:tracePt t="44488" x="3035300" y="3124200"/>
          <p14:tracePt t="44504" x="3048000" y="3124200"/>
          <p14:tracePt t="44521" x="3067050" y="3124200"/>
          <p14:tracePt t="44539" x="3086100" y="3124200"/>
          <p14:tracePt t="44553" x="3098800" y="3124200"/>
          <p14:tracePt t="44571" x="3124200" y="3124200"/>
          <p14:tracePt t="44587" x="3155950" y="3124200"/>
          <p14:tracePt t="44587" x="3168650" y="3124200"/>
          <p14:tracePt t="44606" x="3181350" y="3124200"/>
          <p14:tracePt t="44620" x="3200400" y="3124200"/>
          <p14:tracePt t="44639" x="3206750" y="3124200"/>
          <p14:tracePt t="44654" x="3219450" y="3124200"/>
          <p14:tracePt t="44670" x="3238500" y="3124200"/>
          <p14:tracePt t="44687" x="3263900" y="3124200"/>
          <p14:tracePt t="44704" x="3302000" y="3124200"/>
          <p14:tracePt t="44722" x="3333750" y="3124200"/>
          <p14:tracePt t="44737" x="3365500" y="3124200"/>
          <p14:tracePt t="44754" x="3409950" y="3124200"/>
          <p14:tracePt t="44770" x="3435350" y="3124200"/>
          <p14:tracePt t="44787" x="3467100" y="3124200"/>
          <p14:tracePt t="44804" x="3498850" y="3124200"/>
          <p14:tracePt t="44823" x="3524250" y="3124200"/>
          <p14:tracePt t="44838" x="3543300" y="3124200"/>
          <p14:tracePt t="44854" x="3556000" y="3124200"/>
          <p14:tracePt t="44871" x="3568700" y="3124200"/>
          <p14:tracePt t="44887" x="3587750" y="3124200"/>
          <p14:tracePt t="44904" x="3619500" y="3124200"/>
          <p14:tracePt t="44921" x="3644900" y="3124200"/>
          <p14:tracePt t="44937" x="3657600" y="3124200"/>
          <p14:tracePt t="44953" x="3676650" y="3124200"/>
          <p14:tracePt t="44953" x="3683000" y="3124200"/>
          <p14:tracePt t="44973" x="3695700" y="3124200"/>
          <p14:tracePt t="44987" x="3721100" y="3124200"/>
          <p14:tracePt t="45004" x="3746500" y="3124200"/>
          <p14:tracePt t="45020" x="3790950" y="3124200"/>
          <p14:tracePt t="45038" x="3816350" y="3124200"/>
          <p14:tracePt t="45054" x="3860800" y="3124200"/>
          <p14:tracePt t="45070" x="3892550" y="3124200"/>
          <p14:tracePt t="45087" x="3924300" y="3124200"/>
          <p14:tracePt t="45103" x="3962400" y="3124200"/>
          <p14:tracePt t="45121" x="4000500" y="3124200"/>
          <p14:tracePt t="45137" x="4032250" y="3124200"/>
          <p14:tracePt t="45154" x="4070350" y="3124200"/>
          <p14:tracePt t="45170" x="4102100" y="3124200"/>
          <p14:tracePt t="45187" x="4152900" y="3124200"/>
          <p14:tracePt t="45204" x="4222750" y="3124200"/>
          <p14:tracePt t="45222" x="4267200" y="3124200"/>
          <p14:tracePt t="45239" x="4311650" y="3124200"/>
          <p14:tracePt t="45254" x="4349750" y="3124200"/>
          <p14:tracePt t="45270" x="4368800" y="3124200"/>
          <p14:tracePt t="45287" x="4394200" y="3124200"/>
          <p14:tracePt t="45303" x="4413250" y="3124200"/>
          <p14:tracePt t="45321" x="4438650" y="3124200"/>
          <p14:tracePt t="45337" x="4457700" y="3124200"/>
          <p14:tracePt t="45353" x="4476750" y="3124200"/>
          <p14:tracePt t="45371" x="4508500" y="3124200"/>
          <p14:tracePt t="45387" x="4533900" y="3117850"/>
          <p14:tracePt t="45404" x="4565650" y="3111500"/>
          <p14:tracePt t="45420" x="4635500" y="3098800"/>
          <p14:tracePt t="45439" x="4660900" y="3098800"/>
          <p14:tracePt t="45454" x="4692650" y="3092450"/>
          <p14:tracePt t="45472" x="4705350" y="3092450"/>
          <p14:tracePt t="45486" x="4711700" y="3092450"/>
          <p14:tracePt t="45503" x="4737100" y="3092450"/>
          <p14:tracePt t="45522" x="4756150" y="3092450"/>
          <p14:tracePt t="45536" x="4787900" y="3092450"/>
          <p14:tracePt t="45553" x="4813300" y="3092450"/>
          <p14:tracePt t="45569" x="4838700" y="3092450"/>
          <p14:tracePt t="45587" x="4857750" y="3092450"/>
          <p14:tracePt t="45604" x="4876800" y="3092450"/>
          <p14:tracePt t="45620" x="4889500" y="3092450"/>
          <p14:tracePt t="45637" x="4895850" y="3092450"/>
          <p14:tracePt t="45653" x="4895850" y="3086100"/>
          <p14:tracePt t="45670" x="0" y="0"/>
        </p14:tracePtLst>
        <p14:tracePtLst>
          <p14:tracePt t="63744" x="1581150" y="3937000"/>
          <p14:tracePt t="64021" x="1593850" y="3937000"/>
          <p14:tracePt t="64149" x="1606550" y="3943350"/>
          <p14:tracePt t="64157" x="1631950" y="3943350"/>
          <p14:tracePt t="64165" x="1657350" y="3943350"/>
          <p14:tracePt t="64178" x="1708150" y="3943350"/>
          <p14:tracePt t="64195" x="1803400" y="3943350"/>
          <p14:tracePt t="64212" x="1936750" y="3943350"/>
          <p14:tracePt t="64228" x="2051050" y="3943350"/>
          <p14:tracePt t="64228" x="2114550" y="3943350"/>
          <p14:tracePt t="64247" x="2203450" y="3943350"/>
          <p14:tracePt t="64262" x="2254250" y="3943350"/>
          <p14:tracePt t="64278" x="2305050" y="3943350"/>
          <p14:tracePt t="64295" x="2336800" y="3943350"/>
          <p14:tracePt t="64311" x="2368550" y="3943350"/>
          <p14:tracePt t="64329" x="2419350" y="3943350"/>
          <p14:tracePt t="64345" x="2457450" y="3943350"/>
          <p14:tracePt t="64362" x="2508250" y="3943350"/>
          <p14:tracePt t="64378" x="2540000" y="3943350"/>
          <p14:tracePt t="64395" x="2571750" y="3943350"/>
          <p14:tracePt t="64411" x="2603500" y="3943350"/>
          <p14:tracePt t="64428" x="2628900" y="3943350"/>
          <p14:tracePt t="64428" x="2635250" y="3943350"/>
          <p14:tracePt t="64446" x="2654300" y="3943350"/>
          <p14:tracePt t="64463" x="2660650" y="3943350"/>
          <p14:tracePt t="64478" x="2679700" y="3943350"/>
          <p14:tracePt t="64495" x="2692400" y="3943350"/>
          <p14:tracePt t="64511" x="2698750" y="3943350"/>
          <p14:tracePt t="64527" x="0" y="0"/>
        </p14:tracePtLst>
        <p14:tracePtLst>
          <p14:tracePt t="64741" x="2806700" y="3943350"/>
          <p14:tracePt t="65182" x="2819400" y="3943350"/>
          <p14:tracePt t="65245" x="2825750" y="3943350"/>
          <p14:tracePt t="65253" x="2844800" y="3943350"/>
          <p14:tracePt t="65262" x="2876550" y="3943350"/>
          <p14:tracePt t="65280" x="2940050" y="3943350"/>
          <p14:tracePt t="65295" x="3016250" y="3943350"/>
          <p14:tracePt t="65311" x="3092450" y="3943350"/>
          <p14:tracePt t="65328" x="3155950" y="3943350"/>
          <p14:tracePt t="65346" x="3206750" y="3943350"/>
          <p14:tracePt t="65361" x="3238500" y="3943350"/>
          <p14:tracePt t="65379" x="3263900" y="3943350"/>
          <p14:tracePt t="65395" x="3282950" y="3943350"/>
          <p14:tracePt t="65411" x="3289300" y="3943350"/>
          <p14:tracePt t="65437" x="3295650" y="3943350"/>
          <p14:tracePt t="65445" x="3302000" y="3943350"/>
          <p14:tracePt t="65461" x="3308350" y="3943350"/>
          <p14:tracePt t="65501" x="0" y="0"/>
        </p14:tracePtLst>
        <p14:tracePtLst>
          <p14:tracePt t="65646" x="3752850" y="3975100"/>
          <p14:tracePt t="66166" x="3759200" y="3975100"/>
          <p14:tracePt t="66197" x="3771900" y="3975100"/>
          <p14:tracePt t="66221" x="3790950" y="3975100"/>
          <p14:tracePt t="66237" x="3816350" y="3975100"/>
          <p14:tracePt t="66245" x="3848100" y="3975100"/>
          <p14:tracePt t="66253" x="3898900" y="3975100"/>
          <p14:tracePt t="66262" x="4038600" y="3975100"/>
          <p14:tracePt t="66278" x="4165600" y="3975100"/>
          <p14:tracePt t="66294" x="4267200" y="3975100"/>
          <p14:tracePt t="66311" x="4356100" y="3975100"/>
          <p14:tracePt t="66327" x="4413250" y="3975100"/>
          <p14:tracePt t="66345" x="4438650" y="3975100"/>
          <p14:tracePt t="66360" x="4457700" y="3975100"/>
          <p14:tracePt t="66377" x="0" y="0"/>
        </p14:tracePtLst>
        <p14:tracePtLst>
          <p14:tracePt t="66525" x="4781550" y="3943350"/>
          <p14:tracePt t="66910" x="4787900" y="3943350"/>
          <p14:tracePt t="66943" x="4806950" y="3943350"/>
          <p14:tracePt t="66949" x="4832350" y="3943350"/>
          <p14:tracePt t="66960" x="4933950" y="3943350"/>
          <p14:tracePt t="66977" x="5080000" y="3943350"/>
          <p14:tracePt t="66994" x="5238750" y="3943350"/>
          <p14:tracePt t="67010" x="5397500" y="3943350"/>
          <p14:tracePt t="67026" x="5537200" y="3943350"/>
          <p14:tracePt t="67042" x="5600700" y="3943350"/>
          <p14:tracePt t="67059" x="5626100" y="3930650"/>
          <p14:tracePt t="67076" x="0" y="0"/>
        </p14:tracePtLst>
        <p14:tracePtLst>
          <p14:tracePt t="67221" x="5715000" y="3962400"/>
          <p14:tracePt t="67590" x="5721350" y="3962400"/>
          <p14:tracePt t="67597" x="5727700" y="3962400"/>
          <p14:tracePt t="67610" x="5772150" y="3962400"/>
          <p14:tracePt t="67610" x="5803900" y="3975100"/>
          <p14:tracePt t="67630" x="5861050" y="3987800"/>
          <p14:tracePt t="67643" x="6007100" y="3994150"/>
          <p14:tracePt t="67660" x="6165850" y="3994150"/>
          <p14:tracePt t="67660" x="6254750" y="3994150"/>
          <p14:tracePt t="67678" x="6381750" y="3994150"/>
          <p14:tracePt t="67694" x="6477000" y="3994150"/>
          <p14:tracePt t="67710" x="6515100" y="3994150"/>
          <p14:tracePt t="67727" x="6527800" y="3994150"/>
          <p14:tracePt t="67743" x="0" y="0"/>
        </p14:tracePtLst>
        <p14:tracePtLst>
          <p14:tracePt t="67909" x="6616700" y="3981450"/>
          <p14:tracePt t="68285" x="6654800" y="3981450"/>
          <p14:tracePt t="68325" x="6711950" y="3987800"/>
          <p14:tracePt t="68333" x="6769100" y="4000500"/>
          <p14:tracePt t="68342" x="6896100" y="4000500"/>
          <p14:tracePt t="68359" x="6997700" y="4000500"/>
          <p14:tracePt t="68379" x="7073900" y="4000500"/>
          <p14:tracePt t="68393" x="7118350" y="4000500"/>
          <p14:tracePt t="68409" x="7124700" y="4000500"/>
          <p14:tracePt t="68550" x="0" y="0"/>
        </p14:tracePtLst>
        <p14:tracePtLst>
          <p14:tracePt t="68685" x="7505700" y="3937000"/>
          <p14:tracePt t="69238" x="7518400" y="3937000"/>
          <p14:tracePt t="69350" x="7531100" y="3937000"/>
          <p14:tracePt t="69357" x="7556500" y="3943350"/>
          <p14:tracePt t="69365" x="7588250" y="3949700"/>
          <p14:tracePt t="69377" x="7708900" y="3956050"/>
          <p14:tracePt t="69393" x="7867650" y="3975100"/>
          <p14:tracePt t="69408" x="8051800" y="3981450"/>
          <p14:tracePt t="69424" x="8185150" y="3981450"/>
          <p14:tracePt t="69441" x="8280400" y="3981450"/>
          <p14:tracePt t="69459" x="8331200" y="3981450"/>
          <p14:tracePt t="69476" x="8350250" y="3981450"/>
          <p14:tracePt t="69492" x="8362950" y="3981450"/>
          <p14:tracePt t="69509" x="8369300" y="3981450"/>
          <p14:tracePt t="69526" x="8382000" y="3981450"/>
          <p14:tracePt t="69646" x="8382000" y="3987800"/>
          <p14:tracePt t="69782" x="0" y="0"/>
        </p14:tracePtLst>
        <p14:tracePtLst>
          <p14:tracePt t="69797" x="2273300" y="4381500"/>
          <p14:tracePt t="70654" x="2279650" y="4381500"/>
          <p14:tracePt t="70725" x="2292350" y="4381500"/>
          <p14:tracePt t="70733" x="2324100" y="4381500"/>
          <p14:tracePt t="70742" x="2419350" y="4400550"/>
          <p14:tracePt t="70759" x="2546350" y="4413250"/>
          <p14:tracePt t="70775" x="2686050" y="4432300"/>
          <p14:tracePt t="70792" x="2813050" y="4438650"/>
          <p14:tracePt t="70809" x="2901950" y="4445000"/>
          <p14:tracePt t="70827" x="2952750" y="4445000"/>
          <p14:tracePt t="70842" x="2959100" y="4445000"/>
          <p14:tracePt t="70858" x="2959100" y="4451350"/>
          <p14:tracePt t="71085" x="0" y="0"/>
        </p14:tracePtLst>
        <p14:tracePtLst>
          <p14:tracePt t="71093" x="3594100" y="4381500"/>
          <p14:tracePt t="71694" x="3613150" y="4381500"/>
          <p14:tracePt t="71765" x="3625850" y="4381500"/>
          <p14:tracePt t="71773" x="3657600" y="4381500"/>
          <p14:tracePt t="71781" x="3708400" y="4381500"/>
          <p14:tracePt t="71791" x="3829050" y="4381500"/>
          <p14:tracePt t="71808" x="3975100" y="4381500"/>
          <p14:tracePt t="71825" x="4114800" y="4381500"/>
          <p14:tracePt t="71841" x="4229100" y="4381500"/>
          <p14:tracePt t="71857" x="4279900" y="4381500"/>
          <p14:tracePt t="71874" x="4298950" y="4381500"/>
          <p14:tracePt t="71891" x="4305300" y="4381500"/>
          <p14:tracePt t="71965" x="4311650" y="4381500"/>
          <p14:tracePt t="71973" x="4318000" y="4381500"/>
          <p14:tracePt t="71981" x="4330700" y="4381500"/>
          <p14:tracePt t="71991" x="4349750" y="4381500"/>
          <p14:tracePt t="72008" x="4362450" y="4381500"/>
          <p14:tracePt t="72024" x="0" y="0"/>
        </p14:tracePtLst>
        <p14:tracePtLst>
          <p14:tracePt t="72237" x="5314950" y="4330700"/>
          <p14:tracePt t="72846" x="5327650" y="4330700"/>
          <p14:tracePt t="72925" x="5359400" y="4330700"/>
          <p14:tracePt t="72933" x="5416550" y="4330700"/>
          <p14:tracePt t="72942" x="5562600" y="4330700"/>
          <p14:tracePt t="72958" x="5784850" y="4330700"/>
          <p14:tracePt t="72974" x="6026150" y="4330700"/>
          <p14:tracePt t="72991" x="6248400" y="4330700"/>
          <p14:tracePt t="73007" x="6381750" y="4330700"/>
          <p14:tracePt t="73024" x="6445250" y="4330700"/>
          <p14:tracePt t="73041" x="6451600" y="4330700"/>
          <p14:tracePt t="73057" x="6457950" y="4330700"/>
          <p14:tracePt t="73158" x="6464300" y="4330700"/>
          <p14:tracePt t="73165" x="6470650" y="4330700"/>
          <p14:tracePt t="73176" x="6496050" y="4330700"/>
          <p14:tracePt t="73192" x="6540500" y="4330700"/>
          <p14:tracePt t="73207" x="6591300" y="4330700"/>
          <p14:tracePt t="73224" x="6673850" y="4330700"/>
          <p14:tracePt t="73241" x="6750050" y="4330700"/>
          <p14:tracePt t="73258" x="6813550" y="4330700"/>
          <p14:tracePt t="73273" x="6864350" y="4330700"/>
          <p14:tracePt t="73290" x="6877050" y="4330700"/>
          <p14:tracePt t="73308" x="6889750" y="4330700"/>
          <p14:tracePt t="73324" x="6896100" y="4330700"/>
          <p14:tracePt t="73398" x="6902450" y="4330700"/>
          <p14:tracePt t="73470" x="6908800" y="4330700"/>
          <p14:tracePt t="73477" x="6921500" y="4330700"/>
          <p14:tracePt t="73490" x="6927850" y="4330700"/>
          <p14:tracePt t="73507" x="6934200" y="4330700"/>
          <p14:tracePt t="73523" x="6946900" y="4330700"/>
          <p14:tracePt t="73613" x="0" y="0"/>
        </p14:tracePtLst>
        <p14:tracePtLst>
          <p14:tracePt t="73815" x="7715250" y="4419600"/>
          <p14:tracePt t="74470" x="7727950" y="4413250"/>
          <p14:tracePt t="74605" x="7753350" y="4406900"/>
          <p14:tracePt t="74613" x="7797800" y="4400550"/>
          <p14:tracePt t="74623" x="7893050" y="4394200"/>
          <p14:tracePt t="74640" x="8013700" y="4387850"/>
          <p14:tracePt t="74657" x="8108950" y="4387850"/>
          <p14:tracePt t="74675" x="8178800" y="4368800"/>
          <p14:tracePt t="74675" x="8197850" y="4368800"/>
          <p14:tracePt t="74694" x="8210550" y="4368800"/>
          <p14:tracePt t="74707" x="8229600" y="4368800"/>
          <p14:tracePt t="74724" x="8242300" y="4368800"/>
          <p14:tracePt t="74724" x="8248650" y="4368800"/>
          <p14:tracePt t="74742" x="8255000" y="4368800"/>
          <p14:tracePt t="74757" x="8267700" y="4362450"/>
          <p14:tracePt t="74774" x="8286750" y="4362450"/>
          <p14:tracePt t="74791" x="8293100" y="4362450"/>
          <p14:tracePt t="74806" x="8305800" y="4356100"/>
          <p14:tracePt t="74824" x="0" y="0"/>
        </p14:tracePtLst>
        <p14:tracePtLst>
          <p14:tracePt t="75905" x="2184400" y="4629150"/>
          <p14:tracePt t="76021" x="2190750" y="4629150"/>
          <p14:tracePt t="76078" x="2209800" y="4629150"/>
          <p14:tracePt t="76093" x="2228850" y="4629150"/>
          <p14:tracePt t="76101" x="2260600" y="4629150"/>
          <p14:tracePt t="76109" x="2311400" y="4629150"/>
          <p14:tracePt t="76122" x="2451100" y="4629150"/>
          <p14:tracePt t="76140" x="2628900" y="4629150"/>
          <p14:tracePt t="76140" x="2743200" y="4629150"/>
          <p14:tracePt t="76158" x="2921000" y="4629150"/>
          <p14:tracePt t="76175" x="3067050" y="4629150"/>
          <p14:tracePt t="76192" x="3168650" y="4629150"/>
          <p14:tracePt t="76206" x="3213100" y="4629150"/>
          <p14:tracePt t="76223" x="3244850" y="4629150"/>
          <p14:tracePt t="76239" x="3251200" y="4629150"/>
          <p14:tracePt t="76256" x="3270250" y="4629150"/>
          <p14:tracePt t="76272" x="3276600" y="4629150"/>
          <p14:tracePt t="76289" x="3289300" y="4629150"/>
          <p14:tracePt t="76306" x="3314700" y="4629150"/>
          <p14:tracePt t="76325" x="3340100" y="4629150"/>
          <p14:tracePt t="76340" x="3371850" y="4622800"/>
          <p14:tracePt t="76356" x="3409950" y="4622800"/>
          <p14:tracePt t="76374" x="3429000" y="4616450"/>
          <p14:tracePt t="76390" x="0" y="0"/>
        </p14:tracePtLst>
        <p14:tracePtLst>
          <p14:tracePt t="76581" x="3543300" y="4635500"/>
          <p14:tracePt t="76974" x="3549650" y="4635500"/>
          <p14:tracePt t="77085" x="3568700" y="4635500"/>
          <p14:tracePt t="77093" x="3594100" y="4635500"/>
          <p14:tracePt t="77105" x="3702050" y="4635500"/>
          <p14:tracePt t="77122" x="3829050" y="4635500"/>
          <p14:tracePt t="77139" x="3975100" y="4635500"/>
          <p14:tracePt t="77156" x="4102100" y="4635500"/>
          <p14:tracePt t="77172" x="4197350" y="4635500"/>
          <p14:tracePt t="77172" x="4222750" y="4635500"/>
          <p14:tracePt t="77191" x="4241800" y="4635500"/>
          <p14:tracePt t="77204" x="4248150" y="4635500"/>
          <p14:tracePt t="77221" x="4254500" y="4635500"/>
          <p14:tracePt t="77245" x="4260850" y="4635500"/>
          <p14:tracePt t="77277" x="4267200" y="4635500"/>
          <p14:tracePt t="77285" x="4273550" y="4635500"/>
          <p14:tracePt t="77302" x="4279900" y="4635500"/>
          <p14:tracePt t="77309" x="4292600" y="4635500"/>
          <p14:tracePt t="77461" x="4298950" y="4635500"/>
          <p14:tracePt t="77471" x="4311650" y="4635500"/>
          <p14:tracePt t="77485" x="4318000" y="4635500"/>
          <p14:tracePt t="77494" x="4324350" y="4635500"/>
          <p14:tracePt t="77509" x="4337050" y="4635500"/>
          <p14:tracePt t="77525" x="4356100" y="4635500"/>
          <p14:tracePt t="77541" x="4362450" y="4635500"/>
          <p14:tracePt t="77554" x="4400550" y="4635500"/>
          <p14:tracePt t="77572" x="4425950" y="4635500"/>
          <p14:tracePt t="77591" x="4438650" y="4635500"/>
          <p14:tracePt t="77654" x="4445000" y="4635500"/>
          <p14:tracePt t="77662" x="0" y="0"/>
        </p14:tracePtLst>
        <p14:tracePtLst>
          <p14:tracePt t="77837" x="5149850" y="4686300"/>
          <p14:tracePt t="78406" x="5168900" y="4686300"/>
          <p14:tracePt t="78493" x="5200650" y="4686300"/>
          <p14:tracePt t="78503" x="5232400" y="4686300"/>
          <p14:tracePt t="78509" x="5276850" y="4686300"/>
          <p14:tracePt t="78521" x="5384800" y="4686300"/>
          <p14:tracePt t="78521" x="5422900" y="4686300"/>
          <p14:tracePt t="78543" x="5467350" y="4686300"/>
          <p14:tracePt t="78555" x="5518150" y="4686300"/>
          <p14:tracePt t="78572" x="5537200" y="4686300"/>
          <p14:tracePt t="78588" x="0" y="0"/>
        </p14:tracePtLst>
        <p14:tracePtLst>
          <p14:tracePt t="78822" x="6000750" y="4667250"/>
          <p14:tracePt t="79494" x="6013450" y="4667250"/>
          <p14:tracePt t="79573" x="6019800" y="4667250"/>
          <p14:tracePt t="79581" x="6032500" y="4667250"/>
          <p14:tracePt t="79589" x="6057900" y="4667250"/>
          <p14:tracePt t="79603" x="6140450" y="4667250"/>
          <p14:tracePt t="79620" x="6350000" y="4667250"/>
          <p14:tracePt t="79638" x="6496050" y="4667250"/>
          <p14:tracePt t="79654" x="6616700" y="4667250"/>
          <p14:tracePt t="79670" x="6673850" y="4667250"/>
          <p14:tracePt t="79687" x="0" y="0"/>
        </p14:tracePtLst>
        <p14:tracePtLst>
          <p14:tracePt t="79893" x="7067550" y="4679950"/>
          <p14:tracePt t="80278" x="7086600" y="4679950"/>
          <p14:tracePt t="80351" x="7124700" y="4686300"/>
          <p14:tracePt t="80357" x="7181850" y="4686300"/>
          <p14:tracePt t="80370" x="7308850" y="4699000"/>
          <p14:tracePt t="80387" x="7480300" y="4699000"/>
          <p14:tracePt t="80404" x="7626350" y="4699000"/>
          <p14:tracePt t="80404" x="7689850" y="4699000"/>
          <p14:tracePt t="80423" x="7778750" y="4699000"/>
          <p14:tracePt t="80438" x="7804150" y="4699000"/>
          <p14:tracePt t="80454" x="7816850" y="4699000"/>
          <p14:tracePt t="80471" x="7823200" y="4699000"/>
          <p14:tracePt t="80487" x="7835900" y="4699000"/>
          <p14:tracePt t="80504" x="7854950" y="4699000"/>
          <p14:tracePt t="80521" x="7880350" y="4699000"/>
          <p14:tracePt t="80537" x="7899400" y="4699000"/>
          <p14:tracePt t="80554" x="7905750" y="4699000"/>
          <p14:tracePt t="80570" x="7912100" y="4699000"/>
          <p14:tracePt t="80587" x="7924800" y="4692650"/>
          <p14:tracePt t="80604" x="7937500" y="4692650"/>
          <p14:tracePt t="80604" x="7943850" y="4692650"/>
          <p14:tracePt t="80622" x="7950200" y="4692650"/>
          <p14:tracePt t="80693" x="0" y="0"/>
        </p14:tracePtLst>
        <p14:tracePtLst>
          <p14:tracePt t="80789" x="1689100" y="5156200"/>
          <p14:tracePt t="81646" x="1689100" y="5149850"/>
          <p14:tracePt t="81654" x="1701800" y="5149850"/>
          <p14:tracePt t="81733" x="1714500" y="5149850"/>
          <p14:tracePt t="81742" x="1746250" y="5149850"/>
          <p14:tracePt t="81753" x="1866900" y="5149850"/>
          <p14:tracePt t="81770" x="2044700" y="5168900"/>
          <p14:tracePt t="81788" x="2235200" y="5187950"/>
          <p14:tracePt t="81804" x="2406650" y="5213350"/>
          <p14:tracePt t="81804" x="2470150" y="5213350"/>
          <p14:tracePt t="81825" x="2527300" y="5213350"/>
          <p14:tracePt t="81838" x="2546350" y="5213350"/>
          <p14:tracePt t="81855" x="0" y="0"/>
        </p14:tracePtLst>
        <p14:tracePtLst>
          <p14:tracePt t="82101" x="3149600" y="5187950"/>
          <p14:tracePt t="82598" x="3162300" y="5187950"/>
          <p14:tracePt t="82693" x="3175000" y="5187950"/>
          <p14:tracePt t="82709" x="3194050" y="5187950"/>
          <p14:tracePt t="82717" x="3219450" y="5187950"/>
          <p14:tracePt t="82725" x="3251200" y="5187950"/>
          <p14:tracePt t="82736" x="3327400" y="5187950"/>
          <p14:tracePt t="82753" x="3460750" y="5187950"/>
          <p14:tracePt t="82772" x="3549650" y="5187950"/>
          <p14:tracePt t="82786" x="3619500" y="5187950"/>
          <p14:tracePt t="82803" x="3663950" y="5187950"/>
          <p14:tracePt t="82803" x="3683000" y="5187950"/>
          <p14:tracePt t="82824" x="3702050" y="5187950"/>
          <p14:tracePt t="82835" x="3746500" y="5187950"/>
          <p14:tracePt t="82852" x="3803650" y="5187950"/>
          <p14:tracePt t="82852" x="3854450" y="5187950"/>
          <p14:tracePt t="82870" x="3898900" y="5187950"/>
          <p14:tracePt t="82886" x="3956050" y="5187950"/>
          <p14:tracePt t="82903" x="4006850" y="5187950"/>
          <p14:tracePt t="82920" x="4038600" y="5187950"/>
          <p14:tracePt t="82937" x="4064000" y="5187950"/>
          <p14:tracePt t="82953" x="4102100" y="5187950"/>
          <p14:tracePt t="82971" x="4127500" y="5187950"/>
          <p14:tracePt t="82987" x="4171950" y="5187950"/>
          <p14:tracePt t="83003" x="4216400" y="5187950"/>
          <p14:tracePt t="83020" x="4273550" y="5187950"/>
          <p14:tracePt t="83036" x="4330700" y="5187950"/>
          <p14:tracePt t="83055" x="4362450" y="5187950"/>
          <p14:tracePt t="83070" x="4381500" y="5187950"/>
          <p14:tracePt t="83087" x="4406900" y="5187950"/>
          <p14:tracePt t="83103" x="4419600" y="5187950"/>
          <p14:tracePt t="83120" x="4438650" y="5187950"/>
          <p14:tracePt t="83136" x="4451350" y="5187950"/>
          <p14:tracePt t="83153" x="4464050" y="5187950"/>
          <p14:tracePt t="83170" x="4476750" y="5187950"/>
          <p14:tracePt t="83190" x="4483100" y="5187950"/>
          <p14:tracePt t="83203" x="4508500" y="5187950"/>
          <p14:tracePt t="83220" x="4540250" y="5187950"/>
          <p14:tracePt t="83236" x="4591050" y="5187950"/>
          <p14:tracePt t="83254" x="4622800" y="5187950"/>
          <p14:tracePt t="83270" x="4648200" y="5187950"/>
          <p14:tracePt t="83286" x="4673600" y="5187950"/>
          <p14:tracePt t="83302" x="4699000" y="5187950"/>
          <p14:tracePt t="83319" x="4724400" y="5187950"/>
          <p14:tracePt t="83336" x="4768850" y="5187950"/>
          <p14:tracePt t="83352" x="4832350" y="5187950"/>
          <p14:tracePt t="83370" x="4927600" y="5187950"/>
          <p14:tracePt t="83386" x="5016500" y="5187950"/>
          <p14:tracePt t="83386" x="5048250" y="5187950"/>
          <p14:tracePt t="83406" x="5092700" y="5187950"/>
          <p14:tracePt t="83418" x="5137150" y="5187950"/>
          <p14:tracePt t="83435" x="5168900" y="5187950"/>
          <p14:tracePt t="83452" x="5187950" y="5187950"/>
          <p14:tracePt t="83468" x="5213350" y="5187950"/>
          <p14:tracePt t="83486" x="5238750" y="5187950"/>
          <p14:tracePt t="83503" x="5245100" y="5187950"/>
          <p14:tracePt t="83519" x="5264150" y="5187950"/>
          <p14:tracePt t="83535" x="5270500" y="5187950"/>
          <p14:tracePt t="83551" x="5283200" y="5187950"/>
          <p14:tracePt t="83568" x="5289550" y="5187950"/>
          <p14:tracePt t="83605" x="5295900" y="5187950"/>
          <p14:tracePt t="83629" x="5302250" y="5187950"/>
          <p14:tracePt t="83647" x="5314950" y="5187950"/>
          <p14:tracePt t="83654" x="5321300" y="5187950"/>
          <p14:tracePt t="83670" x="5334000" y="5187950"/>
          <p14:tracePt t="83677" x="5346700" y="5187950"/>
          <p14:tracePt t="83686" x="5372100" y="5187950"/>
          <p14:tracePt t="83703" x="5410200" y="5187950"/>
          <p14:tracePt t="83720" x="5441950" y="5187950"/>
          <p14:tracePt t="83736" x="5448300" y="5187950"/>
          <p14:tracePt t="83753" x="5461000" y="5187950"/>
          <p14:tracePt t="83770" x="5473700" y="5187950"/>
          <p14:tracePt t="83786" x="5492750" y="5187950"/>
          <p14:tracePt t="83802" x="5511800" y="5187950"/>
          <p14:tracePt t="83802" x="5518150" y="5187950"/>
          <p14:tracePt t="83823" x="5524500" y="5187950"/>
          <p14:tracePt t="83836" x="5549900" y="5187950"/>
          <p14:tracePt t="83836" x="5562600" y="5187950"/>
          <p14:tracePt t="83853" x="5575300" y="5187950"/>
          <p14:tracePt t="83870" x="5594350" y="5187950"/>
          <p14:tracePt t="83886" x="5632450" y="5187950"/>
          <p14:tracePt t="83902" x="5676900" y="5187950"/>
          <p14:tracePt t="83921" x="5715000" y="5187950"/>
          <p14:tracePt t="83936" x="5746750" y="5187950"/>
          <p14:tracePt t="83952" x="5772150" y="5187950"/>
          <p14:tracePt t="83971" x="5791200" y="5187950"/>
          <p14:tracePt t="83985" x="5816600" y="5187950"/>
          <p14:tracePt t="84002" x="5835650" y="5187950"/>
          <p14:tracePt t="84019" x="5842000" y="5187950"/>
          <p14:tracePt t="84037" x="5848350" y="5187950"/>
          <p14:tracePt t="84053" x="5854700" y="5187950"/>
          <p14:tracePt t="84077" x="5861050" y="5187950"/>
          <p14:tracePt t="84109" x="5867400" y="5187950"/>
          <p14:tracePt t="84143" x="0" y="0"/>
        </p14:tracePtLst>
        <p14:tracePtLst>
          <p14:tracePt t="88233" x="2463800" y="5607050"/>
          <p14:tracePt t="88518" x="2457450" y="5613400"/>
          <p14:tracePt t="88534" x="2463800" y="5619750"/>
          <p14:tracePt t="88557" x="2463800" y="5626100"/>
          <p14:tracePt t="88589" x="2463800" y="5632450"/>
          <p14:tracePt t="88605" x="2463800" y="5638800"/>
          <p14:tracePt t="88613" x="2457450" y="5657850"/>
          <p14:tracePt t="88621" x="2432050" y="5664200"/>
          <p14:tracePt t="88633" x="2349500" y="5695950"/>
          <p14:tracePt t="88650" x="2241550" y="5702300"/>
          <p14:tracePt t="88666" x="2120900" y="5715000"/>
          <p14:tracePt t="88683" x="2006600" y="5715000"/>
          <p14:tracePt t="88700" x="1885950" y="5715000"/>
          <p14:tracePt t="88700" x="1841500" y="5715000"/>
          <p14:tracePt t="88718" x="1746250" y="5708650"/>
          <p14:tracePt t="88733" x="1701800" y="5702300"/>
          <p14:tracePt t="88750" x="1676400" y="5689600"/>
          <p14:tracePt t="88766" x="1657350" y="5676900"/>
          <p14:tracePt t="88784" x="1619250" y="5651500"/>
          <p14:tracePt t="88799" x="1593850" y="5619750"/>
          <p14:tracePt t="88820" x="1562100" y="5594350"/>
          <p14:tracePt t="88833" x="1543050" y="5588000"/>
          <p14:tracePt t="88849" x="1536700" y="5575300"/>
          <p14:tracePt t="88866" x="1524000" y="5568950"/>
          <p14:tracePt t="88883" x="1524000" y="5530850"/>
          <p14:tracePt t="88899" x="1524000" y="5499100"/>
          <p14:tracePt t="88916" x="1524000" y="5467350"/>
          <p14:tracePt t="88916" x="1524000" y="5441950"/>
          <p14:tracePt t="88934" x="1568450" y="5416550"/>
          <p14:tracePt t="88950" x="1663700" y="5378450"/>
          <p14:tracePt t="88966" x="1809750" y="5359400"/>
          <p14:tracePt t="88983" x="2006600" y="5340350"/>
          <p14:tracePt t="89000" x="2171700" y="5334000"/>
          <p14:tracePt t="89017" x="2324100" y="5334000"/>
          <p14:tracePt t="89034" x="2387600" y="5334000"/>
          <p14:tracePt t="89050" x="2419350" y="5334000"/>
          <p14:tracePt t="89066" x="2457450" y="5334000"/>
          <p14:tracePt t="89083" x="2501900" y="5359400"/>
          <p14:tracePt t="89100" x="2546350" y="5391150"/>
          <p14:tracePt t="89100" x="2578100" y="5397500"/>
          <p14:tracePt t="89118" x="2616200" y="5422900"/>
          <p14:tracePt t="89134" x="2654300" y="5448300"/>
          <p14:tracePt t="89150" x="2667000" y="5461000"/>
          <p14:tracePt t="89167" x="2679700" y="5473700"/>
          <p14:tracePt t="89183" x="2692400" y="5518150"/>
          <p14:tracePt t="89200" x="2692400" y="5543550"/>
          <p14:tracePt t="89217" x="2692400" y="5568950"/>
          <p14:tracePt t="89233" x="2692400" y="5581650"/>
          <p14:tracePt t="89250" x="2667000" y="5607050"/>
          <p14:tracePt t="89266" x="2635250" y="5619750"/>
          <p14:tracePt t="89266" x="2616200" y="5619750"/>
          <p14:tracePt t="89286" x="2603500" y="5626100"/>
          <p14:tracePt t="89299" x="2584450" y="5626100"/>
          <p14:tracePt t="89299" x="2571750" y="5632450"/>
          <p14:tracePt t="89318" x="2552700" y="5632450"/>
          <p14:tracePt t="89335" x="2546350" y="5632450"/>
          <p14:tracePt t="89349" x="2540000" y="5632450"/>
          <p14:tracePt t="89389" x="2533650" y="5632450"/>
          <p14:tracePt t="89389" x="0" y="0"/>
        </p14:tracePtLst>
      </p14:laserTraceLst>
    </p:ext>
  </p:extLs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100</a:t>
            </a:fld>
            <a:endParaRPr lang="es-ES" altLang="zh-TW"/>
          </a:p>
        </p:txBody>
      </p:sp>
      <p:sp>
        <p:nvSpPr>
          <p:cNvPr id="5" name="矩形 4"/>
          <p:cNvSpPr/>
          <p:nvPr/>
        </p:nvSpPr>
        <p:spPr>
          <a:xfrm>
            <a:off x="3327251" y="959863"/>
            <a:ext cx="25922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0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迴避義務</a:t>
            </a:r>
            <a:endParaRPr lang="zh-TW" altLang="en-US" sz="30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7801890" cy="6532835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2260896" y="322796"/>
            <a:ext cx="4285456" cy="2880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041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101</a:t>
            </a:fld>
            <a:endParaRPr lang="es-ES" altLang="zh-TW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2656"/>
            <a:ext cx="6624736" cy="6065520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1619672" y="3365416"/>
            <a:ext cx="5555100" cy="12091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1763688" y="4149080"/>
            <a:ext cx="518457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1619672" y="4437112"/>
            <a:ext cx="165618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10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102</a:t>
            </a:fld>
            <a:endParaRPr lang="es-ES" altLang="zh-TW"/>
          </a:p>
        </p:txBody>
      </p:sp>
      <p:pic>
        <p:nvPicPr>
          <p:cNvPr id="6" name="圖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404664"/>
            <a:ext cx="7416824" cy="611294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</p:pic>
      <p:sp>
        <p:nvSpPr>
          <p:cNvPr id="7" name="圓角矩形 6"/>
          <p:cNvSpPr/>
          <p:nvPr/>
        </p:nvSpPr>
        <p:spPr bwMode="auto">
          <a:xfrm>
            <a:off x="3779912" y="3284984"/>
            <a:ext cx="3096344" cy="2520280"/>
          </a:xfrm>
          <a:prstGeom prst="round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3275856" y="1155551"/>
            <a:ext cx="2808312" cy="3354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1187624" y="1996753"/>
            <a:ext cx="6768752" cy="64015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21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103</a:t>
            </a:fld>
            <a:endParaRPr lang="es-E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31" y="0"/>
            <a:ext cx="7146937" cy="6858000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2627784" y="908720"/>
            <a:ext cx="3744416" cy="3354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 bwMode="auto">
          <a:xfrm>
            <a:off x="2051720" y="3487316"/>
            <a:ext cx="1872208" cy="877788"/>
          </a:xfrm>
          <a:prstGeom prst="round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圓角矩形 10"/>
          <p:cNvSpPr/>
          <p:nvPr/>
        </p:nvSpPr>
        <p:spPr bwMode="auto">
          <a:xfrm>
            <a:off x="5292080" y="2917002"/>
            <a:ext cx="2232248" cy="877788"/>
          </a:xfrm>
          <a:prstGeom prst="round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圓角矩形 11"/>
          <p:cNvSpPr/>
          <p:nvPr/>
        </p:nvSpPr>
        <p:spPr bwMode="auto">
          <a:xfrm>
            <a:off x="5474292" y="4007227"/>
            <a:ext cx="2122044" cy="877788"/>
          </a:xfrm>
          <a:prstGeom prst="round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圓角矩形 12"/>
          <p:cNvSpPr/>
          <p:nvPr/>
        </p:nvSpPr>
        <p:spPr bwMode="auto">
          <a:xfrm>
            <a:off x="5542508" y="5605562"/>
            <a:ext cx="2122044" cy="877788"/>
          </a:xfrm>
          <a:prstGeom prst="round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29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104</a:t>
            </a:fld>
            <a:endParaRPr lang="es-ES" altLang="zh-TW"/>
          </a:p>
        </p:txBody>
      </p:sp>
      <p:sp>
        <p:nvSpPr>
          <p:cNvPr id="8" name="矩形 7"/>
          <p:cNvSpPr/>
          <p:nvPr/>
        </p:nvSpPr>
        <p:spPr>
          <a:xfrm>
            <a:off x="2051720" y="332656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考績委員會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自行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迴避</a:t>
            </a:r>
            <a:endParaRPr lang="en-US" altLang="zh-TW" sz="3600" b="1" u="sng" dirty="0" smtClean="0">
              <a:solidFill>
                <a:srgbClr val="11787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8" y="957299"/>
            <a:ext cx="9144000" cy="549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4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281189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105</a:t>
            </a:fld>
            <a:endParaRPr lang="es-ES" altLang="zh-TW"/>
          </a:p>
        </p:txBody>
      </p:sp>
      <p:sp>
        <p:nvSpPr>
          <p:cNvPr id="8" name="矩形 7"/>
          <p:cNvSpPr/>
          <p:nvPr/>
        </p:nvSpPr>
        <p:spPr>
          <a:xfrm>
            <a:off x="1403648" y="344408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迴避義務</a:t>
            </a:r>
            <a:r>
              <a:rPr lang="en-US" altLang="zh-TW" sz="2400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400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6-10</a:t>
            </a:r>
            <a:r>
              <a:rPr lang="zh-TW" altLang="en-US" sz="2400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sz="2400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600" b="1" u="sng" dirty="0" smtClean="0">
              <a:solidFill>
                <a:srgbClr val="11787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176" y="1308897"/>
            <a:ext cx="9088613" cy="3847207"/>
          </a:xfrm>
          <a:prstGeom prst="rect">
            <a:avLst/>
          </a:prstGeom>
          <a:solidFill>
            <a:srgbClr val="CBD9C5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人員因自行迴避、利害關係人申請迴避、機關團體依職權令其迴避者，應依下列規定辦理</a:t>
            </a:r>
            <a: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>
              <a:defRPr/>
            </a:pP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20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一、民意代表，不得參與個人利益相關議案之審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議及表決。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其他公職人員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應停止執行該項職務，並由該</a:t>
            </a:r>
            <a:endParaRPr lang="en-US" altLang="zh-TW" sz="32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職務之代理人執行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。必要時，由各該機關團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體指定代理執行該職務之人。   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5" descr="小雞的老師, 小雞, 先生, 教授,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458021"/>
            <a:ext cx="1331640" cy="136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70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106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477888" y="548680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衝突或迴避義務義務之主觀認知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232001"/>
            <a:ext cx="9144000" cy="5047536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公職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人員知有利益衝突或迴避義務者，係指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公職人員知悉</a:t>
            </a:r>
            <a:r>
              <a:rPr kumimoji="1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『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構成公職人員利益衝突迴避法處罰或迴避義務之</a:t>
            </a:r>
            <a:r>
              <a:rPr kumimoji="1" lang="zh-TW" alt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基礎事實</a:t>
            </a:r>
            <a:r>
              <a:rPr kumimoji="1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』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而言，並非「公職人員利益衝突迴避法之處罰規定」本身。</a:t>
            </a:r>
            <a:endParaRPr kumimoji="1" lang="en-US" altLang="zh-TW" sz="2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</a:t>
            </a:r>
            <a:r>
              <a:rPr kumimoji="0" lang="en-US" altLang="zh-TW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EX</a:t>
            </a:r>
            <a:r>
              <a:rPr kumimoji="0" lang="zh-TW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：</a:t>
            </a:r>
            <a:r>
              <a:rPr kumimoji="0" lang="zh-TW" alt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某機關首長</a:t>
            </a:r>
            <a:r>
              <a:rPr kumimoji="0" lang="zh-TW" altLang="en-US" sz="2600" b="1" i="0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進用其子為</a:t>
            </a:r>
            <a:r>
              <a:rPr lang="zh-TW" altLang="en-US" sz="2600" b="1" kern="0" noProof="0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約聘人員</a:t>
            </a:r>
            <a:endParaRPr kumimoji="0" lang="en-US" altLang="zh-TW" sz="2600" b="1" i="0" strike="noStrike" kern="0" cap="none" spc="0" normalizeH="0" baseline="0" noProof="0" dirty="0" smtClean="0">
              <a:ln>
                <a:noFill/>
              </a:ln>
              <a:solidFill>
                <a:srgbClr val="003300"/>
              </a:solidFill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</a:t>
            </a:r>
            <a:r>
              <a:rPr kumimoji="0" lang="zh-TW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</a:t>
            </a:r>
            <a:r>
              <a:rPr kumimoji="0" lang="en-US" altLang="zh-TW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(1)</a:t>
            </a:r>
            <a:r>
              <a:rPr kumimoji="0" lang="zh-TW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只需知悉被進用者係其子，且</a:t>
            </a:r>
            <a:r>
              <a:rPr kumimoji="0" lang="zh-TW" altLang="en-US" sz="26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約聘人員之進用為其職</a:t>
            </a:r>
            <a:endParaRPr kumimoji="0" lang="en-US" altLang="zh-TW" sz="2600" b="1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6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b="1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0" lang="zh-TW" altLang="en-US" sz="26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權所能決定</a:t>
            </a:r>
            <a:r>
              <a:rPr kumimoji="0" lang="zh-TW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而仍決意任用其子，</a:t>
            </a:r>
            <a:r>
              <a:rPr kumimoji="0" lang="zh-TW" altLang="en-US" sz="26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未迴避職務行使</a:t>
            </a:r>
            <a:r>
              <a:rPr kumimoji="0" lang="zh-TW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，即</a:t>
            </a:r>
            <a:endParaRPr kumimoji="0" lang="en-US" altLang="zh-TW" sz="2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6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0" lang="zh-TW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已違反本法規定。</a:t>
            </a:r>
            <a:endParaRPr kumimoji="0" lang="en-US" altLang="zh-TW" sz="2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</a:t>
            </a:r>
            <a:r>
              <a:rPr kumimoji="0" lang="zh-TW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</a:t>
            </a:r>
            <a:r>
              <a:rPr kumimoji="0" lang="en-US" altLang="zh-TW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(2</a:t>
            </a:r>
            <a:r>
              <a:rPr kumimoji="0" lang="en-US" altLang="zh-TW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該機關首長</a:t>
            </a:r>
            <a:r>
              <a:rPr kumimoji="0" lang="zh-TW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不知悉此種情形屬「利益衝突」，甚至</a:t>
            </a:r>
            <a:r>
              <a:rPr kumimoji="0" lang="zh-TW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不</a:t>
            </a:r>
            <a:endParaRPr kumimoji="0" lang="en-US" altLang="zh-TW" sz="2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6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0" lang="zh-TW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知道有處罰</a:t>
            </a:r>
            <a:r>
              <a:rPr kumimoji="0" lang="zh-TW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之規定，皆與故意之成立</a:t>
            </a:r>
            <a:r>
              <a:rPr kumimoji="0" lang="zh-TW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無</a:t>
            </a:r>
            <a:r>
              <a:rPr kumimoji="0" lang="zh-TW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涉。</a:t>
            </a:r>
            <a:endParaRPr kumimoji="0" lang="en-US" altLang="zh-TW" sz="2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</a:t>
            </a:r>
            <a:r>
              <a:rPr kumimoji="0" lang="zh-TW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</a:t>
            </a:r>
            <a:r>
              <a:rPr kumimoji="0" lang="en-US" altLang="zh-TW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(3)</a:t>
            </a:r>
            <a:r>
              <a:rPr kumimoji="0" lang="zh-TW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法律經總統公布施行後，人民即有遵守之義務，不得</a:t>
            </a:r>
            <a:endParaRPr kumimoji="0" lang="en-US" altLang="zh-TW" sz="2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6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0" lang="zh-TW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以不知法律而免除責任。</a:t>
            </a:r>
            <a:endParaRPr kumimoji="1" lang="zh-TW" alt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34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8632" y="0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107</a:t>
            </a:fld>
            <a:endParaRPr lang="es-ES" altLang="zh-TW"/>
          </a:p>
        </p:txBody>
      </p:sp>
      <p:sp>
        <p:nvSpPr>
          <p:cNvPr id="5" name="矩形 4"/>
          <p:cNvSpPr/>
          <p:nvPr/>
        </p:nvSpPr>
        <p:spPr>
          <a:xfrm>
            <a:off x="28624" y="401069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財產上利益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依法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迴避之裁罰案例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624" y="1276736"/>
            <a:ext cx="9044940" cy="5001369"/>
          </a:xfrm>
          <a:prstGeom prst="rect">
            <a:avLst/>
          </a:prstGeom>
          <a:solidFill>
            <a:srgbClr val="DDFC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kumimoji="1" lang="zh-TW" altLang="en-US" sz="29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kumimoji="1" lang="zh-TW" altLang="en-US" sz="29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甲</a:t>
            </a:r>
            <a:r>
              <a:rPr kumimoji="1" lang="zh-TW" altLang="en-US" sz="29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國小自行舉辦</a:t>
            </a:r>
            <a:r>
              <a:rPr kumimoji="1" lang="zh-TW" altLang="en-US" sz="29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教師徵選</a:t>
            </a:r>
            <a:r>
              <a:rPr kumimoji="1" lang="zh-TW" altLang="en-US" sz="29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，報名者眾，</a:t>
            </a:r>
            <a:r>
              <a:rPr kumimoji="1" lang="zh-TW" altLang="en-US" sz="29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該</a:t>
            </a:r>
            <a:r>
              <a:rPr kumimoji="1" lang="zh-TW" altLang="en-US" sz="29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國小校長洪</a:t>
            </a:r>
            <a:r>
              <a:rPr lang="en-US" altLang="zh-TW" sz="2900" dirty="0">
                <a:latin typeface="標楷體" panose="03000509000000000000" pitchFamily="65" charset="-120"/>
                <a:ea typeface="標楷體" panose="03000509000000000000" pitchFamily="65" charset="-120"/>
              </a:rPr>
              <a:t>OO</a:t>
            </a:r>
            <a:r>
              <a:rPr kumimoji="1" lang="zh-TW" altLang="en-US" sz="29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之子亦報名</a:t>
            </a:r>
            <a:r>
              <a:rPr kumimoji="1" lang="zh-TW" altLang="en-US" sz="29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角逐</a:t>
            </a:r>
            <a:r>
              <a:rPr kumimoji="1" lang="zh-TW" altLang="en-US" sz="29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kumimoji="1" lang="zh-TW" altLang="en-US" sz="29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洪</a:t>
            </a:r>
            <a:r>
              <a:rPr kumimoji="1" lang="zh-TW" altLang="en-US" sz="29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校長</a:t>
            </a:r>
            <a:r>
              <a:rPr kumimoji="1" lang="zh-TW" altLang="en-US" sz="29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不僅多次在該校所召開</a:t>
            </a:r>
            <a:r>
              <a:rPr kumimoji="1" lang="zh-TW" altLang="en-US" sz="29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之教師評議委員會</a:t>
            </a:r>
            <a:r>
              <a:rPr kumimoji="1" lang="en-US" altLang="zh-TW" sz="29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29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以下簡稱教評會</a:t>
            </a:r>
            <a:r>
              <a:rPr kumimoji="1" lang="en-US" altLang="zh-TW" sz="29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1" lang="zh-TW" altLang="en-US" sz="29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擔任</a:t>
            </a:r>
            <a:r>
              <a:rPr kumimoji="1" lang="zh-TW" altLang="en-US" sz="29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主席，會中決定辦理此次</a:t>
            </a:r>
            <a:r>
              <a:rPr kumimoji="1" lang="zh-TW" altLang="en-US" sz="29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教徵之</a:t>
            </a:r>
            <a:r>
              <a:rPr kumimoji="1" lang="zh-TW" altLang="en-US" sz="29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程序、簡章內容、徵選委員之身分等事項，更於徵選後之教評會決議確認其子為正取人員。</a:t>
            </a:r>
            <a:endParaRPr kumimoji="1" lang="en-US" altLang="zh-TW" sz="29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defRPr/>
            </a:pPr>
            <a:r>
              <a:rPr kumimoji="1" lang="zh-TW" altLang="en-US" sz="29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1" lang="zh-TW" altLang="en-US" sz="2900" b="1" dirty="0">
                <a:solidFill>
                  <a:srgbClr val="FF4B4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教師徵選屬於非財產上利益之「其他人事措施」</a:t>
            </a:r>
            <a:r>
              <a:rPr kumimoji="1" lang="zh-TW" altLang="en-US" sz="29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1" lang="zh-TW" altLang="en-US" sz="29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洪姓校長身為教評會主席，於執行職務時知有</a:t>
            </a:r>
            <a:r>
              <a:rPr kumimoji="1" lang="zh-TW" altLang="en-US" sz="29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利益衝突</a:t>
            </a:r>
            <a:r>
              <a:rPr kumimoji="1" lang="zh-TW" altLang="en-US" sz="29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1" lang="zh-TW" altLang="en-US" sz="29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然卻</a:t>
            </a:r>
            <a:r>
              <a:rPr kumimoji="1" lang="zh-TW" altLang="en-US" sz="29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未自行迴避</a:t>
            </a:r>
            <a:r>
              <a:rPr kumimoji="1" lang="zh-TW" altLang="en-US" sz="29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1" lang="zh-TW" altLang="en-US" sz="29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致其關係人</a:t>
            </a:r>
            <a:r>
              <a:rPr kumimoji="1" lang="en-US" altLang="zh-TW" sz="29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29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即洪校長之子</a:t>
            </a:r>
            <a:r>
              <a:rPr kumimoji="1" lang="en-US" altLang="zh-TW" sz="29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1" lang="zh-TW" altLang="en-US" sz="29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受有錄取正式教師之</a:t>
            </a:r>
            <a:r>
              <a:rPr kumimoji="1" lang="zh-TW" altLang="en-US" sz="29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非財產上利益</a:t>
            </a:r>
            <a:r>
              <a:rPr kumimoji="1" lang="zh-TW" altLang="en-US" sz="29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。嗣遭人檢舉並經查證屬實，法務部以洪姓校長違反公職人員利益衝突迴避法之規定，裁罰</a:t>
            </a:r>
            <a:r>
              <a:rPr kumimoji="1" lang="zh-TW" altLang="en-US" sz="2900" b="1" u="sng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kumimoji="1" lang="zh-TW" altLang="en-US" sz="2900" b="1" u="sng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臺幣</a:t>
            </a:r>
            <a:r>
              <a:rPr kumimoji="1" lang="en-US" altLang="zh-TW" sz="2900" b="1" u="sng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60</a:t>
            </a:r>
            <a:r>
              <a:rPr kumimoji="1" lang="zh-TW" altLang="en-US" sz="2900" b="1" u="sng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kumimoji="1" lang="zh-TW" altLang="en-US" sz="2900" b="1" u="sng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r>
              <a:rPr kumimoji="1" lang="zh-TW" altLang="en-US" sz="29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3" descr="講師/前輩/老闆教，人來介紹等。, 先生, 講師, 教師, 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3237"/>
            <a:ext cx="725252" cy="67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6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8632" y="0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108</a:t>
            </a:fld>
            <a:endParaRPr lang="es-ES" altLang="zh-TW"/>
          </a:p>
        </p:txBody>
      </p:sp>
      <p:sp>
        <p:nvSpPr>
          <p:cNvPr id="5" name="矩形 4"/>
          <p:cNvSpPr/>
          <p:nvPr/>
        </p:nvSpPr>
        <p:spPr>
          <a:xfrm>
            <a:off x="28624" y="401069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財產上利益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依法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迴避之裁罰案例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032" y="1300008"/>
            <a:ext cx="9044940" cy="4970591"/>
          </a:xfrm>
          <a:prstGeom prst="rect">
            <a:avLst/>
          </a:prstGeom>
          <a:solidFill>
            <a:srgbClr val="DDFC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900" dirty="0">
                <a:latin typeface="標楷體" panose="03000509000000000000" pitchFamily="65" charset="-120"/>
                <a:ea typeface="標楷體" panose="03000509000000000000" pitchFamily="65" charset="-120"/>
              </a:rPr>
              <a:t>陳</a:t>
            </a:r>
            <a:r>
              <a:rPr lang="en-US" altLang="zh-TW" sz="2900" dirty="0">
                <a:latin typeface="標楷體" panose="03000509000000000000" pitchFamily="65" charset="-120"/>
                <a:ea typeface="標楷體" panose="03000509000000000000" pitchFamily="65" charset="-120"/>
              </a:rPr>
              <a:t>OO</a:t>
            </a:r>
            <a:r>
              <a:rPr lang="zh-TW" altLang="en-US" sz="2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為乙國小</a:t>
            </a:r>
            <a:r>
              <a:rPr lang="zh-TW" altLang="en-US" sz="2900" dirty="0">
                <a:latin typeface="標楷體" panose="03000509000000000000" pitchFamily="65" charset="-120"/>
                <a:ea typeface="標楷體" panose="03000509000000000000" pitchFamily="65" charset="-120"/>
              </a:rPr>
              <a:t>校長</a:t>
            </a:r>
            <a:r>
              <a:rPr lang="zh-TW" altLang="en-US" sz="2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，乙國小</a:t>
            </a:r>
            <a:r>
              <a:rPr lang="zh-TW" altLang="en-US" sz="2900" dirty="0">
                <a:latin typeface="標楷體" panose="03000509000000000000" pitchFamily="65" charset="-120"/>
                <a:ea typeface="標楷體" panose="03000509000000000000" pitchFamily="65" charset="-120"/>
              </a:rPr>
              <a:t>辦理「教學樂器設備更新採購」案，該採購係採最有利標方式辦理，</a:t>
            </a:r>
            <a:r>
              <a:rPr lang="zh-TW" altLang="en-US" sz="29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需</a:t>
            </a:r>
            <a:r>
              <a:rPr lang="zh-TW" altLang="en-US" sz="29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成立</a:t>
            </a:r>
            <a:r>
              <a:rPr lang="en-US" altLang="zh-TW" sz="2900" b="1" dirty="0" smtClean="0">
                <a:solidFill>
                  <a:srgbClr val="FF4B4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2900" b="1" dirty="0" smtClean="0">
                <a:solidFill>
                  <a:srgbClr val="FF4B4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sz="2900" b="1" dirty="0">
                <a:solidFill>
                  <a:srgbClr val="FF4B4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評選</a:t>
            </a:r>
            <a:r>
              <a:rPr lang="zh-TW" altLang="en-US" sz="2900" b="1" dirty="0" smtClean="0">
                <a:solidFill>
                  <a:srgbClr val="FF4B4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委員會</a:t>
            </a:r>
            <a:r>
              <a:rPr lang="en-US" altLang="zh-TW" sz="2900" b="1" dirty="0" smtClean="0">
                <a:solidFill>
                  <a:srgbClr val="FF4B4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9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9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陳校長於</a:t>
            </a:r>
            <a:r>
              <a:rPr lang="zh-TW" altLang="en-US" sz="29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勾選專家學者項下評選委員時</a:t>
            </a:r>
            <a:r>
              <a:rPr lang="zh-TW" altLang="en-US" sz="29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9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明知其配偶</a:t>
            </a:r>
            <a:r>
              <a:rPr lang="en-US" altLang="zh-TW" sz="29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9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即陳校長之關係人</a:t>
            </a:r>
            <a:r>
              <a:rPr lang="en-US" altLang="zh-TW" sz="29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9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在評選委員建議名單下</a:t>
            </a:r>
            <a:r>
              <a:rPr lang="zh-TW" altLang="en-US" sz="29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9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應即自行迴避，並停止執行該項職務</a:t>
            </a:r>
            <a:r>
              <a:rPr lang="zh-TW" altLang="en-US" sz="29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900" dirty="0">
                <a:latin typeface="標楷體" panose="03000509000000000000" pitchFamily="65" charset="-120"/>
                <a:ea typeface="標楷體" panose="03000509000000000000" pitchFamily="65" charset="-120"/>
              </a:rPr>
              <a:t>然卻</a:t>
            </a:r>
            <a:r>
              <a:rPr lang="zh-TW" altLang="en-US" sz="29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未自行迴避</a:t>
            </a:r>
            <a:r>
              <a:rPr lang="zh-TW" altLang="en-US" sz="29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900" b="1" u="sng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仍勾選其配偶為評選委員</a:t>
            </a:r>
            <a:r>
              <a:rPr lang="zh-TW" altLang="en-US" sz="29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9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致其配偶獲得擔任評選委員之</a:t>
            </a:r>
            <a:r>
              <a:rPr lang="zh-TW" altLang="en-US" sz="29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非財產上利益</a:t>
            </a:r>
            <a:r>
              <a:rPr lang="zh-TW" altLang="en-US" sz="29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9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900" dirty="0">
                <a:latin typeface="標楷體" panose="03000509000000000000" pitchFamily="65" charset="-120"/>
                <a:ea typeface="標楷體" panose="03000509000000000000" pitchFamily="65" charset="-120"/>
              </a:rPr>
              <a:t>    嗣遭人檢舉並經查證屬實，法務部以陳校長違反公職人員利益衝突迴避法之規定，裁罰</a:t>
            </a:r>
            <a:r>
              <a:rPr lang="zh-TW" altLang="en-US" sz="2900" b="1" u="sng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en-US" sz="29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臺幣</a:t>
            </a:r>
            <a:r>
              <a:rPr lang="en-US" altLang="zh-TW" sz="29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9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zh-TW" altLang="en-US" sz="2900" b="1" u="sng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r>
              <a:rPr lang="zh-TW" altLang="en-US" sz="29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確定</a:t>
            </a:r>
            <a:r>
              <a:rPr lang="zh-TW" altLang="en-US" sz="29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lvl="0">
              <a:defRPr/>
            </a:pPr>
            <a:endParaRPr lang="zh-TW" altLang="en-US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3" descr="講師/前輩/老闆教，人來介紹等。, 先生, 講師, 教師, 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3237"/>
            <a:ext cx="725252" cy="67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2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109</a:t>
            </a:fld>
            <a:endParaRPr lang="es-ES" altLang="zh-TW" dirty="0"/>
          </a:p>
        </p:txBody>
      </p:sp>
      <p:sp>
        <p:nvSpPr>
          <p:cNvPr id="9" name="矩形 8"/>
          <p:cNvSpPr/>
          <p:nvPr/>
        </p:nvSpPr>
        <p:spPr>
          <a:xfrm>
            <a:off x="1475656" y="578447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禁止公職人員假借職權圖利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2248" y="1616313"/>
            <a:ext cx="7992888" cy="1077218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</a:t>
            </a:r>
            <a:r>
              <a:rPr kumimoji="0"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不得假借職務上之</a:t>
            </a:r>
            <a:r>
              <a:rPr kumimoji="0" lang="zh-CN" altLang="en-US" sz="30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權力</a:t>
            </a:r>
            <a:r>
              <a:rPr kumimoji="0"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CN" altLang="en-US" sz="30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機會</a:t>
            </a:r>
            <a:r>
              <a:rPr kumimoji="0"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kumimoji="0" lang="zh-CN" altLang="en-US" sz="3000" b="1" u="sng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</a:t>
            </a:r>
            <a:r>
              <a:rPr kumimoji="0" lang="zh-CN" altLang="en-US" sz="3000" b="1" u="sng" spc="-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</a:t>
            </a:r>
            <a:r>
              <a:rPr kumimoji="0" lang="zh-CN" altLang="en-US" sz="3000" spc="-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CN" altLang="en-US" sz="3000" spc="-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圖其</a:t>
            </a:r>
            <a:r>
              <a:rPr kumimoji="0" lang="zh-CN" altLang="en-US" sz="3000" spc="-5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本人</a:t>
            </a:r>
            <a:r>
              <a:rPr kumimoji="0" lang="zh-CN" altLang="en-US" sz="3000" spc="-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kumimoji="0" lang="zh-CN" altLang="en-US" sz="3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關係人</a:t>
            </a:r>
            <a:r>
              <a:rPr kumimoji="0"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r>
              <a:rPr kumimoji="0" lang="zh-CN" altLang="en-US" sz="3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利益</a:t>
            </a:r>
            <a:r>
              <a:rPr kumimoji="0"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kumimoji="0" lang="en-US" altLang="zh-CN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kumimoji="0"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kumimoji="0"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kumimoji="0" lang="en-US" altLang="zh-CN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TextBox 78"/>
          <p:cNvSpPr txBox="1"/>
          <p:nvPr/>
        </p:nvSpPr>
        <p:spPr>
          <a:xfrm>
            <a:off x="395536" y="834902"/>
            <a:ext cx="8640960" cy="58660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kumimoji="0" lang="en-US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kumimoji="0" lang="en-US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kumimoji="0" lang="en-US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eaLnBrk="1" fontAlgn="auto" hangingPunct="1">
              <a:lnSpc>
                <a:spcPts val="1820"/>
              </a:lnSpc>
              <a:spcBef>
                <a:spcPts val="0"/>
              </a:spcBef>
              <a:spcAft>
                <a:spcPts val="0"/>
              </a:spcAft>
            </a:pPr>
            <a:endParaRPr kumimoji="0" lang="en-US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0833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kumimoji="0" lang="en-US" altLang="zh-TW" sz="28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0833"/>
              </a:lnSpc>
              <a:spcBef>
                <a:spcPts val="0"/>
              </a:spcBef>
              <a:spcAft>
                <a:spcPts val="0"/>
              </a:spcAft>
            </a:pPr>
            <a:endParaRPr kumimoji="0" lang="en-US" altLang="zh-CN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0833"/>
              </a:lnSpc>
              <a:spcBef>
                <a:spcPts val="0"/>
              </a:spcBef>
              <a:spcAft>
                <a:spcPts val="0"/>
              </a:spcAft>
            </a:pPr>
            <a:endParaRPr kumimoji="0" lang="en-US" altLang="zh-CN" sz="26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0833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kumimoji="0"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</a:t>
            </a:r>
            <a:r>
              <a:rPr kumimoji="0" lang="en-US" altLang="zh-CN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kumimoji="0"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kumimoji="0" lang="en-US" altLang="zh-TW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kumimoji="0"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條法條文字並未如貪污治罪條例第</a:t>
            </a:r>
            <a:r>
              <a:rPr kumimoji="0" lang="en-US" altLang="zh-TW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kumimoji="0" lang="en-US" altLang="zh-TW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</a:p>
          <a:p>
            <a:pPr marL="343204" indent="-343204" eaLnBrk="1" fontAlgn="auto">
              <a:lnSpc>
                <a:spcPct val="100833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項第</a:t>
            </a:r>
            <a:r>
              <a:rPr kumimoji="0" lang="en-US" altLang="zh-TW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kumimoji="0"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en-US" altLang="zh-TW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kumimoji="0"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款規定有</a:t>
            </a:r>
            <a:r>
              <a:rPr kumimoji="0" lang="en-US" altLang="zh-TW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kumimoji="0" lang="zh-TW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因而獲得利益</a:t>
            </a:r>
            <a:r>
              <a:rPr kumimoji="0"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</a:t>
            </a:r>
            <a:r>
              <a:rPr kumimoji="0" lang="en-US" altLang="zh-TW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kumimoji="0"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等結果犯文</a:t>
            </a:r>
            <a:endParaRPr kumimoji="0" lang="en-US" altLang="zh-TW" sz="26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0833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字之明文，故而認只要公職人員利用其職務上之權</a:t>
            </a:r>
            <a:endParaRPr kumimoji="0" lang="en-US" altLang="zh-TW" sz="26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0833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力、機會或方法，圖本人或關係人之利益，</a:t>
            </a:r>
            <a:r>
              <a:rPr kumimoji="0" lang="zh-TW" altLang="en-US" sz="32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不以</a:t>
            </a:r>
            <a:endParaRPr kumimoji="0" lang="en-US" altLang="zh-TW" sz="3200" b="1" u="sng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0833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kumimoji="0" lang="zh-TW" altLang="en-US" sz="32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發生圖利之結果為必要</a:t>
            </a:r>
            <a:r>
              <a:rPr kumimoji="0"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26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0833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法務部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98.09.14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法政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字第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0980033195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號函釋、台北高等行政法院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99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年度訴字第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2165</a:t>
            </a:r>
          </a:p>
          <a:p>
            <a:pPr marL="343204" indent="-343204" eaLnBrk="1" fontAlgn="auto">
              <a:lnSpc>
                <a:spcPct val="100833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號確定判決參照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en-US" altLang="zh-TW" sz="26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0833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endParaRPr kumimoji="0" lang="en-US" altLang="zh-CN" sz="26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0833"/>
              </a:lnSpc>
              <a:spcBef>
                <a:spcPts val="0"/>
              </a:spcBef>
              <a:spcAft>
                <a:spcPts val="0"/>
              </a:spcAft>
            </a:pPr>
            <a:endParaRPr kumimoji="0" lang="en-US" altLang="zh-CN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160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4819" y="332656"/>
            <a:ext cx="8229600" cy="1368549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申報人、配偶、未成年子女之所有</a:t>
            </a:r>
            <a:r>
              <a:rPr lang="en-US" altLang="zh-TW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應申報財產，應一併申報</a:t>
            </a:r>
            <a:r>
              <a:rPr lang="en-US" altLang="zh-TW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195" name="內容版面配置區 2"/>
          <p:cNvSpPr>
            <a:spLocks noGrp="1"/>
          </p:cNvSpPr>
          <p:nvPr>
            <p:ph idx="1"/>
          </p:nvPr>
        </p:nvSpPr>
        <p:spPr>
          <a:xfrm>
            <a:off x="1115616" y="2090862"/>
            <a:ext cx="7762770" cy="4392488"/>
          </a:xfrm>
          <a:solidFill>
            <a:schemeClr val="accent5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不論採何種夫妻財產制，配偶之財產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包含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外籍配偶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均須如實申報。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r>
              <a:rPr lang="zh-TW" altLang="en-US" sz="28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各別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名下之</a:t>
            </a:r>
            <a:r>
              <a:rPr lang="zh-TW" altLang="en-US" sz="28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國內、國外</a:t>
            </a:r>
            <a:r>
              <a:rPr lang="zh-TW" altLang="en-US" sz="28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財產均應申報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None/>
              <a:defRPr/>
            </a:pP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（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財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申法施行細則第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條）</a:t>
            </a:r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財申法所稱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未成年子女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日已修正為</a:t>
            </a:r>
            <a:r>
              <a:rPr lang="en-US" altLang="zh-TW" sz="2800" b="1" u="sng" kern="100" dirty="0" smtClean="0">
                <a:solidFill>
                  <a:srgbClr val="FF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18</a:t>
            </a:r>
            <a:r>
              <a:rPr lang="zh-TW" altLang="en-US" sz="2800" b="1" u="sng" kern="100" dirty="0" smtClean="0">
                <a:solidFill>
                  <a:srgbClr val="FF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歲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，亦即申報人需以</a:t>
            </a:r>
            <a:r>
              <a:rPr lang="zh-TW" altLang="en-US" sz="2800" b="1" u="sng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申報基準日當日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來判斷未成年子女是否已滿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歲！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r>
              <a:rPr lang="zh-TW" altLang="en-US" sz="28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夫妻均需辦理財產申報者，應各自申報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且均須將配偶財產納入一併申報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zh-TW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n-US" altLang="zh-TW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zh-TW" altLang="en-US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zh-TW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207568" y="1381399"/>
            <a:ext cx="1943100" cy="679449"/>
          </a:xfrm>
          <a:prstGeom prst="roundRect">
            <a:avLst/>
          </a:prstGeom>
          <a:solidFill>
            <a:srgbClr val="E165CC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TW" sz="44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8800"/>
              </a:lnSpc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本人</a:t>
            </a:r>
            <a:endParaRPr lang="en-US" altLang="zh-TW" sz="28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defRPr/>
            </a:pPr>
            <a:endParaRPr lang="zh-TW" altLang="en-US" sz="60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3451366" y="1364147"/>
            <a:ext cx="1882775" cy="696701"/>
          </a:xfrm>
          <a:prstGeom prst="roundRect">
            <a:avLst/>
          </a:prstGeom>
          <a:solidFill>
            <a:srgbClr val="EDA1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配偶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5627216" y="1375445"/>
            <a:ext cx="2397125" cy="685403"/>
          </a:xfrm>
          <a:prstGeom prst="roundRect">
            <a:avLst/>
          </a:prstGeom>
          <a:solidFill>
            <a:srgbClr val="F7D5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未成年子女</a:t>
            </a:r>
          </a:p>
        </p:txBody>
      </p:sp>
      <p:pic>
        <p:nvPicPr>
          <p:cNvPr id="8212" name="圖片 82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366"/>
            <a:ext cx="1115616" cy="1209844"/>
          </a:xfrm>
          <a:prstGeom prst="rect">
            <a:avLst/>
          </a:prstGeom>
        </p:spPr>
      </p:pic>
      <p:sp>
        <p:nvSpPr>
          <p:cNvPr id="8213" name="投影片編號版面配置區 82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11</a:t>
            </a:fld>
            <a:endParaRPr lang="es-E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110</a:t>
            </a:fld>
            <a:endParaRPr lang="es-ES" altLang="zh-TW"/>
          </a:p>
        </p:txBody>
      </p:sp>
      <p:sp>
        <p:nvSpPr>
          <p:cNvPr id="9" name="矩形 8"/>
          <p:cNvSpPr/>
          <p:nvPr/>
        </p:nvSpPr>
        <p:spPr>
          <a:xfrm>
            <a:off x="1979712" y="429050"/>
            <a:ext cx="5507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假借職權圖利之裁罰案例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3370"/>
            <a:ext cx="9144000" cy="5275278"/>
          </a:xfrm>
          <a:prstGeom prst="rect">
            <a:avLst/>
          </a:prstGeom>
        </p:spPr>
      </p:pic>
      <p:cxnSp>
        <p:nvCxnSpPr>
          <p:cNvPr id="8" name="直線接點 7"/>
          <p:cNvCxnSpPr/>
          <p:nvPr/>
        </p:nvCxnSpPr>
        <p:spPr>
          <a:xfrm>
            <a:off x="323528" y="3068960"/>
            <a:ext cx="655272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683568" y="5589240"/>
            <a:ext cx="794156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395536" y="5895378"/>
            <a:ext cx="6840760" cy="145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V="1">
            <a:off x="2256344" y="5159887"/>
            <a:ext cx="648072" cy="144016"/>
          </a:xfrm>
          <a:prstGeom prst="straightConnector1">
            <a:avLst/>
          </a:prstGeom>
          <a:ln w="38100">
            <a:solidFill>
              <a:srgbClr val="0066CC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圓角矩形 14"/>
          <p:cNvSpPr/>
          <p:nvPr/>
        </p:nvSpPr>
        <p:spPr>
          <a:xfrm>
            <a:off x="2915816" y="5015871"/>
            <a:ext cx="2376264" cy="288032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文鼎粗隸" panose="02010609010101010101" pitchFamily="49" charset="-120"/>
              </a:rPr>
              <a:t>並未發生圖利之結果</a:t>
            </a:r>
          </a:p>
        </p:txBody>
      </p:sp>
      <p:cxnSp>
        <p:nvCxnSpPr>
          <p:cNvPr id="11" name="直線接點 10"/>
          <p:cNvCxnSpPr/>
          <p:nvPr/>
        </p:nvCxnSpPr>
        <p:spPr>
          <a:xfrm>
            <a:off x="683568" y="2780928"/>
            <a:ext cx="78488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" name="直線接點 3"/>
          <p:cNvCxnSpPr/>
          <p:nvPr/>
        </p:nvCxnSpPr>
        <p:spPr bwMode="auto">
          <a:xfrm>
            <a:off x="7486716" y="4365104"/>
            <a:ext cx="10457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線接點 15"/>
          <p:cNvCxnSpPr/>
          <p:nvPr/>
        </p:nvCxnSpPr>
        <p:spPr bwMode="auto">
          <a:xfrm>
            <a:off x="323528" y="4653136"/>
            <a:ext cx="367240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0333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111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907704" y="548680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假借職權圖利之裁罰案例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512" y="1589460"/>
            <a:ext cx="8856984" cy="430887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機關之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甲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局長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，在該局</a:t>
            </a:r>
            <a:r>
              <a:rPr lang="zh-TW" altLang="en-US" sz="3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所屬</a:t>
            </a:r>
            <a:r>
              <a:rPr lang="zh-TW" altLang="en-US" sz="3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r>
              <a:rPr lang="en-US" altLang="zh-TW" sz="3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3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</a:t>
            </a:r>
            <a:r>
              <a:rPr lang="zh-TW" altLang="en-US" sz="3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面試暑期工讀生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前夕，</a:t>
            </a:r>
            <a:r>
              <a:rPr lang="zh-TW" altLang="en-US" sz="3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交付寫有其兒子名字的參考進用名單給面試委員，藉以</a:t>
            </a:r>
            <a:r>
              <a:rPr lang="zh-TW" altLang="en-US" sz="3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影響</a:t>
            </a:r>
            <a:r>
              <a:rPr lang="en-US" altLang="zh-TW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3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</a:t>
            </a:r>
            <a:r>
              <a:rPr lang="zh-TW" altLang="en-US" sz="3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的評分，使其兒子順利</a:t>
            </a:r>
            <a:r>
              <a:rPr lang="zh-TW" altLang="en-US" sz="3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錄取</a:t>
            </a:r>
            <a:r>
              <a:rPr lang="en-US" altLang="zh-TW" sz="3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3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機關之工讀生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嗣甲局長遭人檢舉並經查證屬實，監察院以</a:t>
            </a:r>
            <a:r>
              <a:rPr lang="zh-TW" altLang="en-US" sz="3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甲係</a:t>
            </a:r>
            <a:r>
              <a:rPr lang="zh-TW" altLang="en-US" sz="3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假借職務上之權力、機會或方法，圖其關係人之非財產上利益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，違反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公職人員利益衝突迴避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法之規定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，裁罰</a:t>
            </a:r>
            <a:r>
              <a:rPr lang="zh-TW" altLang="en-US" sz="30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新臺幣</a:t>
            </a:r>
            <a:r>
              <a:rPr lang="en-US" altLang="zh-TW" sz="30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30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萬元</a:t>
            </a:r>
            <a:r>
              <a:rPr lang="zh-TW" altLang="en-US" sz="3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確定。</a:t>
            </a:r>
            <a:endParaRPr lang="en-US" altLang="zh-TW" sz="3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931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112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871700" y="548680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假借職權圖利之裁罰案例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512" y="1556792"/>
            <a:ext cx="8784976" cy="452431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市議會之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乙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議員，對於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市政府有</a:t>
            </a:r>
            <a:r>
              <a:rPr lang="zh-TW" altLang="en-US" sz="3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職務監督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關係，竟仍</a:t>
            </a:r>
            <a:r>
              <a:rPr lang="zh-TW" altLang="en-US" sz="3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憑恃其市議員之身分，為其妻舅</a:t>
            </a:r>
            <a:r>
              <a:rPr lang="en-US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乙之關係人</a:t>
            </a:r>
            <a:r>
              <a:rPr lang="en-US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請託</a:t>
            </a:r>
            <a:r>
              <a:rPr lang="en-US" altLang="zh-TW" sz="3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3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市地政局局長以謀求</a:t>
            </a:r>
            <a:r>
              <a:rPr lang="zh-TW" altLang="en-US" sz="3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所屬</a:t>
            </a:r>
            <a:r>
              <a:rPr lang="zh-TW" altLang="en-US" sz="32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地政事務所主任職缺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嗣乙議員遭人檢舉並經查證屬實，監察院以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乙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係假借職務上之權力、機會或方法，圖其關係人之非財產上利益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，違反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公職人員利益衝突迴避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法之規定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，裁罰</a:t>
            </a:r>
            <a:r>
              <a:rPr lang="zh-TW" altLang="en-US" sz="32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新臺幣</a:t>
            </a:r>
            <a:r>
              <a:rPr lang="en-US" altLang="zh-TW" sz="32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150</a:t>
            </a:r>
            <a:r>
              <a:rPr lang="zh-TW" altLang="en-US" sz="32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萬元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確定。</a:t>
            </a:r>
            <a:endParaRPr lang="en-US" altLang="zh-TW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71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38282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113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2195736" y="465234"/>
            <a:ext cx="5233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禁止關係人請託關說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9512" y="1534950"/>
            <a:ext cx="8770942" cy="196977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1" i="0" u="none" strike="noStrike" kern="0" cap="none" spc="3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公職人員之關係人</a:t>
            </a:r>
            <a:r>
              <a:rPr kumimoji="0" lang="zh-CN" altLang="en-US" sz="3000" b="0" i="0" u="none" strike="noStrike" kern="0" cap="none" spc="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不得向</a:t>
            </a:r>
            <a:r>
              <a:rPr kumimoji="0" lang="zh-CN" altLang="en-US" sz="3000" b="0" i="0" u="none" strike="noStrike" kern="0" cap="none" spc="3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公職人員服務</a:t>
            </a:r>
            <a:r>
              <a:rPr kumimoji="0" lang="zh-CN" altLang="en-US" sz="3000" b="0" i="0" u="none" strike="noStrike" kern="0" cap="none" spc="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或</a:t>
            </a:r>
            <a:r>
              <a:rPr kumimoji="0" lang="zh-CN" altLang="en-US" sz="3000" b="1" i="0" u="none" strike="noStrike" kern="0" cap="none" spc="3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受其監督</a:t>
            </a:r>
            <a:r>
              <a:rPr kumimoji="0" lang="zh-CN" altLang="en-US" sz="3000" b="0" i="0" u="none" strike="noStrike" kern="0" cap="none" spc="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之機關團體人員</a:t>
            </a:r>
            <a:r>
              <a:rPr kumimoji="0" lang="zh-TW" altLang="en-US" sz="3000" b="0" i="0" u="none" strike="noStrike" kern="0" cap="none" spc="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，以</a:t>
            </a:r>
            <a:r>
              <a:rPr kumimoji="0" lang="zh-CN" altLang="en-US" sz="3000" b="0" i="0" u="none" strike="noStrike" kern="0" cap="none" spc="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請託關說或以其他不當方法</a:t>
            </a:r>
            <a:r>
              <a:rPr kumimoji="0" lang="zh-CN" altLang="en-US" sz="3000" b="0" i="0" u="none" strike="noStrike" kern="0" cap="none" spc="7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kumimoji="0" lang="zh-CN" altLang="en-US" sz="3000" b="0" i="0" u="none" strike="noStrike" kern="0" cap="none" spc="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圖其</a:t>
            </a:r>
            <a:r>
              <a:rPr kumimoji="0" lang="zh-CN" altLang="en-US" sz="3000" b="1" i="0" u="sng" strike="noStrike" kern="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本人</a:t>
            </a:r>
            <a:r>
              <a:rPr kumimoji="0" lang="zh-CN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或</a:t>
            </a:r>
            <a:r>
              <a:rPr kumimoji="0" lang="zh-CN" altLang="en-US" sz="30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公職人員</a:t>
            </a:r>
            <a:r>
              <a:rPr kumimoji="0" lang="zh-CN" altLang="en-US" sz="30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之利益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本法第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13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條第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項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7" name="TextBox 82"/>
          <p:cNvSpPr txBox="1"/>
          <p:nvPr/>
        </p:nvSpPr>
        <p:spPr>
          <a:xfrm>
            <a:off x="643098" y="1340768"/>
            <a:ext cx="8117374" cy="46752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kumimoji="0" lang="en-US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kumimoji="0" lang="en-US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eaLnBrk="1" fontAlgn="auto" hangingPunct="1">
              <a:lnSpc>
                <a:spcPts val="1629"/>
              </a:lnSpc>
              <a:spcBef>
                <a:spcPts val="0"/>
              </a:spcBef>
              <a:spcAft>
                <a:spcPts val="0"/>
              </a:spcAft>
            </a:pPr>
            <a:endParaRPr kumimoji="0" lang="en-US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marL="342899" indent="-342899" eaLnBrk="1" fontAlgn="auto">
              <a:lnSpc>
                <a:spcPct val="112083"/>
              </a:lnSpc>
              <a:spcBef>
                <a:spcPts val="0"/>
              </a:spcBef>
              <a:spcAft>
                <a:spcPts val="0"/>
              </a:spcAft>
            </a:pPr>
            <a:endParaRPr kumimoji="0" lang="zh-CN" altLang="en-US" sz="3200" spc="-1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lnSpc>
                <a:spcPts val="634"/>
              </a:lnSpc>
              <a:spcBef>
                <a:spcPts val="0"/>
              </a:spcBef>
              <a:spcAft>
                <a:spcPts val="0"/>
              </a:spcAft>
            </a:pPr>
            <a:endParaRPr kumimoji="0" lang="en-US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899" indent="-342899" eaLnBrk="1" fontAlgn="auto">
              <a:lnSpc>
                <a:spcPct val="112083"/>
              </a:lnSpc>
              <a:spcBef>
                <a:spcPts val="0"/>
              </a:spcBef>
              <a:spcAft>
                <a:spcPts val="0"/>
              </a:spcAft>
            </a:pPr>
            <a:endParaRPr kumimoji="0" lang="en-US" altLang="zh-CN" sz="26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899" indent="-342899" eaLnBrk="1" fontAlgn="auto">
              <a:lnSpc>
                <a:spcPct val="112083"/>
              </a:lnSpc>
              <a:spcBef>
                <a:spcPts val="0"/>
              </a:spcBef>
              <a:spcAft>
                <a:spcPts val="0"/>
              </a:spcAft>
            </a:pPr>
            <a:endParaRPr kumimoji="0" lang="en-US" altLang="zh-CN" sz="26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899" indent="-342899" eaLnBrk="1" fontAlgn="auto">
              <a:lnSpc>
                <a:spcPct val="112083"/>
              </a:lnSpc>
              <a:spcBef>
                <a:spcPts val="0"/>
              </a:spcBef>
              <a:spcAft>
                <a:spcPts val="0"/>
              </a:spcAft>
            </a:pPr>
            <a:endParaRPr kumimoji="0" lang="en-US" altLang="zh-CN" sz="26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899" indent="-342899" eaLnBrk="1" fontAlgn="auto">
              <a:lnSpc>
                <a:spcPct val="112083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kumimoji="0"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</a:t>
            </a:r>
            <a:r>
              <a:rPr kumimoji="0" lang="en-US" altLang="zh-CN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kumimoji="0" lang="zh-CN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</a:t>
            </a:r>
            <a:r>
              <a:rPr kumimoji="0" lang="zh-CN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稱</a:t>
            </a:r>
            <a:r>
              <a:rPr kumimoji="0" lang="zh-CN" altLang="en-US" sz="26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請託關說</a:t>
            </a:r>
            <a:r>
              <a:rPr kumimoji="0" lang="zh-CN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，指不循法定程序，而向前項</a:t>
            </a:r>
            <a:r>
              <a:rPr kumimoji="0" lang="zh-CN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</a:t>
            </a:r>
            <a:endParaRPr kumimoji="0" lang="en-US" altLang="zh-CN" sz="26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899" indent="-342899" eaLnBrk="1" fontAlgn="auto">
              <a:lnSpc>
                <a:spcPct val="112083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kumimoji="0" lang="zh-CN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團</a:t>
            </a:r>
            <a:r>
              <a:rPr kumimoji="0" lang="zh-CN" altLang="en-US" sz="2600" spc="-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</a:t>
            </a:r>
            <a:r>
              <a:rPr kumimoji="0" lang="zh-CN" altLang="en-US" sz="2600" spc="-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</a:t>
            </a:r>
            <a:r>
              <a:rPr kumimoji="0" lang="zh-CN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提出請求，其</a:t>
            </a:r>
            <a:r>
              <a:rPr kumimoji="0" lang="zh-CN" altLang="en-US" sz="2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內容涉及該機關團體</a:t>
            </a:r>
            <a:r>
              <a:rPr kumimoji="0" lang="zh-CN" altLang="en-US" sz="2600" b="1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業務</a:t>
            </a:r>
            <a:endParaRPr kumimoji="0" lang="en-US" altLang="zh-CN" sz="2600" b="1" u="sng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899" indent="-342899" eaLnBrk="1" fontAlgn="auto">
              <a:lnSpc>
                <a:spcPct val="112083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2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kumimoji="0" lang="zh-CN" altLang="en-US" sz="2600" b="1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具體</a:t>
            </a:r>
            <a:r>
              <a:rPr kumimoji="0" lang="zh-CN" altLang="en-US" sz="2600" b="1" u="sng" spc="-5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事項</a:t>
            </a:r>
            <a:r>
              <a:rPr kumimoji="0" lang="zh-CN" altLang="en-US" sz="2600" b="1" spc="-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r>
              <a:rPr kumimoji="0" lang="zh-CN" altLang="en-US" sz="2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決定、執行或不執行</a:t>
            </a:r>
            <a:r>
              <a:rPr kumimoji="0" lang="zh-CN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，且因該事項</a:t>
            </a:r>
            <a:r>
              <a:rPr kumimoji="0" lang="zh-CN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endParaRPr kumimoji="0" lang="en-US" altLang="zh-CN" sz="26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899" indent="-342899" eaLnBrk="1" fontAlgn="auto">
              <a:lnSpc>
                <a:spcPct val="112083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kumimoji="0" lang="zh-CN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決定</a:t>
            </a:r>
            <a:r>
              <a:rPr kumimoji="0" lang="zh-CN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CN" altLang="en-US" sz="2600" spc="-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執行或</a:t>
            </a:r>
            <a:r>
              <a:rPr kumimoji="0" lang="zh-CN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不執行致有違法或不當而影響</a:t>
            </a:r>
            <a:r>
              <a:rPr kumimoji="0" lang="zh-CN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特定</a:t>
            </a:r>
            <a:endParaRPr kumimoji="0" lang="en-US" altLang="zh-CN" sz="26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899" indent="-342899" eaLnBrk="1" fontAlgn="auto">
              <a:lnSpc>
                <a:spcPct val="112083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kumimoji="0" lang="zh-CN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權利</a:t>
            </a:r>
            <a:r>
              <a:rPr kumimoji="0" lang="zh-CN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義務之虞</a:t>
            </a:r>
            <a:r>
              <a:rPr kumimoji="0" lang="zh-CN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</a:t>
            </a:r>
            <a:r>
              <a:rPr kumimoji="0"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kumimoji="0" lang="en-US" altLang="zh-CN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kumimoji="0"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kumimoji="0"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kumimoji="0" lang="zh-TW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kumimoji="0" lang="en-US" altLang="zh-TW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0" lang="zh-TW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kumimoji="0" lang="en-US" altLang="zh-CN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zh-CN" altLang="en-US" sz="2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956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114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331640" y="542948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</a:t>
            </a:r>
            <a:r>
              <a:rPr lang="en-US" altLang="zh-TW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4976" y="1501454"/>
            <a:ext cx="8770942" cy="156966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strike="noStrike" kern="0" cap="none" spc="15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公職人員</a:t>
            </a:r>
            <a:r>
              <a:rPr kumimoji="0" lang="zh-CN" altLang="en-US" sz="3200" b="0" i="0" u="none" strike="noStrike" kern="0" cap="none" spc="1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或其</a:t>
            </a:r>
            <a:r>
              <a:rPr kumimoji="0" lang="zh-CN" altLang="en-US" sz="3200" b="1" i="0" strike="noStrike" kern="0" cap="none" spc="15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關係人</a:t>
            </a:r>
            <a:r>
              <a:rPr kumimoji="0" lang="zh-CN" altLang="en-US" sz="3200" b="0" i="0" u="none" strike="noStrike" kern="0" cap="none" spc="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kumimoji="0" lang="zh-CN" altLang="en-US" sz="3200" b="0" i="0" u="none" strike="noStrike" kern="0" cap="none" spc="1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不得與</a:t>
            </a:r>
            <a:r>
              <a:rPr kumimoji="0" lang="zh-CN" altLang="en-US" sz="3200" b="0" i="0" u="sng" strike="noStrike" kern="0" cap="none" spc="15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公職人員服務</a:t>
            </a:r>
            <a:r>
              <a:rPr kumimoji="0" lang="zh-CN" altLang="en-US" sz="3200" b="0" i="0" u="none" strike="noStrike" kern="0" cap="none" spc="1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或</a:t>
            </a:r>
            <a:endParaRPr kumimoji="0" lang="en-US" altLang="zh-CN" sz="3200" b="0" i="0" u="none" strike="noStrike" kern="0" cap="none" spc="15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sng" strike="noStrike" kern="0" cap="none" spc="15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受其監督之</a:t>
            </a:r>
            <a:r>
              <a:rPr kumimoji="0" lang="zh-CN" altLang="en-US" sz="3200" b="0" i="0" u="sng" strike="noStrike" kern="0" cap="none" spc="-1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機關團體</a:t>
            </a:r>
            <a:r>
              <a:rPr kumimoji="0" lang="zh-CN" altLang="en-US" sz="32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為</a:t>
            </a:r>
            <a:r>
              <a:rPr kumimoji="0" lang="zh-CN" altLang="en-US" sz="3200" b="1" i="0" u="none" strike="noStrike" kern="0" cap="none" spc="-5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補助</a:t>
            </a:r>
            <a:r>
              <a:rPr kumimoji="0" lang="zh-CN" altLang="en-US" sz="32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、</a:t>
            </a:r>
            <a:r>
              <a:rPr kumimoji="0" lang="zh-CN" altLang="en-US" sz="3200" b="1" i="0" u="none" strike="noStrike" kern="0" cap="none" spc="-1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買賣</a:t>
            </a:r>
            <a:r>
              <a:rPr kumimoji="0" lang="zh-CN" altLang="en-US" sz="3200" b="1" i="0" u="none" strike="noStrike" kern="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、</a:t>
            </a:r>
            <a:r>
              <a:rPr kumimoji="0" lang="zh-CN" altLang="en-US" sz="3200" b="1" i="0" u="none" strike="noStrike" kern="0" cap="none" spc="-1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租賃</a:t>
            </a:r>
            <a:r>
              <a:rPr kumimoji="0" lang="zh-CN" altLang="en-US" sz="3200" b="1" i="0" u="none" strike="noStrike" kern="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、</a:t>
            </a:r>
            <a:r>
              <a:rPr kumimoji="0" lang="zh-CN" altLang="en-US" sz="3200" b="1" i="0" u="none" strike="noStrike" kern="0" cap="none" spc="-1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承攬</a:t>
            </a:r>
            <a:r>
              <a:rPr kumimoji="0" lang="zh-CN" altLang="en-US" sz="3200" b="0" i="0" u="none" strike="noStrike" kern="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或</a:t>
            </a:r>
            <a:r>
              <a:rPr kumimoji="0" lang="zh-CN" altLang="en-US" sz="3200" b="1" i="0" u="none" strike="noStrike" kern="0" cap="none" spc="-1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其他具有對價</a:t>
            </a:r>
            <a:r>
              <a:rPr kumimoji="0" lang="zh-CN" altLang="en-US" sz="3200" b="1" i="0" u="none" strike="noStrike" kern="0" cap="none" spc="-5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之交</a:t>
            </a:r>
            <a:r>
              <a:rPr kumimoji="0" lang="zh-CN" altLang="en-US" sz="3200" b="1" i="0" u="none" strike="noStrike" kern="0" cap="none" spc="-1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易行為</a:t>
            </a:r>
            <a:r>
              <a:rPr kumimoji="0" lang="zh-CN" altLang="en-US" sz="32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本法第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14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條第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項本文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endParaRPr kumimoji="1" lang="zh-TW" altLang="en-U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899592" y="3152456"/>
            <a:ext cx="80463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本法施行細則第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24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本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法第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所稱</a:t>
            </a:r>
            <a:r>
              <a:rPr lang="zh-TW" altLang="en-US" sz="2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監督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，指公職人員依法令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、章或組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織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規定得行使直接或間接指揮、督導或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其他相類似之職權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本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法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所稱</a:t>
            </a:r>
            <a:r>
              <a:rPr lang="zh-TW" altLang="en-US" sz="2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補助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指機關團體對特定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對象提供</a:t>
            </a:r>
            <a:endParaRPr lang="en-US" altLang="zh-TW" sz="2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具有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經濟價值之給付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Ex: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贊助、獎助、捐助均屬之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414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115</a:t>
            </a:fld>
            <a:endParaRPr lang="es-E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" y="1"/>
            <a:ext cx="9144000" cy="6821832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915816" y="6295256"/>
            <a:ext cx="3748952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en-US" altLang="zh-TW" sz="1600" b="1" u="sng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5</a:t>
            </a:r>
            <a:r>
              <a:rPr lang="zh-TW" altLang="en-US" sz="1600" b="1" u="sng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分鐘懂利衝，申請補助真輕鬆</a:t>
            </a:r>
            <a:endParaRPr lang="zh-TW" altLang="en-US" sz="1600" b="1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603" y="6321866"/>
            <a:ext cx="573074" cy="2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116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331640" y="542948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</a:t>
            </a:r>
            <a:r>
              <a:rPr lang="en-US" altLang="zh-TW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Freeform 93"/>
          <p:cNvSpPr/>
          <p:nvPr/>
        </p:nvSpPr>
        <p:spPr>
          <a:xfrm>
            <a:off x="3236439" y="2261280"/>
            <a:ext cx="2052794" cy="520700"/>
          </a:xfrm>
          <a:custGeom>
            <a:avLst/>
            <a:gdLst>
              <a:gd name="connsiteX0" fmla="*/ 16129 w 2819400"/>
              <a:gd name="connsiteY0" fmla="*/ 276098 h 520700"/>
              <a:gd name="connsiteX1" fmla="*/ 268223 w 2819400"/>
              <a:gd name="connsiteY1" fmla="*/ 24003 h 520700"/>
              <a:gd name="connsiteX2" fmla="*/ 268223 w 2819400"/>
              <a:gd name="connsiteY2" fmla="*/ 149987 h 520700"/>
              <a:gd name="connsiteX3" fmla="*/ 2572384 w 2819400"/>
              <a:gd name="connsiteY3" fmla="*/ 149987 h 520700"/>
              <a:gd name="connsiteX4" fmla="*/ 2572384 w 2819400"/>
              <a:gd name="connsiteY4" fmla="*/ 24003 h 520700"/>
              <a:gd name="connsiteX5" fmla="*/ 2824479 w 2819400"/>
              <a:gd name="connsiteY5" fmla="*/ 276098 h 520700"/>
              <a:gd name="connsiteX6" fmla="*/ 2572384 w 2819400"/>
              <a:gd name="connsiteY6" fmla="*/ 528066 h 520700"/>
              <a:gd name="connsiteX7" fmla="*/ 2572384 w 2819400"/>
              <a:gd name="connsiteY7" fmla="*/ 402082 h 520700"/>
              <a:gd name="connsiteX8" fmla="*/ 268223 w 2819400"/>
              <a:gd name="connsiteY8" fmla="*/ 402082 h 520700"/>
              <a:gd name="connsiteX9" fmla="*/ 268223 w 2819400"/>
              <a:gd name="connsiteY9" fmla="*/ 528066 h 520700"/>
              <a:gd name="connsiteX10" fmla="*/ 16129 w 2819400"/>
              <a:gd name="connsiteY10" fmla="*/ 276098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19400" h="520700">
                <a:moveTo>
                  <a:pt x="16129" y="276098"/>
                </a:moveTo>
                <a:lnTo>
                  <a:pt x="268223" y="24003"/>
                </a:lnTo>
                <a:lnTo>
                  <a:pt x="268223" y="149987"/>
                </a:lnTo>
                <a:lnTo>
                  <a:pt x="2572384" y="149987"/>
                </a:lnTo>
                <a:lnTo>
                  <a:pt x="2572384" y="24003"/>
                </a:lnTo>
                <a:lnTo>
                  <a:pt x="2824479" y="276098"/>
                </a:lnTo>
                <a:lnTo>
                  <a:pt x="2572384" y="528066"/>
                </a:lnTo>
                <a:lnTo>
                  <a:pt x="2572384" y="402082"/>
                </a:lnTo>
                <a:lnTo>
                  <a:pt x="268223" y="402082"/>
                </a:lnTo>
                <a:lnTo>
                  <a:pt x="268223" y="528066"/>
                </a:lnTo>
                <a:lnTo>
                  <a:pt x="16129" y="276098"/>
                </a:lnTo>
                <a:close/>
              </a:path>
            </a:pathLst>
          </a:custGeom>
          <a:solidFill>
            <a:srgbClr val="92D050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7" name="Picture 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060" y="2091936"/>
            <a:ext cx="822960" cy="822960"/>
          </a:xfrm>
          <a:prstGeom prst="rect">
            <a:avLst/>
          </a:prstGeom>
        </p:spPr>
      </p:pic>
      <p:sp>
        <p:nvSpPr>
          <p:cNvPr id="8" name="Freeform 90"/>
          <p:cNvSpPr/>
          <p:nvPr/>
        </p:nvSpPr>
        <p:spPr>
          <a:xfrm>
            <a:off x="1212326" y="1864373"/>
            <a:ext cx="1870966" cy="1224712"/>
          </a:xfrm>
          <a:custGeom>
            <a:avLst/>
            <a:gdLst>
              <a:gd name="connsiteX0" fmla="*/ 14909 w 1879600"/>
              <a:gd name="connsiteY0" fmla="*/ 959993 h 952500"/>
              <a:gd name="connsiteX1" fmla="*/ 1887143 w 1879600"/>
              <a:gd name="connsiteY1" fmla="*/ 959993 h 952500"/>
              <a:gd name="connsiteX2" fmla="*/ 1887143 w 1879600"/>
              <a:gd name="connsiteY2" fmla="*/ 23888 h 952500"/>
              <a:gd name="connsiteX3" fmla="*/ 14909 w 1879600"/>
              <a:gd name="connsiteY3" fmla="*/ 23888 h 952500"/>
              <a:gd name="connsiteX4" fmla="*/ 14909 w 1879600"/>
              <a:gd name="connsiteY4" fmla="*/ 959993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952500">
                <a:moveTo>
                  <a:pt x="14909" y="959993"/>
                </a:moveTo>
                <a:lnTo>
                  <a:pt x="1887143" y="959993"/>
                </a:lnTo>
                <a:lnTo>
                  <a:pt x="1887143" y="23888"/>
                </a:lnTo>
                <a:lnTo>
                  <a:pt x="14909" y="23888"/>
                </a:lnTo>
                <a:lnTo>
                  <a:pt x="14909" y="959993"/>
                </a:lnTo>
                <a:close/>
              </a:path>
            </a:pathLst>
          </a:custGeom>
          <a:solidFill>
            <a:srgbClr val="FFC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2400" spc="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</a:t>
            </a:r>
            <a:r>
              <a:rPr kumimoji="0" lang="zh-CN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員或</a:t>
            </a:r>
            <a:r>
              <a:rPr kumimoji="0" lang="zh-CN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其關係</a:t>
            </a:r>
            <a:r>
              <a:rPr kumimoji="0" lang="zh-CN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</a:p>
        </p:txBody>
      </p:sp>
      <p:sp>
        <p:nvSpPr>
          <p:cNvPr id="9" name="Freeform 91"/>
          <p:cNvSpPr/>
          <p:nvPr/>
        </p:nvSpPr>
        <p:spPr>
          <a:xfrm>
            <a:off x="5485788" y="1864373"/>
            <a:ext cx="2395852" cy="1211258"/>
          </a:xfrm>
          <a:custGeom>
            <a:avLst/>
            <a:gdLst>
              <a:gd name="connsiteX0" fmla="*/ 18034 w 2095500"/>
              <a:gd name="connsiteY0" fmla="*/ 959993 h 952500"/>
              <a:gd name="connsiteX1" fmla="*/ 2106294 w 2095500"/>
              <a:gd name="connsiteY1" fmla="*/ 959993 h 952500"/>
              <a:gd name="connsiteX2" fmla="*/ 2106294 w 2095500"/>
              <a:gd name="connsiteY2" fmla="*/ 23888 h 952500"/>
              <a:gd name="connsiteX3" fmla="*/ 18034 w 2095500"/>
              <a:gd name="connsiteY3" fmla="*/ 23888 h 952500"/>
              <a:gd name="connsiteX4" fmla="*/ 18034 w 2095500"/>
              <a:gd name="connsiteY4" fmla="*/ 959993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500" h="952500">
                <a:moveTo>
                  <a:pt x="18034" y="959993"/>
                </a:moveTo>
                <a:lnTo>
                  <a:pt x="2106294" y="959993"/>
                </a:lnTo>
                <a:lnTo>
                  <a:pt x="2106294" y="23888"/>
                </a:lnTo>
                <a:lnTo>
                  <a:pt x="18034" y="23888"/>
                </a:lnTo>
                <a:lnTo>
                  <a:pt x="18034" y="959993"/>
                </a:lnTo>
                <a:close/>
              </a:path>
            </a:pathLst>
          </a:custGeom>
          <a:solidFill>
            <a:srgbClr val="FFC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2400" spc="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</a:t>
            </a:r>
            <a:r>
              <a:rPr kumimoji="0" lang="zh-CN" altLang="en-US" sz="2400" spc="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</a:t>
            </a:r>
            <a:r>
              <a:rPr kumimoji="0" lang="zh-CN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</a:t>
            </a:r>
            <a:r>
              <a:rPr kumimoji="0" lang="zh-CN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kumimoji="0" lang="zh-CN" altLang="en-US" sz="2400" spc="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</a:t>
            </a:r>
            <a:r>
              <a:rPr kumimoji="0" lang="zh-CN" altLang="en-US" sz="2400" spc="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其監</a:t>
            </a:r>
            <a:r>
              <a:rPr kumimoji="0" lang="zh-CN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督機關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200634" y="2938188"/>
            <a:ext cx="2167811" cy="1569660"/>
          </a:xfrm>
          <a:prstGeom prst="rect">
            <a:avLst/>
          </a:prstGeom>
          <a:solidFill>
            <a:srgbClr val="DDFCFF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補助、買賣、租賃、承攬或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其他具有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對價之交易行為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3153457" y="4663805"/>
            <a:ext cx="5887584" cy="562329"/>
          </a:xfrm>
          <a:prstGeom prst="round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原則禁止，但若符合例外規定，則可以交易或補助</a:t>
            </a:r>
            <a:endParaRPr kumimoji="1" lang="en-US" altLang="zh-TW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1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本法第</a:t>
            </a:r>
            <a:r>
              <a:rPr kumimoji="1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14</a:t>
            </a:r>
            <a:r>
              <a:rPr kumimoji="1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條第</a:t>
            </a:r>
            <a:r>
              <a:rPr kumimoji="1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</a:t>
            </a:r>
            <a:r>
              <a:rPr kumimoji="1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項但書</a:t>
            </a:r>
            <a:r>
              <a:rPr kumimoji="1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endParaRPr kumimoji="1" lang="zh-TW" alt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2" name="弧形向右箭號 11"/>
          <p:cNvSpPr/>
          <p:nvPr/>
        </p:nvSpPr>
        <p:spPr>
          <a:xfrm>
            <a:off x="2407852" y="4192898"/>
            <a:ext cx="745605" cy="921201"/>
          </a:xfrm>
          <a:prstGeom prst="curvedRightArrow">
            <a:avLst/>
          </a:prstGeom>
          <a:gradFill rotWithShape="1">
            <a:gsLst>
              <a:gs pos="0">
                <a:srgbClr val="F79646">
                  <a:tint val="100000"/>
                  <a:shade val="100000"/>
                  <a:satMod val="130000"/>
                </a:srgbClr>
              </a:gs>
              <a:gs pos="100000">
                <a:srgbClr val="F7964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1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117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011662" y="371655"/>
            <a:ext cx="6653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Freeform 96"/>
          <p:cNvSpPr/>
          <p:nvPr/>
        </p:nvSpPr>
        <p:spPr>
          <a:xfrm>
            <a:off x="683568" y="1314950"/>
            <a:ext cx="8227072" cy="662301"/>
          </a:xfrm>
          <a:custGeom>
            <a:avLst/>
            <a:gdLst>
              <a:gd name="connsiteX0" fmla="*/ 269036 w 4584700"/>
              <a:gd name="connsiteY0" fmla="*/ 112395 h 584200"/>
              <a:gd name="connsiteX1" fmla="*/ 364997 w 4584700"/>
              <a:gd name="connsiteY1" fmla="*/ 16383 h 584200"/>
              <a:gd name="connsiteX2" fmla="*/ 989076 w 4584700"/>
              <a:gd name="connsiteY2" fmla="*/ 16383 h 584200"/>
              <a:gd name="connsiteX3" fmla="*/ 2069210 w 4584700"/>
              <a:gd name="connsiteY3" fmla="*/ 16383 h 584200"/>
              <a:gd name="connsiteX4" fmla="*/ 4493514 w 4584700"/>
              <a:gd name="connsiteY4" fmla="*/ 16383 h 584200"/>
              <a:gd name="connsiteX5" fmla="*/ 4589526 w 4584700"/>
              <a:gd name="connsiteY5" fmla="*/ 112395 h 584200"/>
              <a:gd name="connsiteX6" fmla="*/ 4589526 w 4584700"/>
              <a:gd name="connsiteY6" fmla="*/ 352425 h 584200"/>
              <a:gd name="connsiteX7" fmla="*/ 4589526 w 4584700"/>
              <a:gd name="connsiteY7" fmla="*/ 496443 h 584200"/>
              <a:gd name="connsiteX8" fmla="*/ 4493514 w 4584700"/>
              <a:gd name="connsiteY8" fmla="*/ 592455 h 584200"/>
              <a:gd name="connsiteX9" fmla="*/ 2069210 w 4584700"/>
              <a:gd name="connsiteY9" fmla="*/ 592455 h 584200"/>
              <a:gd name="connsiteX10" fmla="*/ 989076 w 4584700"/>
              <a:gd name="connsiteY10" fmla="*/ 592455 h 584200"/>
              <a:gd name="connsiteX11" fmla="*/ 364997 w 4584700"/>
              <a:gd name="connsiteY11" fmla="*/ 592455 h 584200"/>
              <a:gd name="connsiteX12" fmla="*/ 269036 w 4584700"/>
              <a:gd name="connsiteY12" fmla="*/ 496443 h 584200"/>
              <a:gd name="connsiteX13" fmla="*/ 17792 w 4584700"/>
              <a:gd name="connsiteY13" fmla="*/ 485013 h 584200"/>
              <a:gd name="connsiteX14" fmla="*/ 269036 w 4584700"/>
              <a:gd name="connsiteY14" fmla="*/ 352425 h 584200"/>
              <a:gd name="connsiteX15" fmla="*/ 269036 w 4584700"/>
              <a:gd name="connsiteY15" fmla="*/ 112395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84700" h="584200">
                <a:moveTo>
                  <a:pt x="269036" y="112395"/>
                </a:moveTo>
                <a:cubicBezTo>
                  <a:pt x="269036" y="59436"/>
                  <a:pt x="312038" y="16383"/>
                  <a:pt x="364997" y="16383"/>
                </a:cubicBezTo>
                <a:lnTo>
                  <a:pt x="989076" y="16383"/>
                </a:lnTo>
                <a:lnTo>
                  <a:pt x="2069210" y="16383"/>
                </a:lnTo>
                <a:lnTo>
                  <a:pt x="4493514" y="16383"/>
                </a:lnTo>
                <a:cubicBezTo>
                  <a:pt x="4546472" y="16383"/>
                  <a:pt x="4589526" y="59436"/>
                  <a:pt x="4589526" y="112395"/>
                </a:cubicBezTo>
                <a:lnTo>
                  <a:pt x="4589526" y="352425"/>
                </a:lnTo>
                <a:lnTo>
                  <a:pt x="4589526" y="496443"/>
                </a:lnTo>
                <a:cubicBezTo>
                  <a:pt x="4589526" y="549529"/>
                  <a:pt x="4546472" y="592455"/>
                  <a:pt x="4493514" y="592455"/>
                </a:cubicBezTo>
                <a:lnTo>
                  <a:pt x="2069210" y="592455"/>
                </a:lnTo>
                <a:lnTo>
                  <a:pt x="989076" y="592455"/>
                </a:lnTo>
                <a:lnTo>
                  <a:pt x="364997" y="592455"/>
                </a:lnTo>
                <a:cubicBezTo>
                  <a:pt x="312038" y="592455"/>
                  <a:pt x="269036" y="549529"/>
                  <a:pt x="269036" y="496443"/>
                </a:cubicBezTo>
                <a:lnTo>
                  <a:pt x="17792" y="485013"/>
                </a:lnTo>
                <a:lnTo>
                  <a:pt x="269036" y="352425"/>
                </a:lnTo>
                <a:lnTo>
                  <a:pt x="269036" y="112395"/>
                </a:lnTo>
                <a:close/>
              </a:path>
            </a:pathLst>
          </a:custGeom>
          <a:solidFill>
            <a:srgbClr val="8064A2">
              <a:lumMod val="60000"/>
              <a:lumOff val="40000"/>
            </a:srgbClr>
          </a:solidFill>
          <a:ln w="38100" cap="flat" cmpd="sng" algn="ctr">
            <a:solidFill>
              <a:srgbClr val="00B050">
                <a:alpha val="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</a:t>
            </a: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但若符合以下例外規定，是可以交易或補助的</a:t>
            </a: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本法第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14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條第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項但書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1520" y="2130888"/>
            <a:ext cx="8659120" cy="4585871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一、依政府採購法以公告程序或同法第</a:t>
            </a:r>
            <a:r>
              <a:rPr kumimoji="0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105</a:t>
            </a: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條辦理之採購。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二、依法令規定經由公平競爭方式，以公告程序辦理之採購、</a:t>
            </a:r>
            <a:endParaRPr kumimoji="0" lang="en-US" altLang="zh-TW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標售、標租或招標設定用益物權。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三、基於法定身分依法令規定申請之補助；或對公職人員之關</a:t>
            </a:r>
            <a:endParaRPr kumimoji="0" lang="en-US" altLang="zh-TW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係人依法令規定以公開公平方式辦理之補助，或禁止其補</a:t>
            </a:r>
            <a:endParaRPr kumimoji="0" lang="en-US" altLang="zh-TW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助反不利於公共利益且經補助法令主管機關核定同意之補</a:t>
            </a:r>
            <a:endParaRPr kumimoji="0" lang="en-US" altLang="zh-TW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助。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四、交易標的為公職人員服務或受其監督之機關團體所提供，</a:t>
            </a:r>
            <a:endParaRPr kumimoji="0" lang="en-US" altLang="zh-TW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並以公定價格交易。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五、公營事業機構執行國家建設、公共政策或為公益用途申</a:t>
            </a:r>
            <a:endParaRPr kumimoji="0" lang="en-US" altLang="zh-TW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請承租、承購、委託經營、改良利用國有非公用不動產。</a:t>
            </a:r>
            <a:b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</a:b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六、一定金額以下之補助及交易。</a:t>
            </a:r>
            <a:endParaRPr kumimoji="1" lang="zh-TW" alt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7" name="Picture 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8" y="1314950"/>
            <a:ext cx="609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8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118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015848" y="40466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718809"/>
              </p:ext>
            </p:extLst>
          </p:nvPr>
        </p:nvGraphicFramePr>
        <p:xfrm>
          <a:off x="0" y="1220235"/>
          <a:ext cx="9144000" cy="5501240"/>
        </p:xfrm>
        <a:graphic>
          <a:graphicData uri="http://schemas.openxmlformats.org/drawingml/2006/table">
            <a:tbl>
              <a:tblPr firstRow="1" bandRow="1"/>
              <a:tblGrid>
                <a:gridCol w="9144000"/>
              </a:tblGrid>
              <a:tr h="10275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sz="2800" dirty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</a:t>
                      </a:r>
                      <a:r>
                        <a:rPr lang="zh-TW" altLang="en-US" sz="2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、依政府採購法以</a:t>
                      </a:r>
                      <a:r>
                        <a:rPr lang="zh-TW" altLang="en-US" sz="2800" u="sng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公告程序</a:t>
                      </a:r>
                      <a:r>
                        <a:rPr lang="zh-TW" altLang="en-US" sz="2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或同法第</a:t>
                      </a:r>
                      <a:r>
                        <a:rPr lang="en-US" altLang="zh-TW" sz="2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105</a:t>
                      </a:r>
                      <a:r>
                        <a:rPr lang="zh-TW" altLang="en-US" sz="2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條辦理之採購</a:t>
                      </a:r>
                      <a:r>
                        <a:rPr lang="zh-TW" altLang="en-US" sz="2800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endParaRPr lang="en-US" altLang="zh-TW" sz="2800" dirty="0" smtClean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7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</a:t>
                      </a:r>
                      <a:r>
                        <a:rPr lang="en-US" altLang="zh-TW" sz="2000" b="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b="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本法第</a:t>
                      </a:r>
                      <a:r>
                        <a:rPr lang="en-US" altLang="zh-TW" sz="2000" b="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</a:t>
                      </a:r>
                      <a:r>
                        <a:rPr lang="zh-TW" altLang="en-US" sz="2000" b="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條第</a:t>
                      </a:r>
                      <a:r>
                        <a:rPr lang="en-US" altLang="zh-TW" sz="2000" b="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000" b="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項但書第</a:t>
                      </a:r>
                      <a:r>
                        <a:rPr lang="en-US" altLang="zh-TW" sz="2000" b="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000" b="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款</a:t>
                      </a:r>
                      <a:r>
                        <a:rPr lang="en-US" altLang="zh-TW" sz="2000" b="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700" b="0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4" marR="91434" marT="45732" marB="45732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44737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■指</a:t>
                      </a:r>
                      <a:r>
                        <a:rPr lang="zh-TW" altLang="en-US" sz="24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公開招標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altLang="en-US" sz="24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選擇性招標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及</a:t>
                      </a:r>
                      <a:r>
                        <a:rPr lang="zh-TW" altLang="en-US" sz="24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經公告辦理之限制性招標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endParaRPr lang="en-US" altLang="zh-TW" sz="24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■哪些採購案</a:t>
                      </a:r>
                      <a:r>
                        <a:rPr lang="zh-TW" altLang="en-US" sz="2400" b="1" u="sng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視同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亦屬</a:t>
                      </a:r>
                      <a:r>
                        <a:rPr lang="en-US" altLang="zh-TW" sz="2400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『</a:t>
                      </a:r>
                      <a:r>
                        <a:rPr lang="zh-TW" altLang="en-US" sz="2400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經公告程序</a:t>
                      </a:r>
                      <a:r>
                        <a:rPr lang="en-US" altLang="zh-TW" sz="2400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』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辦理之採購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依政府採購法第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22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條第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項第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款辦理之</a:t>
                      </a:r>
                      <a:r>
                        <a:rPr lang="zh-TW" altLang="en-US" sz="24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後續擴充契約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endParaRPr lang="en-US" altLang="zh-TW" sz="24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</a:t>
                      </a: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原採購案以</a:t>
                      </a:r>
                      <a:r>
                        <a:rPr lang="en-US" altLang="zh-TW" sz="2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『</a:t>
                      </a:r>
                      <a:r>
                        <a:rPr lang="zh-TW" altLang="en-US" sz="2200" b="1" u="sng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公告程序</a:t>
                      </a:r>
                      <a:r>
                        <a:rPr lang="en-US" altLang="zh-TW" sz="22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』</a:t>
                      </a: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辦理並簽訂契約，並於原採購招標公告及</a:t>
                      </a:r>
                      <a:endParaRPr lang="en-US" altLang="zh-TW" sz="22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招標文件敘明後續擴充之期間、金額、數量者。</a:t>
                      </a:r>
                      <a:endParaRPr lang="en-US" altLang="zh-TW" sz="22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4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共同供應契約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endParaRPr lang="en-US" altLang="zh-TW" sz="24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</a:t>
                      </a: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共同供應契約訂約機關係以</a:t>
                      </a:r>
                      <a:r>
                        <a:rPr lang="en-US" altLang="zh-TW" sz="2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『</a:t>
                      </a:r>
                      <a:r>
                        <a:rPr lang="zh-TW" altLang="en-US" sz="2200" b="1" u="sng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公告程序</a:t>
                      </a:r>
                      <a:r>
                        <a:rPr lang="en-US" altLang="zh-TW" sz="22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』</a:t>
                      </a: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辦理招標，適用機關利用</a:t>
                      </a:r>
                      <a:endParaRPr lang="en-US" altLang="zh-TW" sz="22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共同供應契約向共同供應契約供應廠商訂購者。</a:t>
                      </a:r>
                      <a:endParaRPr lang="en-US" altLang="zh-TW" sz="22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依政府採購法第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22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條第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項辦理</a:t>
                      </a:r>
                      <a:r>
                        <a:rPr lang="zh-TW" altLang="en-US" sz="24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限制性招標之契約變更</a:t>
                      </a:r>
                      <a:r>
                        <a:rPr lang="zh-TW" altLang="en-US" sz="24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endParaRPr lang="en-US" altLang="zh-TW" sz="2400" b="0" u="none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</a:t>
                      </a:r>
                      <a:r>
                        <a:rPr lang="zh-TW" altLang="en-US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原採購案已依</a:t>
                      </a:r>
                      <a:r>
                        <a:rPr lang="en-US" altLang="zh-TW" sz="2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『</a:t>
                      </a:r>
                      <a:r>
                        <a:rPr lang="zh-TW" altLang="en-US" sz="2200" b="1" u="sng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公告程序</a:t>
                      </a:r>
                      <a:r>
                        <a:rPr lang="en-US" altLang="zh-TW" sz="22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』</a:t>
                      </a:r>
                      <a:r>
                        <a:rPr lang="zh-TW" altLang="en-US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辦理並簽訂契約，嗣後依第</a:t>
                      </a:r>
                      <a:r>
                        <a:rPr lang="en-US" altLang="zh-TW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22</a:t>
                      </a:r>
                      <a:r>
                        <a:rPr lang="zh-TW" altLang="en-US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條第</a:t>
                      </a:r>
                      <a:r>
                        <a:rPr lang="en-US" altLang="zh-TW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</a:t>
                      </a:r>
                      <a:endParaRPr lang="en-US" altLang="zh-TW" sz="2200" b="0" u="none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各款辦理契約變更。</a:t>
                      </a:r>
                      <a:endParaRPr lang="en-US" altLang="zh-TW" sz="2200" b="0" u="none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4" marR="91434" marT="45732" marB="45732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08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119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161964" y="169952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827916"/>
              </p:ext>
            </p:extLst>
          </p:nvPr>
        </p:nvGraphicFramePr>
        <p:xfrm>
          <a:off x="107504" y="826603"/>
          <a:ext cx="8937435" cy="5889232"/>
        </p:xfrm>
        <a:graphic>
          <a:graphicData uri="http://schemas.openxmlformats.org/drawingml/2006/table">
            <a:tbl>
              <a:tblPr firstRow="1" bandRow="1"/>
              <a:tblGrid>
                <a:gridCol w="8937435"/>
              </a:tblGrid>
              <a:tr h="2592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sz="2700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4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選擇性招標之後，後續邀請廠商投標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endParaRPr lang="en-US" altLang="zh-TW" sz="24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</a:t>
                      </a:r>
                      <a:r>
                        <a:rPr lang="zh-TW" altLang="en-US" sz="22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機關已依</a:t>
                      </a:r>
                      <a:r>
                        <a:rPr lang="en-US" altLang="zh-TW" sz="2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『</a:t>
                      </a:r>
                      <a:r>
                        <a:rPr lang="zh-TW" altLang="en-US" sz="22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公告程序</a:t>
                      </a:r>
                      <a:r>
                        <a:rPr lang="en-US" altLang="zh-TW" sz="22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』</a:t>
                      </a:r>
                      <a:r>
                        <a:rPr lang="zh-TW" altLang="en-US" sz="22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辦理廠商資格審查建立合格廠商名單，後</a:t>
                      </a:r>
                      <a:endParaRPr lang="en-US" altLang="zh-TW" sz="22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2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續邀請廠商投標即屬以公告程序辦理之採購。</a:t>
                      </a:r>
                      <a:endParaRPr lang="en-US" altLang="zh-TW" sz="22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</a:t>
                      </a:r>
                      <a:r>
                        <a:rPr lang="zh-TW" altLang="en-US" sz="2200" b="1" dirty="0" smtClean="0">
                          <a:solidFill>
                            <a:srgbClr val="00808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以上視同本法第</a:t>
                      </a:r>
                      <a:r>
                        <a:rPr lang="en-US" altLang="zh-TW" sz="2200" b="1" dirty="0" smtClean="0">
                          <a:solidFill>
                            <a:srgbClr val="00808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</a:t>
                      </a:r>
                      <a:r>
                        <a:rPr lang="zh-TW" altLang="en-US" sz="2200" b="1" dirty="0" smtClean="0">
                          <a:solidFill>
                            <a:srgbClr val="00808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條第</a:t>
                      </a:r>
                      <a:r>
                        <a:rPr lang="en-US" altLang="zh-TW" sz="2200" b="1" dirty="0" smtClean="0">
                          <a:solidFill>
                            <a:srgbClr val="00808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200" b="1" dirty="0" smtClean="0">
                          <a:solidFill>
                            <a:srgbClr val="00808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項但書第</a:t>
                      </a:r>
                      <a:r>
                        <a:rPr lang="en-US" altLang="zh-TW" sz="2200" b="1" dirty="0" smtClean="0">
                          <a:solidFill>
                            <a:srgbClr val="00808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200" b="1" dirty="0" smtClean="0">
                          <a:solidFill>
                            <a:srgbClr val="00808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款經公告程序辦理者，於採</a:t>
                      </a:r>
                      <a:endParaRPr lang="en-US" altLang="zh-TW" sz="2200" b="1" dirty="0" smtClean="0">
                        <a:solidFill>
                          <a:srgbClr val="00808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200" b="1" dirty="0" smtClean="0">
                          <a:solidFill>
                            <a:srgbClr val="00808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購時雖不另辦理公告程序，惟仍需踐行第</a:t>
                      </a:r>
                      <a:r>
                        <a:rPr lang="en-US" altLang="zh-TW" sz="2200" b="1" dirty="0" smtClean="0">
                          <a:solidFill>
                            <a:srgbClr val="00808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</a:t>
                      </a:r>
                      <a:r>
                        <a:rPr lang="zh-TW" altLang="en-US" sz="2200" b="1" dirty="0" smtClean="0">
                          <a:solidFill>
                            <a:srgbClr val="00808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條第</a:t>
                      </a:r>
                      <a:r>
                        <a:rPr lang="en-US" altLang="zh-TW" sz="2200" b="1" dirty="0" smtClean="0">
                          <a:solidFill>
                            <a:srgbClr val="00808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2200" b="1" dirty="0" smtClean="0">
                          <a:solidFill>
                            <a:srgbClr val="00808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項之事前揭</a:t>
                      </a:r>
                      <a:endParaRPr lang="en-US" altLang="zh-TW" sz="2200" b="1" dirty="0" smtClean="0">
                        <a:solidFill>
                          <a:srgbClr val="00808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200" b="1" dirty="0" smtClean="0">
                          <a:solidFill>
                            <a:srgbClr val="00808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露及事後公開義務</a:t>
                      </a:r>
                      <a:r>
                        <a:rPr lang="zh-TW" altLang="en-US" sz="2200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endParaRPr lang="en-US" altLang="zh-TW" sz="2400" b="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4" marR="91434" marT="45732" marB="45732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13698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sz="2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二、依法令規定經由公平競爭方式，以</a:t>
                      </a:r>
                      <a:r>
                        <a:rPr lang="zh-TW" altLang="en-US" sz="28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公告程序</a:t>
                      </a:r>
                      <a:r>
                        <a:rPr lang="zh-TW" altLang="en-US" sz="2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辦理之</a:t>
                      </a:r>
                      <a:endParaRPr lang="en-US" altLang="zh-TW" sz="2800" dirty="0" smtClean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ts val="2900"/>
                        </a:lnSpc>
                      </a:pPr>
                      <a:r>
                        <a:rPr lang="zh-TW" altLang="en-US" sz="2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採購、標售、標租或招標設定用益物權。</a:t>
                      </a:r>
                      <a:endParaRPr lang="en-US" altLang="zh-TW" sz="2800" dirty="0" smtClean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ts val="2900"/>
                        </a:lnSpc>
                      </a:pPr>
                      <a:r>
                        <a:rPr lang="zh-TW" altLang="en-US" sz="2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</a:t>
                      </a:r>
                      <a:r>
                        <a:rPr lang="en-US" altLang="zh-TW" sz="1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本法第</a:t>
                      </a:r>
                      <a:r>
                        <a:rPr lang="en-US" altLang="zh-TW" sz="1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</a:t>
                      </a:r>
                      <a:r>
                        <a:rPr lang="zh-TW" altLang="en-US" sz="1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條第</a:t>
                      </a:r>
                      <a:r>
                        <a:rPr lang="en-US" altLang="zh-TW" sz="1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1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項但書第</a:t>
                      </a:r>
                      <a:r>
                        <a:rPr lang="en-US" altLang="zh-TW" sz="1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1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款</a:t>
                      </a:r>
                      <a:r>
                        <a:rPr lang="en-US" altLang="zh-TW" sz="1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以公告程序辦理之採購，係指</a:t>
                      </a:r>
                      <a:r>
                        <a:rPr lang="zh-TW" altLang="en-US" sz="2200" b="1" u="sng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政府採購法以外</a:t>
                      </a:r>
                      <a:r>
                        <a:rPr lang="zh-TW" altLang="en-US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之工程之定作、財</a:t>
                      </a:r>
                      <a:endParaRPr lang="en-US" altLang="zh-TW" sz="2200" b="0" u="none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物之買受、定製、承租及勞務之委任或僱傭等其他具有對價交易</a:t>
                      </a:r>
                      <a:endParaRPr lang="en-US" altLang="zh-TW" sz="2200" b="0" u="none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行為。促進民間參與公共建設法屬本法第</a:t>
                      </a:r>
                      <a:r>
                        <a:rPr lang="en-US" altLang="zh-TW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</a:t>
                      </a:r>
                      <a:r>
                        <a:rPr lang="zh-TW" altLang="en-US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條第</a:t>
                      </a:r>
                      <a:r>
                        <a:rPr lang="en-US" altLang="zh-TW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項但書第</a:t>
                      </a:r>
                      <a:r>
                        <a:rPr lang="en-US" altLang="zh-TW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款規</a:t>
                      </a:r>
                      <a:endParaRPr lang="en-US" altLang="zh-TW" sz="2200" b="0" u="none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範之範疇。例如</a:t>
                      </a:r>
                      <a:r>
                        <a:rPr lang="en-US" altLang="zh-TW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:</a:t>
                      </a:r>
                      <a:r>
                        <a:rPr lang="zh-TW" altLang="en-US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依科學技術基本法以公告方式辦理之採購、依</a:t>
                      </a:r>
                      <a:endParaRPr lang="en-US" altLang="zh-TW" sz="2200" b="0" u="none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200" b="0" u="none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國有財產法以公告方式辦理標售、標租等。</a:t>
                      </a:r>
                      <a:endParaRPr lang="en-US" altLang="zh-TW" sz="2200" b="0" u="none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</a:t>
                      </a: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廉政署</a:t>
                      </a: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</a:t>
                      </a: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26</a:t>
                      </a: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日廉利字第</a:t>
                      </a: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10805006370</a:t>
                      </a:r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號函釋</a:t>
                      </a: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4" marR="91434" marT="45732" marB="45732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7" name="橢圓形圖說文字 6"/>
          <p:cNvSpPr/>
          <p:nvPr/>
        </p:nvSpPr>
        <p:spPr>
          <a:xfrm rot="16200000">
            <a:off x="237032" y="2108595"/>
            <a:ext cx="792088" cy="408561"/>
          </a:xfrm>
          <a:prstGeom prst="wedgeEllipseCallout">
            <a:avLst>
              <a:gd name="adj1" fmla="val 17495"/>
              <a:gd name="adj2" fmla="val 138690"/>
            </a:avLst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28795" y="1923431"/>
            <a:ext cx="461665" cy="9033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TW" altLang="en-US" dirty="0" smtClean="0">
                <a:solidFill>
                  <a:prstClr val="black"/>
                </a:solidFill>
                <a:ea typeface="新細明體" panose="02020500000000000000" pitchFamily="18" charset="-120"/>
              </a:rPr>
              <a:t> </a:t>
            </a:r>
            <a:r>
              <a:rPr kumimoji="1" lang="zh-TW" altLang="en-US" b="1" dirty="0">
                <a:solidFill>
                  <a:srgbClr val="C00000"/>
                </a:solidFill>
                <a:ea typeface="新細明體" panose="02020500000000000000" pitchFamily="18" charset="-120"/>
              </a:rPr>
              <a:t>注意！</a:t>
            </a:r>
          </a:p>
        </p:txBody>
      </p:sp>
    </p:spTree>
    <p:extLst>
      <p:ext uri="{BB962C8B-B14F-4D97-AF65-F5344CB8AC3E}">
        <p14:creationId xmlns:p14="http://schemas.microsoft.com/office/powerpoint/2010/main" val="313202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6806" y="40466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財產申報項目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611560" y="1053555"/>
            <a:ext cx="759618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申報人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本人</a:t>
            </a:r>
            <a:r>
              <a:rPr lang="zh-TW" altLang="en-US" sz="2400" dirty="0" smtClean="0">
                <a:solidFill>
                  <a:srgbClr val="CC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配偶</a:t>
            </a:r>
            <a:r>
              <a:rPr lang="zh-TW" altLang="en-US" sz="2400" dirty="0" smtClean="0">
                <a:solidFill>
                  <a:srgbClr val="CC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未成年子女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所持有之下列財產：</a:t>
            </a:r>
          </a:p>
        </p:txBody>
      </p:sp>
      <p:graphicFrame>
        <p:nvGraphicFramePr>
          <p:cNvPr id="9" name="Group 60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107207310"/>
              </p:ext>
            </p:extLst>
          </p:nvPr>
        </p:nvGraphicFramePr>
        <p:xfrm>
          <a:off x="971550" y="1557338"/>
          <a:ext cx="7319964" cy="4823992"/>
        </p:xfrm>
        <a:graphic>
          <a:graphicData uri="http://schemas.openxmlformats.org/drawingml/2006/table">
            <a:tbl>
              <a:tblPr/>
              <a:tblGrid>
                <a:gridCol w="3245989"/>
                <a:gridCol w="1463712"/>
                <a:gridCol w="2610263"/>
              </a:tblGrid>
              <a:tr h="3663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財產項目</a:t>
                      </a:r>
                    </a:p>
                  </a:txBody>
                  <a:tcPr marL="91444" marR="91444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申報標準</a:t>
                      </a:r>
                    </a:p>
                  </a:txBody>
                  <a:tcPr marL="91444" marR="91444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申報內容</a:t>
                      </a:r>
                    </a:p>
                  </a:txBody>
                  <a:tcPr marL="91444" marR="91444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6016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不動產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—(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土地、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建物</a:t>
                      </a:r>
                    </a:p>
                  </a:txBody>
                  <a:tcPr marL="91444" marR="91444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ts val="2200"/>
                        </a:lnSpc>
                        <a:spcBef>
                          <a:spcPct val="30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全部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逐筆申報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L="91444" marR="91444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登記時間＋登記原因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sng" strike="noStrike" kern="1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2000" b="1" i="0" u="sng" strike="noStrike" kern="1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如係申報日前</a:t>
                      </a:r>
                      <a:r>
                        <a:rPr kumimoji="1" lang="en-US" altLang="zh-TW" sz="2000" b="1" i="0" u="sng" strike="noStrike" kern="1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1" lang="zh-TW" altLang="en-US" sz="2000" b="1" i="0" u="sng" strike="noStrike" kern="1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年內取得，並應申報實際交易價額</a:t>
                      </a:r>
                      <a:r>
                        <a:rPr kumimoji="1" lang="en-US" altLang="zh-TW" sz="2000" b="1" i="0" u="sng" strike="noStrike" kern="1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4" marR="91444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3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三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船舶</a:t>
                      </a:r>
                    </a:p>
                  </a:txBody>
                  <a:tcPr marL="91444" marR="91444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663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四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汽車（含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250cc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機車）</a:t>
                      </a:r>
                    </a:p>
                  </a:txBody>
                  <a:tcPr marL="91444" marR="91444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663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五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航空器</a:t>
                      </a:r>
                    </a:p>
                  </a:txBody>
                  <a:tcPr marL="91444" marR="91444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663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六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現金（新臺幣、外幣）</a:t>
                      </a:r>
                    </a:p>
                  </a:txBody>
                  <a:tcPr marL="91444" marR="91444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5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分別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每人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每項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累計達（含）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100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時，即應逐筆申報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4" marR="91444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2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申報日當天實際餘額</a:t>
                      </a:r>
                    </a:p>
                  </a:txBody>
                  <a:tcPr marL="91444" marR="91444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3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七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存款（新臺幣、外幣）</a:t>
                      </a:r>
                    </a:p>
                  </a:txBody>
                  <a:tcPr marL="91444" marR="91444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1083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八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有價證券</a:t>
                      </a:r>
                      <a:endParaRPr kumimoji="1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（包含股票、債券、基金受</a:t>
                      </a:r>
                      <a:endParaRPr kumimoji="1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益憑證、其他有價證券等</a:t>
                      </a:r>
                      <a:endParaRPr kumimoji="1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）</a:t>
                      </a:r>
                    </a:p>
                  </a:txBody>
                  <a:tcPr marL="91444" marR="91444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9158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九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)1.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珠寶、古董、字畫</a:t>
                      </a:r>
                      <a:endParaRPr kumimoji="1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    及其他具有相當價</a:t>
                      </a:r>
                      <a:endParaRPr kumimoji="1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    值之財產</a:t>
                      </a:r>
                    </a:p>
                  </a:txBody>
                  <a:tcPr marL="91444" marR="91444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每件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</a:t>
                      </a:r>
                    </a:p>
                  </a:txBody>
                  <a:tcPr marL="91444" marR="91444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結構型商品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包含連動債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亦應申報，以投資金額作為申報標準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4" marR="91444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12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410230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120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067272" y="181961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821139"/>
              </p:ext>
            </p:extLst>
          </p:nvPr>
        </p:nvGraphicFramePr>
        <p:xfrm>
          <a:off x="54202" y="1218769"/>
          <a:ext cx="8937435" cy="5547408"/>
        </p:xfrm>
        <a:graphic>
          <a:graphicData uri="http://schemas.openxmlformats.org/drawingml/2006/table">
            <a:tbl>
              <a:tblPr firstRow="1" bandRow="1"/>
              <a:tblGrid>
                <a:gridCol w="8937435"/>
              </a:tblGrid>
              <a:tr h="21336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sz="2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三、基於法定身分依法令規定申請之補助；或對公職人</a:t>
                      </a:r>
                      <a:endParaRPr lang="en-US" altLang="zh-TW" sz="2800" dirty="0" smtClean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員之關係人依法令規定以公開公平方式辦理之補助</a:t>
                      </a:r>
                      <a:endParaRPr lang="en-US" altLang="zh-TW" sz="2800" dirty="0" smtClean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，或禁止其補助反不利於公共利益且經補助法令主</a:t>
                      </a:r>
                      <a:endParaRPr lang="en-US" altLang="zh-TW" sz="2800" dirty="0" smtClean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ts val="3000"/>
                        </a:lnSpc>
                      </a:pPr>
                      <a:r>
                        <a:rPr lang="zh-TW" altLang="en-US" sz="2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管機關核定同意之補助。</a:t>
                      </a:r>
                      <a:endParaRPr lang="en-US" altLang="zh-TW" sz="2800" dirty="0" smtClean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ts val="3000"/>
                        </a:lnSpc>
                      </a:pPr>
                      <a:r>
                        <a:rPr lang="zh-TW" altLang="en-US" sz="2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</a:t>
                      </a:r>
                      <a:r>
                        <a:rPr lang="en-US" altLang="zh-TW" sz="1800" b="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本法第</a:t>
                      </a:r>
                      <a:r>
                        <a:rPr lang="en-US" altLang="zh-TW" sz="1800" b="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</a:t>
                      </a:r>
                      <a:r>
                        <a:rPr lang="zh-TW" altLang="en-US" sz="1800" b="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條第</a:t>
                      </a:r>
                      <a:r>
                        <a:rPr lang="en-US" altLang="zh-TW" sz="1800" b="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1800" b="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項但書第</a:t>
                      </a:r>
                      <a:r>
                        <a:rPr lang="en-US" altLang="zh-TW" sz="1800" b="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1800" b="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款</a:t>
                      </a:r>
                      <a:r>
                        <a:rPr lang="en-US" altLang="zh-TW" sz="1800" b="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1434" marR="91434" marT="45732" marB="45732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4501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sz="2400" b="0" baseline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</a:t>
                      </a:r>
                      <a:r>
                        <a:rPr lang="zh-TW" altLang="en-US" sz="2200" b="0" baseline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指</a:t>
                      </a:r>
                      <a:r>
                        <a:rPr lang="zh-TW" altLang="en-US" sz="2200" b="1" baseline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公職人</a:t>
                      </a:r>
                      <a:r>
                        <a:rPr lang="zh-TW" altLang="en-US" sz="22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員或其關係人</a:t>
                      </a:r>
                      <a:r>
                        <a:rPr lang="zh-TW" altLang="en-US" sz="2200" b="1" u="sng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基於法定之身分關係</a:t>
                      </a: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，依法令規定機關</a:t>
                      </a:r>
                      <a:endParaRPr lang="en-US" altLang="zh-TW" sz="22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團體對符合資格條件者受理其申請應予發給之補助。</a:t>
                      </a:r>
                      <a:endParaRPr lang="en-US" altLang="zh-TW" sz="22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2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(</a:t>
                      </a:r>
                      <a:r>
                        <a:rPr lang="en-US" altLang="zh-TW" sz="22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EX:</a:t>
                      </a:r>
                      <a:r>
                        <a:rPr lang="zh-TW" altLang="en-US" sz="2200" b="1" dirty="0" smtClean="0">
                          <a:solidFill>
                            <a:srgbClr val="0099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結婚補助</a:t>
                      </a:r>
                      <a:r>
                        <a:rPr lang="zh-TW" altLang="en-US" sz="22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altLang="en-US" sz="2200" b="1" dirty="0" smtClean="0">
                          <a:solidFill>
                            <a:srgbClr val="0099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死亡喪葬補助</a:t>
                      </a:r>
                      <a:r>
                        <a:rPr lang="zh-TW" altLang="en-US" sz="22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altLang="en-US" sz="2200" b="1" dirty="0" smtClean="0">
                          <a:solidFill>
                            <a:srgbClr val="0099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生育補助</a:t>
                      </a:r>
                      <a:r>
                        <a:rPr lang="zh-TW" altLang="en-US" sz="22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altLang="en-US" sz="2200" b="1" dirty="0" smtClean="0">
                          <a:solidFill>
                            <a:srgbClr val="0099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子女教育補助</a:t>
                      </a:r>
                      <a:r>
                        <a:rPr lang="zh-TW" altLang="en-US" sz="22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altLang="en-US" sz="2200" b="1" dirty="0" smtClean="0">
                          <a:solidFill>
                            <a:srgbClr val="0099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健</a:t>
                      </a:r>
                      <a:endParaRPr lang="en-US" altLang="zh-TW" sz="2200" b="1" dirty="0" smtClean="0">
                        <a:solidFill>
                          <a:srgbClr val="00999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2200" b="1" dirty="0" smtClean="0">
                          <a:solidFill>
                            <a:srgbClr val="0099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    </a:t>
                      </a:r>
                      <a:r>
                        <a:rPr lang="zh-TW" altLang="en-US" sz="2200" b="1" dirty="0" smtClean="0">
                          <a:solidFill>
                            <a:srgbClr val="0099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康檢查補助</a:t>
                      </a:r>
                      <a:r>
                        <a:rPr lang="zh-TW" altLang="en-US" sz="22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altLang="en-US" sz="2200" b="1" dirty="0" smtClean="0">
                          <a:solidFill>
                            <a:srgbClr val="0099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農損補助</a:t>
                      </a:r>
                      <a:r>
                        <a:rPr lang="zh-TW" altLang="en-US" sz="22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altLang="en-US" sz="2200" b="1" dirty="0" smtClean="0">
                          <a:solidFill>
                            <a:srgbClr val="0099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災害救助</a:t>
                      </a:r>
                      <a:r>
                        <a:rPr lang="zh-TW" altLang="en-US" sz="22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等</a:t>
                      </a: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</a:t>
                      </a:r>
                      <a:r>
                        <a:rPr lang="zh-TW" altLang="en-US" sz="2200" b="1" dirty="0" smtClean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此等受補助利益原</a:t>
                      </a:r>
                      <a:endParaRPr lang="en-US" altLang="zh-TW" sz="2200" b="1" dirty="0" smtClean="0">
                        <a:solidFill>
                          <a:srgbClr val="0070C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2200" b="1" dirty="0" smtClean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    </a:t>
                      </a:r>
                      <a:r>
                        <a:rPr lang="zh-TW" altLang="en-US" sz="2200" b="1" dirty="0" smtClean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為「法定福利」及「社會救助」之一環，與執行職務之間</a:t>
                      </a:r>
                      <a:endParaRPr lang="en-US" altLang="zh-TW" sz="2200" b="1" dirty="0" smtClean="0">
                        <a:solidFill>
                          <a:srgbClr val="0070C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2200" b="1" dirty="0" smtClean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    </a:t>
                      </a:r>
                      <a:r>
                        <a:rPr lang="zh-TW" altLang="en-US" sz="2200" b="1" dirty="0" smtClean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，並無不合理之利益衝突問題</a:t>
                      </a:r>
                      <a:r>
                        <a:rPr lang="zh-TW" altLang="en-US" sz="22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r>
                        <a:rPr lang="en-US" altLang="zh-TW" sz="22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r>
                        <a:rPr lang="zh-TW" altLang="en-US" sz="22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對於申請者</a:t>
                      </a:r>
                      <a:r>
                        <a:rPr lang="zh-TW" altLang="en-US" sz="22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之補助申請，依法僅得</a:t>
                      </a:r>
                      <a:r>
                        <a:rPr lang="zh-TW" altLang="en-US" sz="22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形式審查</a:t>
                      </a:r>
                      <a:r>
                        <a:rPr lang="zh-TW" altLang="en-US" sz="22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相關要件是否齊備</a:t>
                      </a:r>
                      <a:endParaRPr lang="en-US" altLang="zh-TW" sz="2200" b="1" dirty="0" smtClean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2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</a:t>
                      </a:r>
                      <a:r>
                        <a:rPr lang="zh-TW" altLang="en-US" sz="22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，機關對於是否</a:t>
                      </a:r>
                      <a:r>
                        <a:rPr lang="zh-TW" altLang="en-US" sz="22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</a:t>
                      </a:r>
                      <a:r>
                        <a:rPr lang="zh-TW" altLang="en-US" sz="22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給予補助</a:t>
                      </a:r>
                      <a:r>
                        <a:rPr lang="zh-TW" altLang="en-US" sz="22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」及「</a:t>
                      </a:r>
                      <a:r>
                        <a:rPr lang="zh-TW" altLang="en-US" sz="22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補助金額多寡</a:t>
                      </a:r>
                      <a:r>
                        <a:rPr lang="zh-TW" altLang="en-US" sz="22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」均需依補助</a:t>
                      </a:r>
                      <a:endParaRPr lang="en-US" altLang="zh-TW" sz="2200" b="1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2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規定為之，並</a:t>
                      </a:r>
                      <a:r>
                        <a:rPr lang="zh-TW" altLang="en-US" sz="22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無實質審查之裁量權限</a:t>
                      </a:r>
                      <a:r>
                        <a:rPr lang="zh-TW" altLang="en-US" sz="22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endParaRPr lang="en-US" altLang="zh-TW" sz="22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1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 </a:t>
                      </a:r>
                      <a:r>
                        <a:rPr lang="en-US" altLang="zh-TW" sz="1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廉政署</a:t>
                      </a:r>
                      <a:r>
                        <a:rPr lang="en-US" altLang="zh-TW" sz="1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111</a:t>
                      </a:r>
                      <a:r>
                        <a:rPr lang="zh-TW" altLang="en-US" sz="1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1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altLang="en-US" sz="1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1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19</a:t>
                      </a:r>
                      <a:r>
                        <a:rPr lang="zh-TW" altLang="en-US" sz="1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日廉利字第</a:t>
                      </a:r>
                      <a:r>
                        <a:rPr lang="en-US" altLang="zh-TW" sz="1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11105005570</a:t>
                      </a:r>
                      <a:r>
                        <a:rPr lang="zh-TW" altLang="en-US" sz="1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號函釋</a:t>
                      </a:r>
                      <a:r>
                        <a:rPr lang="en-US" altLang="zh-TW" sz="1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4" marR="91434" marT="45732" marB="45732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7" name="橢圓形圖說文字 6"/>
          <p:cNvSpPr/>
          <p:nvPr/>
        </p:nvSpPr>
        <p:spPr>
          <a:xfrm>
            <a:off x="745312" y="711392"/>
            <a:ext cx="1008112" cy="475828"/>
          </a:xfrm>
          <a:prstGeom prst="wedgeEllipseCallout">
            <a:avLst>
              <a:gd name="adj1" fmla="val -24498"/>
              <a:gd name="adj2" fmla="val 85793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54300" y="742941"/>
            <a:ext cx="905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 smtClean="0">
                <a:solidFill>
                  <a:srgbClr val="FFFF00"/>
                </a:solidFill>
                <a:ea typeface="文鼎粗行楷" panose="02010609010101010101" pitchFamily="49" charset="-120"/>
              </a:rPr>
              <a:t>前段</a:t>
            </a:r>
            <a:endParaRPr kumimoji="1" lang="zh-TW" altLang="en-US" sz="2400" dirty="0">
              <a:solidFill>
                <a:srgbClr val="FFFF00"/>
              </a:solidFill>
              <a:ea typeface="文鼎粗行楷" panose="02010609010101010101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157126" y="807095"/>
            <a:ext cx="1457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>
                <a:solidFill>
                  <a:srgbClr val="FFFF00"/>
                </a:solidFill>
                <a:ea typeface="文鼎粗行楷" panose="02010609010101010101" pitchFamily="49" charset="-120"/>
              </a:rPr>
              <a:t>中、後</a:t>
            </a:r>
            <a:r>
              <a:rPr kumimoji="1" lang="zh-TW" altLang="en-US" sz="2400" dirty="0" smtClean="0">
                <a:solidFill>
                  <a:srgbClr val="FFFF00"/>
                </a:solidFill>
                <a:ea typeface="文鼎粗行楷" panose="02010609010101010101" pitchFamily="49" charset="-120"/>
              </a:rPr>
              <a:t>段</a:t>
            </a:r>
            <a:endParaRPr kumimoji="1" lang="zh-TW" altLang="en-US" sz="2400" dirty="0">
              <a:solidFill>
                <a:srgbClr val="FFFF00"/>
              </a:solidFill>
              <a:ea typeface="文鼎粗行楷" panose="02010609010101010101" pitchFamily="49" charset="-120"/>
            </a:endParaRPr>
          </a:p>
        </p:txBody>
      </p:sp>
      <p:sp>
        <p:nvSpPr>
          <p:cNvPr id="10" name="橢圓形圖說文字 9"/>
          <p:cNvSpPr/>
          <p:nvPr/>
        </p:nvSpPr>
        <p:spPr>
          <a:xfrm>
            <a:off x="7139909" y="674820"/>
            <a:ext cx="1248516" cy="475828"/>
          </a:xfrm>
          <a:prstGeom prst="wedgeEllipseCallout">
            <a:avLst>
              <a:gd name="adj1" fmla="val -24498"/>
              <a:gd name="adj2" fmla="val 85793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325346" y="690217"/>
            <a:ext cx="1408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ea typeface="文鼎粗行楷" panose="02010609010101010101" pitchFamily="49" charset="-120"/>
              </a:rPr>
              <a:t>中段</a:t>
            </a:r>
            <a:endParaRPr lang="zh-TW" altLang="en-US" sz="2400" b="1" dirty="0">
              <a:solidFill>
                <a:srgbClr val="FFFF00"/>
              </a:solidFill>
              <a:ea typeface="文鼎粗行楷" panose="02010609010101010101" pitchFamily="49" charset="-120"/>
            </a:endParaRPr>
          </a:p>
        </p:txBody>
      </p:sp>
      <p:sp>
        <p:nvSpPr>
          <p:cNvPr id="23" name="橢圓形圖說文字 22"/>
          <p:cNvSpPr/>
          <p:nvPr/>
        </p:nvSpPr>
        <p:spPr>
          <a:xfrm rot="10800000">
            <a:off x="4716016" y="2708920"/>
            <a:ext cx="1152128" cy="475828"/>
          </a:xfrm>
          <a:prstGeom prst="wedgeEllipseCallout">
            <a:avLst>
              <a:gd name="adj1" fmla="val -24498"/>
              <a:gd name="adj2" fmla="val 85793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860032" y="2696297"/>
            <a:ext cx="1408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FF00"/>
                </a:solidFill>
                <a:ea typeface="文鼎粗行楷" panose="02010609010101010101" pitchFamily="49" charset="-120"/>
              </a:rPr>
              <a:t>後</a:t>
            </a:r>
            <a:r>
              <a:rPr lang="zh-TW" altLang="en-US" sz="2400" b="1" dirty="0" smtClean="0">
                <a:solidFill>
                  <a:srgbClr val="FFFF00"/>
                </a:solidFill>
                <a:ea typeface="文鼎粗行楷" panose="02010609010101010101" pitchFamily="49" charset="-120"/>
              </a:rPr>
              <a:t>段</a:t>
            </a:r>
            <a:endParaRPr lang="zh-TW" altLang="en-US" sz="2400" b="1" dirty="0">
              <a:solidFill>
                <a:srgbClr val="FFFF00"/>
              </a:solidFill>
              <a:ea typeface="文鼎粗行楷" panose="02010609010101010101" pitchFamily="49" charset="-120"/>
            </a:endParaRPr>
          </a:p>
        </p:txBody>
      </p:sp>
      <p:sp>
        <p:nvSpPr>
          <p:cNvPr id="28" name="向右箭號 27"/>
          <p:cNvSpPr/>
          <p:nvPr/>
        </p:nvSpPr>
        <p:spPr>
          <a:xfrm>
            <a:off x="211478" y="3420999"/>
            <a:ext cx="904138" cy="818957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3" y="3460428"/>
            <a:ext cx="999831" cy="804664"/>
          </a:xfrm>
          <a:prstGeom prst="rect">
            <a:avLst/>
          </a:prstGeom>
        </p:spPr>
      </p:pic>
      <p:sp>
        <p:nvSpPr>
          <p:cNvPr id="31" name="波浪 30"/>
          <p:cNvSpPr/>
          <p:nvPr/>
        </p:nvSpPr>
        <p:spPr>
          <a:xfrm>
            <a:off x="163182" y="5445224"/>
            <a:ext cx="1056399" cy="422768"/>
          </a:xfrm>
          <a:prstGeom prst="wave">
            <a:avLst/>
          </a:prstGeom>
          <a:gradFill rotWithShape="1">
            <a:gsLst>
              <a:gs pos="0">
                <a:srgbClr val="F79646">
                  <a:tint val="100000"/>
                  <a:shade val="100000"/>
                  <a:satMod val="130000"/>
                </a:srgbClr>
              </a:gs>
              <a:gs pos="100000">
                <a:srgbClr val="F7964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7" y="5388361"/>
            <a:ext cx="1329043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121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158601" y="334805"/>
            <a:ext cx="6468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908"/>
            <a:ext cx="9144000" cy="588846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627784" y="1628800"/>
            <a:ext cx="1728192" cy="5760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向右箭號 2"/>
          <p:cNvSpPr/>
          <p:nvPr/>
        </p:nvSpPr>
        <p:spPr bwMode="auto">
          <a:xfrm>
            <a:off x="4418758" y="1808820"/>
            <a:ext cx="360040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798267" y="1732166"/>
            <a:ext cx="434916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農業部農田水利署推廣管路灌溉作業要點</a:t>
            </a:r>
            <a:endParaRPr lang="zh-TW" altLang="en-US" b="1" dirty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00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122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158601" y="334805"/>
            <a:ext cx="6468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1560" y="1124744"/>
            <a:ext cx="828092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b="1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五、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每一申請人依本要點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申請補助之金額及基準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依「</a:t>
            </a:r>
            <a:r>
              <a:rPr lang="zh-TW" altLang="en-US" u="sng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農業部主管計畫</a:t>
            </a:r>
            <a:r>
              <a:rPr lang="zh-TW" altLang="en-US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補助基準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編號</a:t>
            </a:r>
            <a:r>
              <a:rPr lang="en-US" altLang="zh-TW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0104</a:t>
            </a:r>
            <a:r>
              <a:rPr lang="zh-TW" altLang="en-US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「管路</a:t>
            </a:r>
            <a:r>
              <a:rPr lang="zh-TW" altLang="en-US" u="sng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灌溉系統」補助項目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辦理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六、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申請人申請管路灌溉設施補助，應填具申請書，並檢附下列文件，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向受理</a:t>
            </a:r>
            <a:endParaRPr lang="en-US" altLang="zh-TW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單位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提出申請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</a:p>
          <a:p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國民身分證正反面影本。</a:t>
            </a:r>
          </a:p>
          <a:p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地籍圖謄本及三個月內之土地登記謄本。</a:t>
            </a:r>
          </a:p>
          <a:p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所補助之設施應申請容許使用者，應檢附容許使用同意文件；免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申請容許</a:t>
            </a:r>
            <a:endParaRPr lang="en-US" altLang="zh-TW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使用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且土地非屬申請人單獨所有者，應檢附土地所有權人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同意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施設之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證明</a:t>
            </a:r>
            <a:endParaRPr lang="en-US" altLang="zh-TW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文件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規劃書，及擬具規劃書者符合第四點第二項規定之證明文件；其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屬委託擬</a:t>
            </a:r>
            <a:endParaRPr lang="en-US" altLang="zh-TW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具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者，應一併檢附委託書。</a:t>
            </a:r>
          </a:p>
          <a:p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施設完成後之結案申報書。</a:t>
            </a:r>
          </a:p>
          <a:p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施設前、後照片。</a:t>
            </a:r>
          </a:p>
          <a:p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</a:t>
            </a:r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領據、相關單據或設施性能規格之證明文件。</a:t>
            </a:r>
          </a:p>
          <a:p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</a:t>
            </a:r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其他經本署指定之文件。</a:t>
            </a:r>
          </a:p>
          <a:p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前項第三款後段之土地所有權人同意施設之證明文件，其屬共有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土地之情形</a:t>
            </a:r>
            <a:endParaRPr lang="en-US" altLang="zh-TW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者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，得由申請人出具之土地使用切結書代替。</a:t>
            </a:r>
          </a:p>
          <a:p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第一項第五款結案申報書應載明申請補助項目、內容及自主審查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結果。</a:t>
            </a:r>
            <a:endParaRPr lang="en-US" altLang="zh-TW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00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endParaRPr lang="en-US" altLang="zh-TW" dirty="0" smtClean="0">
              <a:solidFill>
                <a:srgbClr val="00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endParaRPr lang="en-US" altLang="zh-TW" dirty="0">
              <a:solidFill>
                <a:srgbClr val="00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endParaRPr lang="en-US" altLang="zh-TW" dirty="0" smtClean="0">
              <a:solidFill>
                <a:srgbClr val="000000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11560" y="1008600"/>
            <a:ext cx="4896544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農業部農田水利署推廣管路灌溉作業要點</a:t>
            </a:r>
            <a:endParaRPr lang="zh-TW" altLang="en-US" sz="2000" b="1" dirty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918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123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140361" y="133939"/>
            <a:ext cx="6468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3440" y="881867"/>
            <a:ext cx="84310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七、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受理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單位收到前點第一項申請案件後，應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審查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有無第八點所定情形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；其有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文件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不齊全或其他得補正之情形者，應以書面通知申請人限期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補正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屆期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未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補正、未完全補正或無法補正者，應不受理。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前項申請之審查方式，以書面為之。但補助金額超過新臺幣十五萬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元、申</a:t>
            </a:r>
            <a:endParaRPr lang="en-US" altLang="zh-TW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請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二種以上設施，或其他經受理單位認有必要之情形，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受理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單位得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情形</a:t>
            </a:r>
            <a:endParaRPr lang="en-US" altLang="zh-TW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辦理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現地勘查或系統功能測試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 受理單位依前項審查時，得洽請申請人配合辦理，並提供必要之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協助。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八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第六點第一項之申請有下列情形之一者，應予駁回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(一) 不符合第三點至第五點規定之一。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(二) 所灌溉土地曾接受本要點補助管路灌溉設施。但符合第十一點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規定再次申請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補助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者，不在此限。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(三) 所灌溉土地種植檳榔、荖花及荖葉之作物。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(四) 所灌溉土地位於超限利用情形之山坡地、國有林事業區出租造林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地管理要點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所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稱造林地，或都市計畫保護區內依法不得供農作使用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之範圍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內。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(五) 所灌溉土地以休閒農場或露營區之方式經營。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(六) 未依規劃書施設完成；或未經申請而施設完成管路灌溉設施。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(七) 申請人規避、妨礙或拒絕受理單位之現地勘查或系統功能測試，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或未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提供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必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要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之協助。</a:t>
            </a:r>
          </a:p>
          <a:p>
            <a:endParaRPr lang="zh-TW" altLang="en-US" dirty="0"/>
          </a:p>
        </p:txBody>
      </p:sp>
      <p:sp>
        <p:nvSpPr>
          <p:cNvPr id="6" name="向下箭號 5"/>
          <p:cNvSpPr/>
          <p:nvPr/>
        </p:nvSpPr>
        <p:spPr bwMode="auto">
          <a:xfrm rot="5400000">
            <a:off x="768035" y="1782737"/>
            <a:ext cx="216511" cy="48470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32858" y="1340768"/>
            <a:ext cx="492443" cy="2106358"/>
          </a:xfrm>
          <a:prstGeom prst="rect">
            <a:avLst/>
          </a:prstGeom>
          <a:solidFill>
            <a:srgbClr val="92D05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機關進行實質審查</a:t>
            </a:r>
            <a:endParaRPr lang="zh-TW" altLang="en-US" sz="2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25301" y="799185"/>
            <a:ext cx="4896544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農業部農田水利署推廣管路灌溉作業要點</a:t>
            </a:r>
            <a:endParaRPr lang="zh-TW" altLang="en-US" sz="2000" b="1" dirty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00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124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158601" y="334805"/>
            <a:ext cx="6468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136"/>
            <a:ext cx="9144000" cy="587686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627784" y="1772816"/>
            <a:ext cx="5544616" cy="15121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7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125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158601" y="334805"/>
            <a:ext cx="6468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474926"/>
              </p:ext>
            </p:extLst>
          </p:nvPr>
        </p:nvGraphicFramePr>
        <p:xfrm>
          <a:off x="73696" y="981136"/>
          <a:ext cx="8937435" cy="5318249"/>
        </p:xfrm>
        <a:graphic>
          <a:graphicData uri="http://schemas.openxmlformats.org/drawingml/2006/table">
            <a:tbl>
              <a:tblPr firstRow="1" bandRow="1"/>
              <a:tblGrid>
                <a:gridCol w="8937435"/>
              </a:tblGrid>
              <a:tr h="5318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2400" dirty="0" smtClean="0"/>
                        <a:t>     </a:t>
                      </a:r>
                      <a:r>
                        <a:rPr lang="zh-TW" altLang="en-US" sz="2400" dirty="0" smtClean="0"/>
                        <a:t>      </a:t>
                      </a:r>
                      <a:endParaRPr lang="en-US" altLang="zh-TW" sz="24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4" marR="91434" marT="45732" marB="45732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1263820963"/>
              </p:ext>
            </p:extLst>
          </p:nvPr>
        </p:nvGraphicFramePr>
        <p:xfrm>
          <a:off x="953135" y="1268759"/>
          <a:ext cx="7839073" cy="4872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向右箭號 9"/>
          <p:cNvSpPr/>
          <p:nvPr/>
        </p:nvSpPr>
        <p:spPr>
          <a:xfrm>
            <a:off x="400308" y="1158507"/>
            <a:ext cx="1105653" cy="937920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08364" y="1396634"/>
            <a:ext cx="1213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ea typeface="文鼎粗行楷" panose="02010609010101010101" pitchFamily="49" charset="-120"/>
              </a:rPr>
              <a:t>中段</a:t>
            </a:r>
            <a:endParaRPr lang="zh-TW" altLang="en-US" sz="2400" b="1" dirty="0">
              <a:solidFill>
                <a:srgbClr val="FFFF00"/>
              </a:solidFill>
              <a:ea typeface="文鼎粗行楷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004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3319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126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089956" y="404664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7504" y="1185320"/>
            <a:ext cx="8938346" cy="5262979"/>
          </a:xfrm>
          <a:prstGeom prst="rect">
            <a:avLst/>
          </a:prstGeom>
          <a:solidFill>
            <a:srgbClr val="DDFCFF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</a:t>
            </a:r>
            <a:r>
              <a:rPr kumimoji="1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本法第</a:t>
            </a: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14</a:t>
            </a:r>
            <a:r>
              <a:rPr kumimoji="1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條第</a:t>
            </a: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</a:t>
            </a:r>
            <a:r>
              <a:rPr kumimoji="1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項但書第</a:t>
            </a: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3</a:t>
            </a:r>
            <a:r>
              <a:rPr kumimoji="1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款所稱</a:t>
            </a: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『</a:t>
            </a:r>
            <a:r>
              <a:rPr kumimoji="1" lang="zh-TW" alt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以公開公平方式</a:t>
            </a: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』</a:t>
            </a:r>
            <a:r>
              <a:rPr kumimoji="1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辦理之補助，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除須有補助法令依據外，並須將下列</a:t>
            </a:r>
            <a:r>
              <a: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6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項資訊以電信網路或其他足以使公眾得知之方式公開之</a:t>
            </a:r>
            <a:r>
              <a:rPr kumimoji="1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，如此方符合「公平公開方式」之要求</a:t>
            </a:r>
            <a:r>
              <a:rPr kumimoji="1" lang="en-US" altLang="zh-TW" sz="16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:(</a:t>
            </a:r>
            <a:r>
              <a:rPr kumimoji="1" lang="zh-TW" altLang="en-US" sz="16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法務部</a:t>
            </a:r>
            <a:r>
              <a:rPr kumimoji="1" lang="en-US" altLang="zh-TW" sz="16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108.11.14</a:t>
            </a:r>
            <a:r>
              <a:rPr kumimoji="1" lang="zh-TW" altLang="en-US" sz="16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法廉字第</a:t>
            </a:r>
            <a:r>
              <a:rPr kumimoji="1" lang="en-US" altLang="zh-TW" sz="16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10800074540</a:t>
            </a:r>
            <a:r>
              <a:rPr kumimoji="1" lang="zh-TW" altLang="en-US" sz="16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號、</a:t>
            </a:r>
            <a:r>
              <a:rPr kumimoji="1" lang="en-US" altLang="zh-TW" sz="16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111.07.29</a:t>
            </a:r>
            <a:r>
              <a:rPr kumimoji="1" lang="zh-TW" altLang="en-US" sz="16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法廉字第</a:t>
            </a:r>
            <a:r>
              <a:rPr kumimoji="1" lang="en-US" altLang="zh-TW" sz="16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11105003910</a:t>
            </a:r>
            <a:r>
              <a:rPr kumimoji="1" lang="zh-TW" altLang="en-US" sz="16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號函釋</a:t>
            </a:r>
            <a:r>
              <a:rPr kumimoji="1" lang="en-US" altLang="zh-TW" sz="16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)</a:t>
            </a:r>
            <a:endParaRPr kumimoji="1" lang="en-US" altLang="zh-TW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補助項目</a:t>
            </a: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申請期間</a:t>
            </a: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kumimoji="1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資格條件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kumimoji="1" lang="zh-TW" altLang="en-US" sz="2400" b="1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(4)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審查方式</a:t>
            </a: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kumimoji="1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(5)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個別</a:t>
            </a: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受補助者之補助金額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上限</a:t>
            </a:r>
            <a:endParaRPr kumimoji="1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</a:t>
            </a:r>
            <a:r>
              <a:rPr kumimoji="1" lang="en-US" altLang="zh-TW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1" lang="zh-TW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註</a:t>
            </a:r>
            <a:r>
              <a:rPr kumimoji="1" lang="en-US" altLang="zh-TW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):</a:t>
            </a:r>
            <a:r>
              <a:rPr kumimoji="1" lang="zh-TW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受理</a:t>
            </a:r>
            <a:r>
              <a:rPr kumimoji="1" lang="zh-TW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補助時僅能定期申請計畫之補助比例上限，於</a:t>
            </a:r>
            <a:r>
              <a:rPr kumimoji="1" lang="zh-TW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公告時則敘</a:t>
            </a: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20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2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kumimoji="1" lang="zh-TW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明</a:t>
            </a:r>
            <a:r>
              <a:rPr kumimoji="1" lang="zh-TW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補助比例上限</a:t>
            </a:r>
            <a:r>
              <a:rPr kumimoji="1" lang="zh-TW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1" lang="en-US" altLang="zh-TW" sz="2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(6)</a:t>
            </a: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全案預算金額概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估</a:t>
            </a:r>
            <a:endParaRPr kumimoji="1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kumimoji="1" lang="en-US" altLang="zh-TW" sz="220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220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</a:t>
            </a:r>
            <a:r>
              <a:rPr kumimoji="1" lang="en-US" altLang="zh-TW" sz="220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):</a:t>
            </a:r>
            <a:r>
              <a:rPr kumimoji="1" lang="zh-TW" altLang="en-US" sz="220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就常態性、通案性補助，因補助預算尚未經審議通過</a:t>
            </a:r>
            <a:r>
              <a:rPr kumimoji="1" lang="zh-TW" altLang="en-US" sz="22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或撥付等</a:t>
            </a:r>
            <a:endParaRPr kumimoji="1" lang="en-US" altLang="zh-TW" sz="2200" kern="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20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2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事實上</a:t>
            </a:r>
            <a:r>
              <a:rPr kumimoji="1" lang="zh-TW" altLang="en-US" sz="220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或法律上原因，致於開始受理補助時</a:t>
            </a:r>
            <a:r>
              <a:rPr kumimoji="1" lang="zh-TW" altLang="en-US" sz="22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尚未能</a:t>
            </a:r>
            <a:r>
              <a:rPr kumimoji="1" lang="zh-TW" altLang="en-US" sz="220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確定</a:t>
            </a:r>
            <a:r>
              <a:rPr kumimoji="1" lang="zh-TW" altLang="en-US" sz="22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其全案</a:t>
            </a:r>
            <a:endParaRPr kumimoji="1" lang="en-US" altLang="zh-TW" sz="2200" kern="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20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2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預算</a:t>
            </a:r>
            <a:r>
              <a:rPr kumimoji="1" lang="zh-TW" altLang="en-US" sz="220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金額時，</a:t>
            </a:r>
            <a:r>
              <a:rPr kumimoji="1" lang="zh-TW" altLang="en-US" sz="2200" u="sng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得於已充分揭露其他補助</a:t>
            </a:r>
            <a:r>
              <a:rPr kumimoji="1" lang="zh-TW" altLang="en-US" sz="2200" u="sng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資訊</a:t>
            </a:r>
            <a:r>
              <a:rPr kumimoji="1" lang="zh-TW" altLang="en-US" sz="2200" u="sng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，不影響</a:t>
            </a:r>
            <a:r>
              <a:rPr kumimoji="1" lang="zh-TW" altLang="en-US" sz="2200" u="sng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申請補助</a:t>
            </a:r>
            <a:endParaRPr kumimoji="1" lang="en-US" altLang="zh-TW" sz="2200" u="sng" kern="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20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2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kumimoji="1" lang="zh-TW" altLang="en-US" sz="2200" u="sng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</a:t>
            </a:r>
            <a:r>
              <a:rPr kumimoji="1" lang="zh-TW" altLang="en-US" sz="2200" u="sng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資訊獲取公平之情形下 ，可</a:t>
            </a:r>
            <a:r>
              <a:rPr kumimoji="1" lang="zh-TW" altLang="en-US" sz="2200" u="sng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不予公布</a:t>
            </a:r>
            <a:r>
              <a:rPr kumimoji="1" lang="zh-TW" altLang="en-US" sz="2200" u="sng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全案預算</a:t>
            </a:r>
            <a:r>
              <a:rPr kumimoji="1" lang="zh-TW" altLang="en-US" sz="2200" u="sng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金額概</a:t>
            </a:r>
            <a:r>
              <a:rPr kumimoji="1" lang="zh-TW" altLang="en-US" sz="2200" u="sng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估</a:t>
            </a:r>
            <a:r>
              <a:rPr kumimoji="1" lang="zh-TW" altLang="en-US" sz="2200" u="sng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en-US" altLang="zh-TW" sz="2800" b="0" i="0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49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22338" y="0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127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227597" y="242906"/>
            <a:ext cx="6712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86629" y="2185834"/>
            <a:ext cx="8583059" cy="4195495"/>
            <a:chOff x="3292644" y="1689822"/>
            <a:chExt cx="4008606" cy="2228383"/>
          </a:xfrm>
        </p:grpSpPr>
        <p:sp>
          <p:nvSpPr>
            <p:cNvPr id="7" name="圓角矩形 6"/>
            <p:cNvSpPr/>
            <p:nvPr/>
          </p:nvSpPr>
          <p:spPr>
            <a:xfrm>
              <a:off x="3292644" y="1689822"/>
              <a:ext cx="2682004" cy="2228383"/>
            </a:xfrm>
            <a:prstGeom prst="roundRect">
              <a:avLst>
                <a:gd name="adj" fmla="val 10000"/>
              </a:avLst>
            </a:prstGeom>
            <a:solidFill>
              <a:srgbClr val="92D050">
                <a:alpha val="90000"/>
              </a:srgbClr>
            </a:solidFill>
            <a:ln w="25400" cap="flat" cmpd="sng" algn="ctr">
              <a:solidFill>
                <a:srgbClr val="4F81B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○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所謂充分公開，須上述</a:t>
              </a:r>
              <a:r>
                <a:rPr kumimoji="1" lang="en-US" altLang="zh-TW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6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項資訊直接在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kern="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kumimoji="1" lang="zh-TW" altLang="en-US" sz="2400" b="1" kern="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網頁顯示，使民眾一目了然。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❌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不能僅於網站公告「補助法令規定」，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kern="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kumimoji="1" lang="zh-TW" altLang="en-US" sz="2400" b="1" kern="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或僅以附加「補助計畫檔案」之方式，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kern="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kumimoji="1" lang="zh-TW" altLang="en-US" sz="2400" b="1" kern="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要求民眾需尋找查閱相關內文等，均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kern="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kumimoji="1" lang="zh-TW" altLang="en-US" sz="2400" b="1" kern="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難謂符合前開</a:t>
              </a:r>
              <a:r>
                <a:rPr kumimoji="1" lang="en-US" altLang="zh-TW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『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公平公開方式</a:t>
              </a:r>
              <a:r>
                <a:rPr kumimoji="1" lang="en-US" altLang="zh-TW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』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之要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kern="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kumimoji="1" lang="zh-TW" altLang="en-US" sz="2400" b="1" kern="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件。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*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本法第</a:t>
              </a:r>
              <a:r>
                <a:rPr kumimoji="1" lang="en-US" altLang="zh-TW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14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條第</a:t>
              </a:r>
              <a:r>
                <a:rPr kumimoji="1" lang="en-US" altLang="zh-TW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3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項：前項公開應利用電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kern="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信網路或其他方式供公眾線上查詢。</a:t>
              </a:r>
            </a:p>
          </p:txBody>
        </p:sp>
        <p:sp>
          <p:nvSpPr>
            <p:cNvPr id="8" name="圓角矩形 4"/>
            <p:cNvSpPr/>
            <p:nvPr/>
          </p:nvSpPr>
          <p:spPr>
            <a:xfrm>
              <a:off x="3463302" y="1861362"/>
              <a:ext cx="3837948" cy="112997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10668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</p:grp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615" y="2185832"/>
            <a:ext cx="3178479" cy="3907463"/>
          </a:xfrm>
          <a:prstGeom prst="rect">
            <a:avLst/>
          </a:prstGeom>
        </p:spPr>
      </p:pic>
      <p:pic>
        <p:nvPicPr>
          <p:cNvPr id="10" name="圖片 9" descr="重要, 重要, 點, 確認, JPG, PNG 和 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50" y="1009244"/>
            <a:ext cx="2088232" cy="1176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77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128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043608" y="278577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50216"/>
            <a:ext cx="7128792" cy="581568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195736" y="1916832"/>
            <a:ext cx="5328592" cy="7200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375756" y="2636912"/>
            <a:ext cx="5148572" cy="495166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78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129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043608" y="278577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627784" y="1628800"/>
            <a:ext cx="5472608" cy="165618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87624" y="4423964"/>
            <a:ext cx="1368152" cy="6612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0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4817" y="22470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財產申報項目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6" name="Group 10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47796910"/>
              </p:ext>
            </p:extLst>
          </p:nvPr>
        </p:nvGraphicFramePr>
        <p:xfrm>
          <a:off x="1151382" y="1009038"/>
          <a:ext cx="6940997" cy="1950740"/>
        </p:xfrm>
        <a:graphic>
          <a:graphicData uri="http://schemas.openxmlformats.org/drawingml/2006/table">
            <a:tbl>
              <a:tblPr/>
              <a:tblGrid>
                <a:gridCol w="2266559"/>
                <a:gridCol w="2833325"/>
                <a:gridCol w="1841113"/>
              </a:tblGrid>
              <a:tr h="36999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財產項目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2" marR="91442"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申報標準</a:t>
                      </a:r>
                    </a:p>
                  </a:txBody>
                  <a:tcPr marL="91442" marR="91442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申報內容</a:t>
                      </a:r>
                    </a:p>
                  </a:txBody>
                  <a:tcPr marL="91442" marR="91442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55255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九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)2.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保險</a:t>
                      </a:r>
                      <a:endParaRPr kumimoji="1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42" marR="91442"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820738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228725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36713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凡屬「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儲蓄型壽險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」、「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投資型壽險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」及「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年金型保險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」之保險契約類型，且</a:t>
                      </a:r>
                      <a:r>
                        <a:rPr kumimoji="1" lang="zh-TW" alt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要保人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</a:t>
                      </a:r>
                      <a:r>
                        <a:rPr kumimoji="1" lang="zh-TW" alt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申報人本人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1" lang="zh-TW" alt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配偶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及</a:t>
                      </a:r>
                      <a:r>
                        <a:rPr kumimoji="1" lang="zh-TW" alt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未成年子女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者，則不論已繳保費多寡，均應申報。</a:t>
                      </a:r>
                    </a:p>
                  </a:txBody>
                  <a:tcPr marL="91442" marR="91442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just" defTabSz="914400" rtl="0" eaLnBrk="1" fontAlgn="t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敘明保險契約名稱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just" defTabSz="914400" rtl="0" eaLnBrk="1" fontAlgn="t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、保險公司、保單號碼、要保人、保險契約類型、契約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just" defTabSz="914400" rtl="0" eaLnBrk="1" fontAlgn="t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始日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契約終日</a:t>
                      </a:r>
                    </a:p>
                  </a:txBody>
                  <a:tcPr marL="91442" marR="91442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771523" y="551074"/>
            <a:ext cx="759618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申報人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本人</a:t>
            </a:r>
            <a:r>
              <a:rPr lang="zh-TW" altLang="en-US" sz="2400" dirty="0" smtClean="0">
                <a:solidFill>
                  <a:srgbClr val="CC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配偶</a:t>
            </a:r>
            <a:r>
              <a:rPr lang="zh-TW" altLang="en-US" sz="2400" dirty="0" smtClean="0">
                <a:solidFill>
                  <a:srgbClr val="CC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未成年子女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所持有之下列財產：</a:t>
            </a:r>
          </a:p>
        </p:txBody>
      </p:sp>
      <p:graphicFrame>
        <p:nvGraphicFramePr>
          <p:cNvPr id="8" name="Group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758912"/>
              </p:ext>
            </p:extLst>
          </p:nvPr>
        </p:nvGraphicFramePr>
        <p:xfrm>
          <a:off x="1153927" y="4653136"/>
          <a:ext cx="6946465" cy="2141724"/>
        </p:xfrm>
        <a:graphic>
          <a:graphicData uri="http://schemas.openxmlformats.org/drawingml/2006/table">
            <a:tbl>
              <a:tblPr/>
              <a:tblGrid>
                <a:gridCol w="2304313"/>
                <a:gridCol w="2769944"/>
                <a:gridCol w="1872208"/>
              </a:tblGrid>
              <a:tr h="2963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十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債權</a:t>
                      </a:r>
                    </a:p>
                  </a:txBody>
                  <a:tcPr marL="90002" marR="108003" marT="46793" marB="467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每人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毎項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累計達（含）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100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時，即應逐筆申報</a:t>
                      </a:r>
                    </a:p>
                  </a:txBody>
                  <a:tcPr marL="90002" marR="108003" marT="46793" marB="467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債權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務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人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+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取得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發生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時間＋取得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發生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原因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+</a:t>
                      </a:r>
                      <a:r>
                        <a:rPr kumimoji="1" lang="zh-TW" alt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申報日當日實際餘額</a:t>
                      </a:r>
                      <a:endParaRPr kumimoji="1" lang="en-US" altLang="zh-TW" sz="16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2" marR="108003" marT="46793" marB="467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38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十一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債務</a:t>
                      </a:r>
                    </a:p>
                  </a:txBody>
                  <a:tcPr marL="90002" marR="108003" marT="46793" marB="467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0727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十二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事業投資</a:t>
                      </a:r>
                    </a:p>
                  </a:txBody>
                  <a:tcPr marL="90002" marR="108003" marT="46793" marB="467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每人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累計達（含）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100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時，即應逐筆申報</a:t>
                      </a:r>
                    </a:p>
                  </a:txBody>
                  <a:tcPr marL="90002" marR="108003" marT="46793" marB="467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投資人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+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投資事業名稱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+</a:t>
                      </a:r>
                      <a:r>
                        <a:rPr kumimoji="1" lang="zh-TW" alt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申報日當日實際投資金額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+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取得時間＋取得原因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2" marR="108003" marT="46793" marB="467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212605"/>
              </p:ext>
            </p:extLst>
          </p:nvPr>
        </p:nvGraphicFramePr>
        <p:xfrm>
          <a:off x="1153927" y="2996952"/>
          <a:ext cx="6943908" cy="1656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5945"/>
                <a:gridCol w="2808312"/>
                <a:gridCol w="1869651"/>
              </a:tblGrid>
              <a:tr h="1656184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九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en-US" altLang="zh-TW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虛擬資產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TW" altLang="en-US" sz="16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每人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TW" altLang="en-US" sz="16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各類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虛擬資產合計，於申報日交易價額達</a:t>
                      </a:r>
                      <a:r>
                        <a:rPr lang="en-US" altLang="zh-TW" sz="16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r>
                        <a:rPr lang="zh-TW" altLang="en-US" sz="16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萬元以上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者，即應將各類虛擬資產申報，但該類虛擬資產交易價額在</a:t>
                      </a: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1000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元以下者，無須申報。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13</a:t>
            </a:fld>
            <a:endParaRPr lang="es-ES" altLang="zh-TW" dirty="0"/>
          </a:p>
        </p:txBody>
      </p:sp>
    </p:spTree>
    <p:extLst>
      <p:ext uri="{BB962C8B-B14F-4D97-AF65-F5344CB8AC3E}">
        <p14:creationId xmlns:p14="http://schemas.microsoft.com/office/powerpoint/2010/main" val="333033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130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043608" y="278577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52" y="924908"/>
            <a:ext cx="9144000" cy="593309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771800" y="1628800"/>
            <a:ext cx="3744416" cy="4320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47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131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043608" y="278577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478178"/>
              </p:ext>
            </p:extLst>
          </p:nvPr>
        </p:nvGraphicFramePr>
        <p:xfrm>
          <a:off x="73696" y="981136"/>
          <a:ext cx="8937435" cy="5318249"/>
        </p:xfrm>
        <a:graphic>
          <a:graphicData uri="http://schemas.openxmlformats.org/drawingml/2006/table">
            <a:tbl>
              <a:tblPr firstRow="1" bandRow="1"/>
              <a:tblGrid>
                <a:gridCol w="8937435"/>
              </a:tblGrid>
              <a:tr h="5318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zh-TW" sz="2400" dirty="0" smtClean="0"/>
                        <a:t>     </a:t>
                      </a:r>
                      <a:r>
                        <a:rPr lang="zh-TW" altLang="en-US" sz="2400" dirty="0" smtClean="0"/>
                        <a:t>      </a:t>
                      </a:r>
                      <a:endParaRPr lang="en-US" altLang="zh-TW" sz="24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4" marR="91434" marT="45732" marB="45732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</a:tr>
            </a:tbl>
          </a:graphicData>
        </a:graphic>
      </p:graphicFrame>
      <p:sp>
        <p:nvSpPr>
          <p:cNvPr id="10" name="向右箭號 9"/>
          <p:cNvSpPr/>
          <p:nvPr/>
        </p:nvSpPr>
        <p:spPr>
          <a:xfrm>
            <a:off x="251520" y="1196752"/>
            <a:ext cx="1152128" cy="936104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99660" y="1433971"/>
            <a:ext cx="1213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FF00"/>
                </a:solidFill>
                <a:ea typeface="文鼎粗行楷" panose="02010609010101010101" pitchFamily="49" charset="-120"/>
              </a:rPr>
              <a:t>後</a:t>
            </a:r>
            <a:r>
              <a:rPr lang="zh-TW" altLang="en-US" sz="2400" b="1" dirty="0" smtClean="0">
                <a:solidFill>
                  <a:srgbClr val="FFFF00"/>
                </a:solidFill>
                <a:ea typeface="文鼎粗行楷" panose="02010609010101010101" pitchFamily="49" charset="-120"/>
              </a:rPr>
              <a:t>段</a:t>
            </a:r>
            <a:endParaRPr lang="zh-TW" altLang="en-US" sz="2400" b="1" dirty="0">
              <a:solidFill>
                <a:srgbClr val="FFFF00"/>
              </a:solidFill>
              <a:ea typeface="文鼎粗行楷" panose="02010609010101010101" pitchFamily="49" charset="-120"/>
            </a:endParaRPr>
          </a:p>
        </p:txBody>
      </p:sp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val="1471334543"/>
              </p:ext>
            </p:extLst>
          </p:nvPr>
        </p:nvGraphicFramePr>
        <p:xfrm>
          <a:off x="953135" y="1292717"/>
          <a:ext cx="7839073" cy="4872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005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132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043608" y="181211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036496" cy="537321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4888" y="1089806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監察院</a:t>
            </a:r>
            <a:r>
              <a:rPr lang="en-US" altLang="zh-TW" sz="2000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000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公職人員及關係人補助交易身分關係公開及查詢平台</a:t>
            </a:r>
            <a:endParaRPr lang="zh-TW" altLang="en-US" sz="2000" u="sng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3635896" y="2708920"/>
            <a:ext cx="2917304" cy="57606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3419872" y="5589240"/>
            <a:ext cx="2917304" cy="57606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50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133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043608" y="278577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9512" y="964066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監察院</a:t>
            </a:r>
            <a:r>
              <a:rPr lang="en-US" altLang="zh-TW" sz="2000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000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公職人員及關係人補助交易身分關係公開及查詢平台</a:t>
            </a:r>
            <a:endParaRPr lang="zh-TW" altLang="en-US" sz="2000" u="sng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64175"/>
            <a:ext cx="8928992" cy="5357299"/>
          </a:xfrm>
          <a:prstGeom prst="rect">
            <a:avLst/>
          </a:prstGeom>
        </p:spPr>
      </p:pic>
      <p:cxnSp>
        <p:nvCxnSpPr>
          <p:cNvPr id="7" name="直線單箭頭接點 6"/>
          <p:cNvCxnSpPr/>
          <p:nvPr/>
        </p:nvCxnSpPr>
        <p:spPr bwMode="auto">
          <a:xfrm flipV="1">
            <a:off x="2843808" y="3541671"/>
            <a:ext cx="1296144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文字方塊 7"/>
          <p:cNvSpPr txBox="1"/>
          <p:nvPr/>
        </p:nvSpPr>
        <p:spPr>
          <a:xfrm>
            <a:off x="4139952" y="334965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8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中華民國法官協會</a:t>
            </a:r>
            <a:endParaRPr lang="en-US" altLang="zh-TW" b="1" dirty="0" smtClean="0">
              <a:solidFill>
                <a:srgbClr val="00808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2321480" y="3837058"/>
            <a:ext cx="810360" cy="28803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直線接點 10"/>
          <p:cNvCxnSpPr/>
          <p:nvPr/>
        </p:nvCxnSpPr>
        <p:spPr bwMode="auto">
          <a:xfrm>
            <a:off x="4499992" y="4107948"/>
            <a:ext cx="172819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118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134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043608" y="278577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9512" y="964066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監察院</a:t>
            </a:r>
            <a:r>
              <a:rPr lang="en-US" altLang="zh-TW" sz="2000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000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公職人員及關係人補助交易身分關係公開及查詢平台</a:t>
            </a:r>
            <a:endParaRPr lang="zh-TW" altLang="en-US" sz="2000" u="sng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176"/>
            <a:ext cx="9144000" cy="5493824"/>
          </a:xfrm>
          <a:prstGeom prst="rect">
            <a:avLst/>
          </a:prstGeom>
        </p:spPr>
      </p:pic>
      <p:cxnSp>
        <p:nvCxnSpPr>
          <p:cNvPr id="8" name="直線接點 7"/>
          <p:cNvCxnSpPr/>
          <p:nvPr/>
        </p:nvCxnSpPr>
        <p:spPr bwMode="auto">
          <a:xfrm>
            <a:off x="5230416" y="3284984"/>
            <a:ext cx="279796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線接點 10"/>
          <p:cNvCxnSpPr/>
          <p:nvPr/>
        </p:nvCxnSpPr>
        <p:spPr bwMode="auto">
          <a:xfrm>
            <a:off x="1691680" y="5013176"/>
            <a:ext cx="612068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線接點 12"/>
          <p:cNvCxnSpPr/>
          <p:nvPr/>
        </p:nvCxnSpPr>
        <p:spPr bwMode="auto">
          <a:xfrm>
            <a:off x="1691680" y="5301208"/>
            <a:ext cx="612068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線接點 13"/>
          <p:cNvCxnSpPr/>
          <p:nvPr/>
        </p:nvCxnSpPr>
        <p:spPr bwMode="auto">
          <a:xfrm>
            <a:off x="1691680" y="5589240"/>
            <a:ext cx="612068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939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135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933872" y="291741"/>
            <a:ext cx="8013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事前揭露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事後公開義務</a:t>
            </a:r>
            <a:r>
              <a:rPr lang="en-US" altLang="zh-TW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72212" y="1090064"/>
            <a:ext cx="8874224" cy="216824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TextBox 112"/>
          <p:cNvSpPr txBox="1"/>
          <p:nvPr/>
        </p:nvSpPr>
        <p:spPr>
          <a:xfrm>
            <a:off x="294038" y="897196"/>
            <a:ext cx="8405256" cy="6490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endParaRPr lang="en-US" altLang="zh-CN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  <a:p>
            <a:pPr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 smtClean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125" dirty="0" smtClean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zh-CN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</a:t>
            </a:r>
            <a:r>
              <a:rPr lang="zh-CN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政府採購法以公告程序或同法</a:t>
            </a:r>
            <a:r>
              <a:rPr lang="zh-CN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CN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zh-CN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辦理之採購</a:t>
            </a:r>
            <a:r>
              <a:rPr lang="zh-CN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項但書第</a:t>
            </a:r>
            <a:r>
              <a:rPr lang="en-US" altLang="zh-TW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款</a:t>
            </a:r>
            <a:r>
              <a:rPr lang="en-US" altLang="zh-TW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CN" altLang="en-US" sz="14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TextBox 114"/>
          <p:cNvSpPr txBox="1"/>
          <p:nvPr/>
        </p:nvSpPr>
        <p:spPr>
          <a:xfrm>
            <a:off x="294038" y="1603567"/>
            <a:ext cx="815272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6248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spc="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CN" altLang="en-US" sz="2000" spc="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依法</a:t>
            </a:r>
            <a:r>
              <a:rPr lang="zh-CN" altLang="en-US" sz="2000" spc="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令規定經由公</a:t>
            </a:r>
            <a:r>
              <a:rPr lang="zh-CN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平競爭方式，以公告程序辦理之採購、標售、標</a:t>
            </a:r>
            <a:r>
              <a:rPr lang="zh-CN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租</a:t>
            </a:r>
            <a:r>
              <a:rPr lang="zh-CN" altLang="en-US" sz="2000" spc="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endParaRPr lang="en-US" altLang="zh-CN" sz="2000" spc="5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6248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spc="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CN" altLang="en-US" sz="2000" spc="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招標</a:t>
            </a:r>
            <a:r>
              <a:rPr lang="zh-CN" altLang="en-US" sz="2000" spc="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設定用益</a:t>
            </a:r>
            <a:r>
              <a:rPr lang="zh-CN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物權</a:t>
            </a:r>
            <a:r>
              <a:rPr lang="zh-CN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1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1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1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1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項但書</a:t>
            </a:r>
            <a:r>
              <a:rPr lang="zh-TW" altLang="en-US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款</a:t>
            </a:r>
            <a:r>
              <a:rPr lang="en-US" altLang="zh-TW" sz="1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CN" altLang="en-US" sz="14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2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TextBox 113"/>
          <p:cNvSpPr txBox="1"/>
          <p:nvPr/>
        </p:nvSpPr>
        <p:spPr>
          <a:xfrm flipV="1">
            <a:off x="130038" y="1638446"/>
            <a:ext cx="2654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000" spc="-1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</a:p>
        </p:txBody>
      </p:sp>
      <p:sp>
        <p:nvSpPr>
          <p:cNvPr id="9" name="TextBox 116"/>
          <p:cNvSpPr txBox="1"/>
          <p:nvPr/>
        </p:nvSpPr>
        <p:spPr>
          <a:xfrm>
            <a:off x="370448" y="2243404"/>
            <a:ext cx="807631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6248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000" spc="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對公職人員之關係</a:t>
            </a:r>
            <a:r>
              <a:rPr lang="zh-CN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人依法令規定以公開公平方式辦理之補助，或</a:t>
            </a:r>
            <a:r>
              <a:rPr lang="zh-CN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禁止其</a:t>
            </a:r>
            <a:endParaRPr lang="en-US" altLang="zh-CN" sz="20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6248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補助</a:t>
            </a:r>
            <a:r>
              <a:rPr lang="zh-CN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反不利於公共利益且經補助</a:t>
            </a:r>
            <a:r>
              <a:rPr lang="zh-CN" altLang="en-US" sz="2000" spc="-54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宋体"/>
              </a:rPr>
              <a:t> </a:t>
            </a:r>
            <a:r>
              <a:rPr lang="zh-CN" altLang="en-US" sz="2000" spc="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法令主管機關核定同意之補助</a:t>
            </a:r>
            <a:r>
              <a:rPr lang="zh-CN" altLang="en-US" sz="2000" spc="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CN" sz="2000" spc="5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1400" spc="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r>
              <a:rPr lang="zh-TW" altLang="en-US" sz="1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法第</a:t>
            </a:r>
            <a:r>
              <a:rPr lang="en-US" altLang="zh-TW" sz="1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1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1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項但書</a:t>
            </a:r>
            <a:r>
              <a:rPr lang="zh-TW" altLang="en-US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款</a:t>
            </a:r>
            <a:r>
              <a:rPr lang="en-US" altLang="zh-TW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CN" altLang="en-US" sz="1400" spc="5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113"/>
          <p:cNvSpPr txBox="1"/>
          <p:nvPr/>
        </p:nvSpPr>
        <p:spPr>
          <a:xfrm flipV="1">
            <a:off x="130038" y="2260929"/>
            <a:ext cx="2654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000" spc="-1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</a:p>
        </p:txBody>
      </p:sp>
      <p:sp>
        <p:nvSpPr>
          <p:cNvPr id="11" name="向下箭號 10"/>
          <p:cNvSpPr/>
          <p:nvPr/>
        </p:nvSpPr>
        <p:spPr>
          <a:xfrm>
            <a:off x="4221077" y="2912539"/>
            <a:ext cx="408385" cy="478780"/>
          </a:xfrm>
          <a:prstGeom prst="downArrow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TextBox 117"/>
          <p:cNvSpPr txBox="1"/>
          <p:nvPr/>
        </p:nvSpPr>
        <p:spPr>
          <a:xfrm>
            <a:off x="2747138" y="3433915"/>
            <a:ext cx="3606021" cy="830997"/>
          </a:xfrm>
          <a:prstGeom prst="rect">
            <a:avLst/>
          </a:prstGeom>
          <a:solidFill>
            <a:srgbClr val="FFC000"/>
          </a:solidFill>
          <a:ln>
            <a:solidFill>
              <a:srgbClr val="0000FF"/>
            </a:solidFill>
          </a:ln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b="1" spc="-1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r>
              <a:rPr lang="zh-TW" altLang="en-US" b="1" spc="-1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述雖</a:t>
            </a:r>
            <a:r>
              <a:rPr lang="zh-CN" altLang="en-US" b="1" spc="-5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不受</a:t>
            </a:r>
            <a:r>
              <a:rPr lang="zh-TW" altLang="en-US" b="1" spc="-5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補助或交易</a:t>
            </a:r>
            <a:r>
              <a:rPr lang="zh-CN" altLang="en-US" b="1" spc="-5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</a:t>
            </a:r>
            <a:r>
              <a:rPr lang="zh-CN" altLang="en-US" b="1" spc="-5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規範，</a:t>
            </a:r>
            <a:r>
              <a:rPr lang="zh-CN" altLang="en-US" b="1" spc="-5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</a:t>
            </a:r>
            <a:r>
              <a:rPr lang="zh-TW" altLang="en-US" b="1" spc="-5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仍</a:t>
            </a:r>
            <a:r>
              <a:rPr lang="zh-CN" altLang="en-US" b="1" spc="-5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有揭露</a:t>
            </a:r>
            <a:r>
              <a:rPr lang="zh-CN" altLang="en-US" b="1" spc="-1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身分</a:t>
            </a:r>
            <a:r>
              <a:rPr lang="zh-CN" altLang="en-US" b="1" spc="-5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義務，違反者得按次處罰</a:t>
            </a:r>
          </a:p>
        </p:txBody>
      </p:sp>
      <p:sp>
        <p:nvSpPr>
          <p:cNvPr id="13" name="Freeform 107"/>
          <p:cNvSpPr/>
          <p:nvPr/>
        </p:nvSpPr>
        <p:spPr>
          <a:xfrm>
            <a:off x="763836" y="4230907"/>
            <a:ext cx="7861300" cy="2222500"/>
          </a:xfrm>
          <a:custGeom>
            <a:avLst/>
            <a:gdLst>
              <a:gd name="connsiteX0" fmla="*/ 14541 w 7861300"/>
              <a:gd name="connsiteY0" fmla="*/ 940816 h 2222500"/>
              <a:gd name="connsiteX1" fmla="*/ 1122680 w 7861300"/>
              <a:gd name="connsiteY1" fmla="*/ 17399 h 2222500"/>
              <a:gd name="connsiteX2" fmla="*/ 1122680 w 7861300"/>
              <a:gd name="connsiteY2" fmla="*/ 386715 h 2222500"/>
              <a:gd name="connsiteX3" fmla="*/ 3938015 w 7861300"/>
              <a:gd name="connsiteY3" fmla="*/ 386715 h 2222500"/>
              <a:gd name="connsiteX4" fmla="*/ 4183253 w 7861300"/>
              <a:gd name="connsiteY4" fmla="*/ 479171 h 2222500"/>
              <a:gd name="connsiteX5" fmla="*/ 3938015 w 7861300"/>
              <a:gd name="connsiteY5" fmla="*/ 571500 h 2222500"/>
              <a:gd name="connsiteX6" fmla="*/ 3692778 w 7861300"/>
              <a:gd name="connsiteY6" fmla="*/ 663829 h 2222500"/>
              <a:gd name="connsiteX7" fmla="*/ 3938015 w 7861300"/>
              <a:gd name="connsiteY7" fmla="*/ 756158 h 2222500"/>
              <a:gd name="connsiteX8" fmla="*/ 6753479 w 7861300"/>
              <a:gd name="connsiteY8" fmla="*/ 756158 h 2222500"/>
              <a:gd name="connsiteX9" fmla="*/ 6753479 w 7861300"/>
              <a:gd name="connsiteY9" fmla="*/ 386715 h 2222500"/>
              <a:gd name="connsiteX10" fmla="*/ 7861554 w 7861300"/>
              <a:gd name="connsiteY10" fmla="*/ 1310259 h 2222500"/>
              <a:gd name="connsiteX11" fmla="*/ 6753479 w 7861300"/>
              <a:gd name="connsiteY11" fmla="*/ 2233650 h 2222500"/>
              <a:gd name="connsiteX12" fmla="*/ 6753479 w 7861300"/>
              <a:gd name="connsiteY12" fmla="*/ 1864283 h 2222500"/>
              <a:gd name="connsiteX13" fmla="*/ 3938015 w 7861300"/>
              <a:gd name="connsiteY13" fmla="*/ 1864283 h 2222500"/>
              <a:gd name="connsiteX14" fmla="*/ 3692778 w 7861300"/>
              <a:gd name="connsiteY14" fmla="*/ 1771929 h 2222500"/>
              <a:gd name="connsiteX15" fmla="*/ 3692778 w 7861300"/>
              <a:gd name="connsiteY15" fmla="*/ 1494891 h 2222500"/>
              <a:gd name="connsiteX16" fmla="*/ 1122680 w 7861300"/>
              <a:gd name="connsiteY16" fmla="*/ 1494891 h 2222500"/>
              <a:gd name="connsiteX17" fmla="*/ 1122680 w 7861300"/>
              <a:gd name="connsiteY17" fmla="*/ 1864271 h 2222500"/>
              <a:gd name="connsiteX18" fmla="*/ 14541 w 7861300"/>
              <a:gd name="connsiteY18" fmla="*/ 940816 h 22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861300" h="2222500">
                <a:moveTo>
                  <a:pt x="14541" y="940816"/>
                </a:moveTo>
                <a:lnTo>
                  <a:pt x="1122680" y="17399"/>
                </a:lnTo>
                <a:lnTo>
                  <a:pt x="1122680" y="386715"/>
                </a:lnTo>
                <a:lnTo>
                  <a:pt x="3938015" y="386715"/>
                </a:lnTo>
                <a:cubicBezTo>
                  <a:pt x="4073525" y="386715"/>
                  <a:pt x="4183253" y="428117"/>
                  <a:pt x="4183253" y="479171"/>
                </a:cubicBezTo>
                <a:cubicBezTo>
                  <a:pt x="4183253" y="530098"/>
                  <a:pt x="4073525" y="571500"/>
                  <a:pt x="3938015" y="571500"/>
                </a:cubicBezTo>
                <a:cubicBezTo>
                  <a:pt x="3802634" y="571500"/>
                  <a:pt x="3692778" y="612775"/>
                  <a:pt x="3692778" y="663829"/>
                </a:cubicBezTo>
                <a:cubicBezTo>
                  <a:pt x="3692778" y="714756"/>
                  <a:pt x="3802634" y="756158"/>
                  <a:pt x="3938015" y="756158"/>
                </a:cubicBezTo>
                <a:lnTo>
                  <a:pt x="6753479" y="756158"/>
                </a:lnTo>
                <a:lnTo>
                  <a:pt x="6753479" y="386715"/>
                </a:lnTo>
                <a:lnTo>
                  <a:pt x="7861554" y="1310259"/>
                </a:lnTo>
                <a:lnTo>
                  <a:pt x="6753479" y="2233650"/>
                </a:lnTo>
                <a:lnTo>
                  <a:pt x="6753479" y="1864283"/>
                </a:lnTo>
                <a:lnTo>
                  <a:pt x="3938015" y="1864283"/>
                </a:lnTo>
                <a:cubicBezTo>
                  <a:pt x="3802634" y="1864283"/>
                  <a:pt x="3692778" y="1822932"/>
                  <a:pt x="3692778" y="1771929"/>
                </a:cubicBezTo>
                <a:lnTo>
                  <a:pt x="3692778" y="1494891"/>
                </a:lnTo>
                <a:lnTo>
                  <a:pt x="1122680" y="1494891"/>
                </a:lnTo>
                <a:lnTo>
                  <a:pt x="1122680" y="1864271"/>
                </a:lnTo>
                <a:lnTo>
                  <a:pt x="14541" y="940816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5400" cap="flat" cmpd="sng" algn="ctr">
            <a:solidFill>
              <a:srgbClr val="8AA84F">
                <a:alpha val="10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18"/>
          <p:cNvSpPr txBox="1"/>
          <p:nvPr/>
        </p:nvSpPr>
        <p:spPr>
          <a:xfrm>
            <a:off x="1331261" y="4813902"/>
            <a:ext cx="2984829" cy="856004"/>
          </a:xfrm>
          <a:prstGeom prst="rect">
            <a:avLst/>
          </a:prstGeom>
          <a:solidFill>
            <a:srgbClr val="EEECE1">
              <a:lumMod val="9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29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-5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公職人員或關係人</a:t>
            </a:r>
            <a:r>
              <a:rPr kumimoji="0" lang="zh-CN" altLang="en-US" sz="1800" b="0" i="0" u="none" strike="noStrike" kern="0" cap="none" spc="-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於補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助或交</a:t>
            </a:r>
            <a:r>
              <a:rPr kumimoji="0" lang="zh-CN" altLang="en-US" sz="1800" b="0" i="0" u="none" strike="noStrike" kern="0" cap="none" spc="-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易行為</a:t>
            </a: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B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前</a:t>
            </a:r>
            <a:r>
              <a:rPr kumimoji="0" lang="zh-CN" altLang="en-US" sz="18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，應主動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於申請或投</a:t>
            </a:r>
            <a:r>
              <a:rPr kumimoji="0" lang="zh-CN" altLang="en-US" sz="18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標文</a:t>
            </a:r>
            <a:r>
              <a:rPr kumimoji="0" lang="zh-CN" altLang="en-US" sz="1800" b="0" i="0" u="none" strike="noStrike" kern="0" cap="none" spc="-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件內據實表明其身分關係</a:t>
            </a:r>
          </a:p>
        </p:txBody>
      </p:sp>
      <p:sp>
        <p:nvSpPr>
          <p:cNvPr id="15" name="TextBox 119"/>
          <p:cNvSpPr txBox="1"/>
          <p:nvPr/>
        </p:nvSpPr>
        <p:spPr>
          <a:xfrm>
            <a:off x="4806895" y="5049562"/>
            <a:ext cx="2813105" cy="830997"/>
          </a:xfrm>
          <a:prstGeom prst="rect">
            <a:avLst/>
          </a:prstGeom>
          <a:solidFill>
            <a:srgbClr val="EEECE1">
              <a:lumMod val="9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64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補助或交易行為成立</a:t>
            </a:r>
            <a:r>
              <a:rPr kumimoji="0" lang="zh-CN" altLang="en-US" sz="1800" b="1" i="0" u="none" strike="noStrike" kern="0" cap="none" spc="94" normalizeH="0" baseline="0" noProof="0" dirty="0" smtClean="0">
                <a:ln>
                  <a:noFill/>
                </a:ln>
                <a:solidFill>
                  <a:srgbClr val="B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後</a:t>
            </a:r>
            <a:r>
              <a:rPr kumimoji="0" lang="zh-CN" altLang="en-US" sz="1800" b="0" i="0" u="none" strike="noStrike" kern="0" cap="none" spc="64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CN" altLang="en-US" sz="1800" b="0" i="0" u="none" strike="noStrike" kern="0" cap="none" spc="7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該</a:t>
            </a:r>
            <a:r>
              <a:rPr kumimoji="0" lang="zh-CN" altLang="en-US" sz="1800" b="1" i="0" u="none" strike="noStrike" kern="0" cap="none" spc="75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機</a:t>
            </a:r>
            <a:r>
              <a:rPr kumimoji="0" lang="zh-CN" altLang="en-US" sz="1800" b="1" i="0" u="none" strike="noStrike" kern="0" cap="none" spc="64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關團</a:t>
            </a:r>
            <a:r>
              <a:rPr kumimoji="0" lang="zh-CN" altLang="en-US" sz="1800" b="1" i="0" u="none" strike="noStrike" kern="0" cap="none" spc="-5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體</a:t>
            </a:r>
            <a:r>
              <a:rPr kumimoji="0" lang="zh-CN" altLang="en-US" sz="1800" b="0" i="0" u="none" strike="noStrike" kern="0" cap="none" spc="-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應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連同其身分關係主動公開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2184291" y="4405146"/>
            <a:ext cx="1278771" cy="40011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事前揭露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5341531" y="4575514"/>
            <a:ext cx="1405136" cy="461665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事後公開</a:t>
            </a:r>
          </a:p>
        </p:txBody>
      </p:sp>
      <p:sp>
        <p:nvSpPr>
          <p:cNvPr id="18" name="TextBox 117"/>
          <p:cNvSpPr txBox="1"/>
          <p:nvPr/>
        </p:nvSpPr>
        <p:spPr>
          <a:xfrm>
            <a:off x="2551367" y="5978088"/>
            <a:ext cx="3997562" cy="615553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381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0" cap="none" spc="-5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基於法定身分依法令規定申請之</a:t>
            </a:r>
            <a:r>
              <a:rPr kumimoji="0" lang="zh-TW" altLang="en-US" sz="2000" b="1" i="0" u="none" strike="noStrike" kern="0" cap="none" spc="-5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補助無需</a:t>
            </a:r>
            <a:r>
              <a:rPr kumimoji="0" lang="zh-TW" altLang="en-US" sz="2000" b="1" i="0" u="none" strike="noStrike" kern="0" cap="none" spc="-5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辦理事前揭露及事後公開</a:t>
            </a:r>
            <a:endParaRPr kumimoji="0" lang="zh-CN" altLang="en-US" sz="2000" b="1" i="0" u="none" strike="noStrike" kern="0" cap="none" spc="-5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629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136</a:t>
            </a:fld>
            <a:endParaRPr lang="es-ES" altLang="zh-TW"/>
          </a:p>
        </p:txBody>
      </p:sp>
      <p:sp>
        <p:nvSpPr>
          <p:cNvPr id="5" name="矩形 4"/>
          <p:cNvSpPr/>
          <p:nvPr/>
        </p:nvSpPr>
        <p:spPr>
          <a:xfrm>
            <a:off x="1043608" y="219288"/>
            <a:ext cx="6145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補助行為要件分析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" y="1052736"/>
            <a:ext cx="9144000" cy="577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2040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34336" y="7921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137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552692" y="452571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事前揭露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事後公開義務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" y="1052736"/>
            <a:ext cx="9144000" cy="5792728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403176"/>
            <a:ext cx="6369662" cy="57307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7468" y="1213780"/>
            <a:ext cx="4536504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34336" y="110513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138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863588" y="187851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事前揭露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事後公開義務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9406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56" y="1757702"/>
            <a:ext cx="8059611" cy="119977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20" y="4359746"/>
            <a:ext cx="8132769" cy="1137446"/>
          </a:xfrm>
          <a:prstGeom prst="rect">
            <a:avLst/>
          </a:prstGeom>
        </p:spPr>
      </p:pic>
      <p:cxnSp>
        <p:nvCxnSpPr>
          <p:cNvPr id="8" name="直線接點 7"/>
          <p:cNvCxnSpPr/>
          <p:nvPr/>
        </p:nvCxnSpPr>
        <p:spPr>
          <a:xfrm>
            <a:off x="3995936" y="5085184"/>
            <a:ext cx="2952328" cy="0"/>
          </a:xfrm>
          <a:prstGeom prst="line">
            <a:avLst/>
          </a:prstGeom>
          <a:noFill/>
          <a:ln w="57150" cap="flat" cmpd="sng" algn="ctr">
            <a:solidFill>
              <a:srgbClr val="F79646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橢圓 8"/>
          <p:cNvSpPr/>
          <p:nvPr/>
        </p:nvSpPr>
        <p:spPr>
          <a:xfrm>
            <a:off x="1475656" y="1800187"/>
            <a:ext cx="472016" cy="33567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1310520" y="4359746"/>
            <a:ext cx="432048" cy="33567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359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0320" y="332656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139</a:t>
            </a:fld>
            <a:endParaRPr lang="es-E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28" y="1363576"/>
            <a:ext cx="5979367" cy="5486400"/>
          </a:xfrm>
          <a:prstGeom prst="rect">
            <a:avLst/>
          </a:prstGeom>
        </p:spPr>
      </p:pic>
      <p:sp>
        <p:nvSpPr>
          <p:cNvPr id="6" name="向右箭號圖說文字 5"/>
          <p:cNvSpPr/>
          <p:nvPr/>
        </p:nvSpPr>
        <p:spPr>
          <a:xfrm>
            <a:off x="99060" y="1785774"/>
            <a:ext cx="2672740" cy="1715234"/>
          </a:xfrm>
          <a:prstGeom prst="rightArrowCallout">
            <a:avLst/>
          </a:prstGeom>
          <a:blipFill>
            <a:blip r:embed="rId3"/>
            <a:tile tx="0" ty="0" sx="100000" sy="100000" flip="none" algn="tl"/>
          </a:blip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身分關係事前揭露表</a:t>
            </a:r>
            <a:endParaRPr kumimoji="1" lang="en-US" altLang="zh-TW" sz="2000" b="1" i="0" u="sng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（</a:t>
            </a:r>
            <a:r>
              <a:rPr kumimoji="1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本表由公職人員或關係人填寫）</a:t>
            </a:r>
          </a:p>
        </p:txBody>
      </p:sp>
      <p:sp>
        <p:nvSpPr>
          <p:cNvPr id="7" name="矩形 6"/>
          <p:cNvSpPr/>
          <p:nvPr/>
        </p:nvSpPr>
        <p:spPr>
          <a:xfrm>
            <a:off x="3491880" y="1700808"/>
            <a:ext cx="2880320" cy="216024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2551955" y="3140967"/>
            <a:ext cx="5698976" cy="34986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52692" y="452571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事前揭露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事後公開義務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071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508595" y="152636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財產申報項目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4" y="871166"/>
            <a:ext cx="9144000" cy="598683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 bwMode="auto">
          <a:xfrm>
            <a:off x="768290" y="2337119"/>
            <a:ext cx="679029" cy="28803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noFill/>
              <a:effectLst/>
              <a:latin typeface="Arial" panose="020B0604020202020204" pitchFamily="34" charset="0"/>
            </a:endParaRPr>
          </a:p>
        </p:txBody>
      </p:sp>
      <p:cxnSp>
        <p:nvCxnSpPr>
          <p:cNvPr id="8" name="直線單箭頭接點 7"/>
          <p:cNvCxnSpPr/>
          <p:nvPr/>
        </p:nvCxnSpPr>
        <p:spPr bwMode="auto">
          <a:xfrm>
            <a:off x="1456597" y="2472494"/>
            <a:ext cx="265288" cy="2882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圓角矩形 10"/>
          <p:cNvSpPr/>
          <p:nvPr/>
        </p:nvSpPr>
        <p:spPr bwMode="auto">
          <a:xfrm>
            <a:off x="2699792" y="2276872"/>
            <a:ext cx="5760640" cy="36004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3059832" y="871167"/>
            <a:ext cx="3024336" cy="433597"/>
          </a:xfrm>
          <a:prstGeom prst="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691680" y="2780928"/>
            <a:ext cx="4392488" cy="923330"/>
          </a:xfrm>
          <a:prstGeom prst="rect">
            <a:avLst/>
          </a:prstGeom>
          <a:solidFill>
            <a:srgbClr val="DDFCFF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u="sng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「申報日」是指申報財產基準日</a:t>
            </a:r>
            <a:r>
              <a:rPr lang="zh-TW" altLang="en-US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，並非文件上傳日期</a:t>
            </a:r>
            <a:r>
              <a:rPr lang="zh-TW" altLang="en-US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，審查</a:t>
            </a:r>
            <a:r>
              <a:rPr lang="zh-TW" altLang="en-US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人員進行實質審查時，係以申報日作為財產函詢</a:t>
            </a:r>
            <a:r>
              <a:rPr lang="zh-TW" altLang="en-US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基準</a:t>
            </a:r>
            <a:r>
              <a:rPr lang="zh-TW" altLang="en-US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日。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14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53202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140</a:t>
            </a:fld>
            <a:endParaRPr lang="es-E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30" y="1340768"/>
            <a:ext cx="5842578" cy="5424163"/>
          </a:xfrm>
          <a:prstGeom prst="rect">
            <a:avLst/>
          </a:prstGeom>
        </p:spPr>
      </p:pic>
      <p:sp>
        <p:nvSpPr>
          <p:cNvPr id="6" name="向右箭號圖說文字 5"/>
          <p:cNvSpPr/>
          <p:nvPr/>
        </p:nvSpPr>
        <p:spPr>
          <a:xfrm>
            <a:off x="107504" y="1907415"/>
            <a:ext cx="3104788" cy="1584176"/>
          </a:xfrm>
          <a:prstGeom prst="rightArrowCallout">
            <a:avLst/>
          </a:prstGeom>
          <a:blipFill>
            <a:blip r:embed="rId3"/>
            <a:tile tx="0" ty="0" sx="100000" sy="100000" flip="none" algn="tl"/>
          </a:blip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機關事後公開表</a:t>
            </a:r>
            <a:endParaRPr kumimoji="1" lang="en-US" altLang="zh-TW" sz="2000" b="1" i="0" u="sng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（</a:t>
            </a:r>
            <a:r>
              <a:rPr kumimoji="1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本表由機關或團體填寫）</a:t>
            </a:r>
          </a:p>
        </p:txBody>
      </p:sp>
      <p:sp>
        <p:nvSpPr>
          <p:cNvPr id="7" name="矩形 6"/>
          <p:cNvSpPr/>
          <p:nvPr/>
        </p:nvSpPr>
        <p:spPr>
          <a:xfrm>
            <a:off x="4283968" y="1660115"/>
            <a:ext cx="2376264" cy="216024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2692" y="452571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事前揭露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事後公開義務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12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141</a:t>
            </a:fld>
            <a:endParaRPr lang="es-E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741367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283842" y="6451183"/>
            <a:ext cx="2831630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1600" b="1" u="sng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利衝法</a:t>
            </a:r>
            <a:r>
              <a:rPr lang="en-US" altLang="zh-TW" sz="1600" b="1" u="sng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-</a:t>
            </a:r>
            <a:r>
              <a:rPr lang="zh-TW" altLang="en-US" sz="1600" b="1" u="sng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量「利」而為篇</a:t>
            </a:r>
            <a:endParaRPr lang="zh-TW" altLang="en-US" sz="1600" b="1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818" y="6489760"/>
            <a:ext cx="573074" cy="2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142</a:t>
            </a:fld>
            <a:endParaRPr lang="es-ES" altLang="zh-TW"/>
          </a:p>
        </p:txBody>
      </p:sp>
      <p:sp>
        <p:nvSpPr>
          <p:cNvPr id="5" name="文字方塊 4"/>
          <p:cNvSpPr txBox="1"/>
          <p:nvPr/>
        </p:nvSpPr>
        <p:spPr>
          <a:xfrm>
            <a:off x="439944" y="1396940"/>
            <a:ext cx="833324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˙投標</a:t>
            </a:r>
            <a:r>
              <a:rPr kumimoji="1"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廠商或申請補助對象應自行負本法第</a:t>
            </a:r>
            <a:r>
              <a:rPr kumimoji="1" lang="en-US" altLang="zh-TW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kumimoji="1"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kumimoji="1" lang="en-US" altLang="zh-TW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</a:p>
          <a:p>
            <a:r>
              <a:rPr kumimoji="1"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項</a:t>
            </a:r>
            <a:r>
              <a:rPr kumimoji="1"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之據實揭露</a:t>
            </a:r>
            <a:r>
              <a:rPr kumimoji="1"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義務，</a:t>
            </a:r>
            <a:r>
              <a:rPr kumimoji="1" lang="zh-TW" altLang="en-US" sz="2800" b="1" u="sng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</a:t>
            </a:r>
            <a:r>
              <a:rPr kumimoji="1" lang="zh-TW" altLang="en-US" sz="2800" b="1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尚不負審查該對象</a:t>
            </a:r>
            <a:r>
              <a:rPr kumimoji="1" lang="zh-TW" altLang="en-US" sz="2800" b="1" u="sng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是否</a:t>
            </a:r>
            <a:endParaRPr kumimoji="1" lang="en-US" altLang="zh-TW" sz="2800" b="1" u="sng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8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800" b="1" u="sng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kumimoji="1" lang="zh-TW" altLang="en-US" sz="2800" b="1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真實揭露之責任</a:t>
            </a:r>
            <a:r>
              <a:rPr kumimoji="1" lang="zh-TW" altLang="en-US" sz="2800" u="sng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en-US" altLang="zh-TW" sz="2800" u="sng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˙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kumimoji="1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kumimoji="1"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協助</a:t>
            </a:r>
            <a:r>
              <a:rPr kumimoji="1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」投標廠商或申請補助對象能履行第</a:t>
            </a:r>
            <a:r>
              <a:rPr kumimoji="1" lang="en-US" altLang="zh-TW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</a:p>
          <a:p>
            <a:r>
              <a:rPr kumimoji="1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條</a:t>
            </a:r>
            <a:r>
              <a:rPr kumimoji="1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kumimoji="1" lang="en-US" altLang="zh-TW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項事前揭露義務，建請機關團體採購、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交易</a:t>
            </a:r>
            <a:endParaRPr kumimoji="1" lang="en-US" altLang="zh-TW" sz="28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單位</a:t>
            </a:r>
            <a:r>
              <a:rPr kumimoji="1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或涉及補助業務單位基於「</a:t>
            </a:r>
            <a:r>
              <a:rPr kumimoji="1"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</a:t>
            </a:r>
            <a:r>
              <a:rPr kumimoji="1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」之立場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kumimoji="1" lang="en-US" altLang="zh-TW" sz="28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kumimoji="1" lang="en-US" altLang="zh-TW" sz="2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kumimoji="1" lang="zh-TW" altLang="en-US" sz="24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kumimoji="1" lang="zh-TW" altLang="en-US" sz="24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交易或補助相關投標或申請文件中</a:t>
            </a:r>
            <a:r>
              <a:rPr kumimoji="1" lang="zh-TW" altLang="en-US" sz="2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增列提示投標</a:t>
            </a:r>
            <a:r>
              <a:rPr kumimoji="1" lang="zh-TW" altLang="en-US" sz="24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廠商</a:t>
            </a:r>
            <a:endParaRPr kumimoji="1" lang="en-US" altLang="zh-TW" sz="24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4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或申請</a:t>
            </a:r>
            <a:r>
              <a:rPr kumimoji="1" lang="zh-TW" altLang="en-US" sz="2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補助對象如有身分關係需履行事前揭露義務及</a:t>
            </a:r>
            <a:r>
              <a:rPr kumimoji="1" lang="zh-TW" altLang="en-US" sz="24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違</a:t>
            </a:r>
            <a:endParaRPr kumimoji="1" lang="en-US" altLang="zh-TW" sz="24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4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反者之</a:t>
            </a:r>
            <a:r>
              <a:rPr kumimoji="1" lang="zh-TW" altLang="en-US" sz="2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裁罰</a:t>
            </a:r>
            <a:r>
              <a:rPr kumimoji="1" lang="zh-TW" altLang="en-US" sz="2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kumimoji="1"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例如行政院</a:t>
            </a:r>
            <a:r>
              <a:rPr kumimoji="1"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公</a:t>
            </a:r>
            <a:r>
              <a:rPr kumimoji="1"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共工程委員會</a:t>
            </a:r>
            <a:r>
              <a:rPr kumimoji="1"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提供的投標</a:t>
            </a:r>
            <a:r>
              <a:rPr kumimoji="1"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廠</a:t>
            </a:r>
            <a:endParaRPr kumimoji="1"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商聲明書。</a:t>
            </a:r>
            <a:endParaRPr kumimoji="1"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kumimoji="1" lang="en-US" altLang="zh-TW" sz="2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kumimoji="1" lang="zh-TW" altLang="en-US" sz="2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提供身分關係揭露</a:t>
            </a:r>
            <a:r>
              <a:rPr kumimoji="1" lang="zh-TW" altLang="en-US" sz="24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</a:t>
            </a:r>
            <a:r>
              <a:rPr kumimoji="1"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包含事前揭露表及事後公開表</a:t>
            </a:r>
            <a:r>
              <a:rPr kumimoji="1"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1" lang="zh-TW" altLang="en-US" sz="24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供</a:t>
            </a:r>
            <a:endParaRPr kumimoji="1" lang="en-US" altLang="zh-TW" sz="24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4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其填寫</a:t>
            </a:r>
            <a:r>
              <a:rPr kumimoji="1" lang="zh-TW" altLang="en-US" sz="2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zh-TW" altLang="en-US" sz="28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kumimoji="1" lang="zh-TW" altLang="en-US" sz="28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0124" y="476672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事前揭露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事後公開義務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903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143</a:t>
            </a:fld>
            <a:endParaRPr lang="es-ES" altLang="zh-TW"/>
          </a:p>
        </p:txBody>
      </p:sp>
      <p:sp>
        <p:nvSpPr>
          <p:cNvPr id="6" name="矩形 5"/>
          <p:cNvSpPr/>
          <p:nvPr/>
        </p:nvSpPr>
        <p:spPr>
          <a:xfrm>
            <a:off x="693912" y="18864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事前揭露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事後公開義務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" y="980728"/>
            <a:ext cx="6945580" cy="5877272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1403648" y="2708920"/>
            <a:ext cx="6480720" cy="22322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28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144</a:t>
            </a:fld>
            <a:endParaRPr lang="es-ES" altLang="zh-TW"/>
          </a:p>
        </p:txBody>
      </p:sp>
      <p:sp>
        <p:nvSpPr>
          <p:cNvPr id="5" name="文字方塊 4"/>
          <p:cNvSpPr txBox="1"/>
          <p:nvPr/>
        </p:nvSpPr>
        <p:spPr>
          <a:xfrm>
            <a:off x="379909" y="1250137"/>
            <a:ext cx="83320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kumimoji="1"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˙</a:t>
            </a:r>
            <a:r>
              <a:rPr kumimoji="1"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機關團體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依本法第</a:t>
            </a:r>
            <a:r>
              <a:rPr kumimoji="1" lang="en-US" altLang="zh-TW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kumimoji="1" lang="en-US" altLang="zh-TW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項規定，</a:t>
            </a:r>
            <a:r>
              <a:rPr kumimoji="1" lang="zh-TW" altLang="en-US" sz="2800" b="1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於補助或交</a:t>
            </a:r>
            <a:endParaRPr kumimoji="1" lang="en-US" altLang="zh-TW" sz="2800" b="1" u="sng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kumimoji="1" lang="zh-TW" altLang="en-US" sz="2800" b="1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易行為成立後，應於</a:t>
            </a:r>
            <a:r>
              <a:rPr kumimoji="1" lang="en-US" altLang="zh-TW" sz="28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kumimoji="1" lang="zh-TW" altLang="en-US" sz="28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日內</a:t>
            </a:r>
            <a:r>
              <a:rPr kumimoji="1" lang="zh-TW" altLang="en-US" sz="2800" b="1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利用電信網路或其</a:t>
            </a:r>
            <a:endParaRPr kumimoji="1" lang="en-US" altLang="zh-TW" sz="2800" b="1" u="sng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kumimoji="1" lang="zh-TW" altLang="en-US" sz="2800" b="1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他方式供公眾線上查詢，主動公開公職人員或</a:t>
            </a:r>
            <a:endParaRPr kumimoji="1" lang="en-US" altLang="zh-TW" sz="2800" b="1" u="sng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kumimoji="1" lang="zh-TW" altLang="en-US" sz="2800" b="1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其關係人之身分關係</a:t>
            </a:r>
            <a:r>
              <a:rPr kumimoji="1" lang="en-US" altLang="zh-TW" sz="2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2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本法施行細則第</a:t>
            </a:r>
            <a:r>
              <a:rPr kumimoji="1" lang="en-US" altLang="zh-TW" sz="2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27</a:t>
            </a:r>
            <a:r>
              <a:rPr kumimoji="1" lang="zh-TW" altLang="en-US" sz="2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kumimoji="1" lang="en-US" altLang="zh-TW" sz="2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1" lang="zh-TW" altLang="en-US" sz="2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kumimoji="1" lang="en-US" altLang="zh-TW" sz="2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1" lang="zh-TW" altLang="en-US" sz="2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而上</a:t>
            </a:r>
            <a:endParaRPr kumimoji="1" lang="en-US" altLang="zh-TW" sz="28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開</a:t>
            </a:r>
            <a:r>
              <a:rPr kumimoji="1" lang="zh-TW" altLang="en-US" sz="28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主動公開時間起算點</a:t>
            </a:r>
            <a:r>
              <a:rPr kumimoji="1" lang="en-US" altLang="zh-TW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: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</a:t>
            </a:r>
            <a:endParaRPr kumimoji="1" lang="en-US" altLang="zh-TW" sz="28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kumimoji="1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   </a:t>
            </a:r>
            <a:r>
              <a:rPr kumimoji="1" lang="en-US" altLang="zh-TW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(1)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交易行為：自</a:t>
            </a:r>
            <a:r>
              <a:rPr kumimoji="1" lang="zh-TW" altLang="en-US" sz="28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決標時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起算。</a:t>
            </a:r>
            <a:endParaRPr kumimoji="1" lang="en-US" altLang="zh-TW" sz="28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kumimoji="1" lang="en-US" altLang="zh-TW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kumimoji="1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補助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行為：自</a:t>
            </a:r>
            <a:r>
              <a:rPr kumimoji="1" lang="zh-TW" altLang="en-US" sz="28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核定補助時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起算。</a:t>
            </a:r>
            <a:endParaRPr kumimoji="1" lang="zh-TW" altLang="en-US" sz="28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kumimoji="1"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˙</a:t>
            </a:r>
            <a:r>
              <a:rPr kumimoji="1"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主動公開期間參照行政罰法第</a:t>
            </a:r>
            <a:r>
              <a:rPr kumimoji="1"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27</a:t>
            </a:r>
            <a:r>
              <a:rPr kumimoji="1"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條裁處權時效</a:t>
            </a:r>
            <a:endParaRPr kumimoji="1" lang="en-US" altLang="zh-TW" sz="2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kumimoji="1"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kumimoji="1"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年規定，故而機關團體上網公開期間應自公</a:t>
            </a:r>
            <a:endParaRPr kumimoji="1" lang="en-US" altLang="zh-TW" sz="2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告日起</a:t>
            </a:r>
            <a:r>
              <a:rPr kumimoji="1"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公告</a:t>
            </a:r>
            <a:r>
              <a:rPr kumimoji="1"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kumimoji="1"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en-US" altLang="zh-TW" sz="28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˙事前揭露表應併同交易或補助文件，由各機關</a:t>
            </a:r>
            <a:endParaRPr kumimoji="1" lang="en-US" altLang="zh-TW" sz="28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團體依檔案法規定保存。</a:t>
            </a:r>
            <a:endParaRPr kumimoji="1" lang="en-US" altLang="zh-TW" sz="28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2692" y="452571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事前揭露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事後公開義務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491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298635" y="259311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145</a:t>
            </a:fld>
            <a:endParaRPr lang="es-ES" altLang="zh-TW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360286" y="778028"/>
            <a:ext cx="8167949" cy="5403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zh-TW" altLang="ru-RU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ru-RU" altLang="zh-TW" sz="2800" b="1" dirty="0" smtClean="0">
                <a:solidFill>
                  <a:srgbClr val="000000"/>
                </a:solidFill>
                <a:latin typeface="QFIBMW+Times New Roman"/>
                <a:ea typeface="標楷體" panose="03000509000000000000" pitchFamily="65" charset="-120"/>
              </a:rPr>
              <a:t>14</a:t>
            </a:r>
            <a:r>
              <a:rPr lang="zh-TW" altLang="ru-RU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28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ru-RU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項規定主動公開之義務主體為</a:t>
            </a:r>
            <a:r>
              <a:rPr lang="zh-TW" altLang="ru-RU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「機關團體」</a:t>
            </a:r>
            <a:r>
              <a:rPr lang="zh-TW" altLang="ru-RU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因此，機關可透過以下方式公開之：</a:t>
            </a:r>
            <a:endParaRPr lang="en-US" altLang="zh-TW" sz="28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 fontAlgn="auto">
              <a:lnSpc>
                <a:spcPts val="2700"/>
              </a:lnSpc>
              <a:spcAft>
                <a:spcPts val="0"/>
              </a:spcAft>
              <a:defRPr/>
            </a:pP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掃描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事前揭露表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事後公開表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，公開</a:t>
            </a:r>
            <a:endParaRPr lang="en-US" altLang="zh-TW" sz="2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 fontAlgn="auto">
              <a:lnSpc>
                <a:spcPts val="2700"/>
              </a:lnSpc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於機關網站</a:t>
            </a:r>
            <a:r>
              <a:rPr lang="zh-TW" altLang="en-US" sz="28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solidFill>
                <a:srgbClr val="00B050"/>
              </a:solidFill>
              <a:latin typeface="IHQQBH+¼Ð·¢Åé" charset="-120"/>
              <a:ea typeface="新細明體" panose="02020500000000000000" pitchFamily="18" charset="-120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altLang="zh-TW" dirty="0" smtClean="0">
              <a:solidFill>
                <a:srgbClr val="000000"/>
              </a:solidFill>
              <a:latin typeface="IHQQBH+¼Ð·¢Åé" charset="-120"/>
              <a:ea typeface="新細明體" panose="02020500000000000000" pitchFamily="18" charset="-120"/>
            </a:endParaRPr>
          </a:p>
          <a:p>
            <a:pPr fontAlgn="auto">
              <a:spcAft>
                <a:spcPts val="0"/>
              </a:spcAft>
              <a:defRPr/>
            </a:pPr>
            <a:endParaRPr lang="zh-TW" altLang="ru-RU" dirty="0" smtClean="0">
              <a:solidFill>
                <a:srgbClr val="000000"/>
              </a:solidFill>
              <a:latin typeface="IHQQBH+¼Ð·¢Åé" charset="-120"/>
              <a:ea typeface="新細明體" panose="02020500000000000000" pitchFamily="18" charset="-120"/>
            </a:endParaRPr>
          </a:p>
          <a:p>
            <a:pPr fontAlgn="auto">
              <a:spcAft>
                <a:spcPts val="0"/>
              </a:spcAft>
              <a:defRPr/>
            </a:pPr>
            <a:endParaRPr lang="zh-TW" altLang="en-US" dirty="0">
              <a:solidFill>
                <a:prstClr val="black">
                  <a:tint val="75000"/>
                </a:prstClr>
              </a:solidFill>
              <a:latin typeface="Calibri"/>
              <a:ea typeface="新細明體" panose="02020500000000000000" pitchFamily="18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" y="2696574"/>
            <a:ext cx="9108503" cy="4116266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3347864" y="3479540"/>
            <a:ext cx="2736304" cy="36004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6228184" y="6208446"/>
            <a:ext cx="1512168" cy="604393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6998" y="241798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事前揭露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事後公開義務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8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146</a:t>
            </a:fld>
            <a:endParaRPr lang="es-ES" altLang="zh-TW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356578" y="1132083"/>
            <a:ext cx="8517657" cy="4998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ts val="2900"/>
              </a:lnSpc>
              <a:spcAft>
                <a:spcPts val="0"/>
              </a:spcAft>
              <a:defRPr/>
            </a:pP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利用監察院「公職人員利益衝突迴避資料通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彙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l" fontAlgn="auto">
              <a:lnSpc>
                <a:spcPts val="2900"/>
              </a:lnSpc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報暨補助交易身分關係公開系統」公開者，應在</a:t>
            </a:r>
            <a:endParaRPr lang="en-US" altLang="zh-TW" sz="2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 fontAlgn="auto">
              <a:lnSpc>
                <a:spcPts val="2900"/>
              </a:lnSpc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自己的機關網站設定網站聯結至監察院查詢系統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 smtClean="0">
                <a:solidFill>
                  <a:prstClr val="black"/>
                </a:solidFill>
                <a:latin typeface="IHQQBH+¼Ð·¢Åé" charset="-120"/>
                <a:ea typeface="新細明體" panose="02020500000000000000" pitchFamily="18" charset="-120"/>
                <a:hlinkClick r:id="rId2"/>
              </a:rPr>
              <a:t>https</a:t>
            </a:r>
            <a:r>
              <a:rPr lang="en-US" altLang="zh-TW" sz="2000" dirty="0">
                <a:solidFill>
                  <a:prstClr val="black"/>
                </a:solidFill>
                <a:latin typeface="IHQQBH+¼Ð·¢Åé" charset="-120"/>
                <a:ea typeface="新細明體" panose="02020500000000000000" pitchFamily="18" charset="-120"/>
                <a:hlinkClick r:id="rId2"/>
              </a:rPr>
              <a:t>://</a:t>
            </a:r>
            <a:r>
              <a:rPr lang="en-US" altLang="zh-TW" sz="2000" dirty="0" smtClean="0">
                <a:solidFill>
                  <a:prstClr val="black"/>
                </a:solidFill>
                <a:latin typeface="IHQQBH+¼Ð·¢Åé" charset="-120"/>
                <a:ea typeface="新細明體" panose="02020500000000000000" pitchFamily="18" charset="-120"/>
                <a:hlinkClick r:id="rId2"/>
              </a:rPr>
              <a:t>cfcmweb.cy.gov.tw/cfcm_w/index.aspx</a:t>
            </a:r>
            <a:r>
              <a:rPr lang="en-US" altLang="zh-TW" sz="2000" dirty="0" smtClean="0">
                <a:solidFill>
                  <a:prstClr val="black"/>
                </a:solidFill>
                <a:latin typeface="IHQQBH+¼Ð·¢Åé" charset="-120"/>
                <a:ea typeface="新細明體" panose="02020500000000000000" pitchFamily="18" charset="-120"/>
              </a:rPr>
              <a:t>)</a:t>
            </a:r>
          </a:p>
          <a:p>
            <a:pPr algn="l" fontAlgn="auto">
              <a:spcAft>
                <a:spcPts val="0"/>
              </a:spcAft>
              <a:defRPr/>
            </a:pPr>
            <a:endParaRPr lang="en-US" altLang="zh-TW" dirty="0" smtClean="0">
              <a:solidFill>
                <a:srgbClr val="000000"/>
              </a:solidFill>
              <a:latin typeface="IHQQBH+¼Ð·¢Åé" charset="-120"/>
              <a:ea typeface="新細明體" panose="02020500000000000000" pitchFamily="18" charset="-120"/>
            </a:endParaRPr>
          </a:p>
          <a:p>
            <a:pPr fontAlgn="auto">
              <a:spcAft>
                <a:spcPts val="0"/>
              </a:spcAft>
              <a:defRPr/>
            </a:pPr>
            <a:endParaRPr lang="zh-TW" altLang="ru-RU" dirty="0" smtClean="0">
              <a:solidFill>
                <a:srgbClr val="000000"/>
              </a:solidFill>
              <a:latin typeface="IHQQBH+¼Ð·¢Åé" charset="-120"/>
              <a:ea typeface="新細明體" panose="02020500000000000000" pitchFamily="18" charset="-120"/>
            </a:endParaRPr>
          </a:p>
          <a:p>
            <a:pPr fontAlgn="auto">
              <a:spcAft>
                <a:spcPts val="0"/>
              </a:spcAft>
              <a:defRPr/>
            </a:pPr>
            <a:endParaRPr lang="zh-TW" altLang="en-US" dirty="0">
              <a:solidFill>
                <a:prstClr val="black">
                  <a:tint val="75000"/>
                </a:prstClr>
              </a:solidFill>
              <a:latin typeface="Calibri"/>
              <a:ea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0" y="2802017"/>
            <a:ext cx="8595571" cy="4055983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2419163" y="3573016"/>
            <a:ext cx="4392488" cy="824559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267744" y="5877867"/>
            <a:ext cx="513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請詳閱「監察院陽光法令主題網」</a:t>
            </a:r>
            <a:endParaRPr kumimoji="1" lang="zh-TW" altLang="en-US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93912" y="395393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事前揭露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事後公開義務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974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147</a:t>
            </a:fld>
            <a:endParaRPr lang="es-E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64" y="1484783"/>
            <a:ext cx="9144000" cy="5359399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3059832" y="2852936"/>
            <a:ext cx="2376264" cy="28803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0" cap="none" spc="0" normalizeH="0" baseline="0" noProof="0" smtClean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123728" y="3817764"/>
            <a:ext cx="3177421" cy="346718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0" cap="none" spc="0" normalizeH="0" baseline="0" noProof="0" smtClean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1979712" y="3235040"/>
            <a:ext cx="3528392" cy="346718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0" cap="none" spc="0" normalizeH="0" baseline="0" noProof="0" smtClean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1560" y="564032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事前揭露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事後公開義務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85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148</a:t>
            </a:fld>
            <a:endParaRPr lang="es-E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" y="1325622"/>
            <a:ext cx="9144000" cy="5520945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3131840" y="2852936"/>
            <a:ext cx="936104" cy="115212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0" cap="none" spc="0" normalizeH="0" baseline="0" noProof="0" smtClean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051720" y="4086095"/>
            <a:ext cx="3315717" cy="360040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0" cap="none" spc="0" normalizeH="0" baseline="0" noProof="0" smtClean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3203848" y="5392221"/>
            <a:ext cx="3468381" cy="864096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0" cap="none" spc="0" normalizeH="0" baseline="0" noProof="0" smtClean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5576" y="485334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事前揭露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事後公開義務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901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149</a:t>
            </a:fld>
            <a:endParaRPr lang="es-ES" altLang="zh-TW"/>
          </a:p>
        </p:txBody>
      </p:sp>
      <p:sp>
        <p:nvSpPr>
          <p:cNvPr id="5" name="圓角矩形 4"/>
          <p:cNvSpPr/>
          <p:nvPr/>
        </p:nvSpPr>
        <p:spPr>
          <a:xfrm>
            <a:off x="119048" y="1403253"/>
            <a:ext cx="8773432" cy="1396380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79300" y="1538600"/>
            <a:ext cx="89647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投標時或申請補助時公職人員或關係人未檢附身分關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係事前揭露表，可否補正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是否會影響投標或補助資格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?</a:t>
            </a:r>
          </a:p>
          <a:p>
            <a:r>
              <a:rPr kumimoji="1" lang="en-US" altLang="zh-TW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kumimoji="1" lang="zh-TW" altLang="en-US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於機關團體</a:t>
            </a:r>
            <a:r>
              <a:rPr kumimoji="1" lang="zh-TW" altLang="en-US" sz="26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決標前</a:t>
            </a:r>
            <a:r>
              <a:rPr kumimoji="1" lang="zh-TW" altLang="en-US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kumimoji="1" lang="zh-TW" altLang="en-US" sz="26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核定補助前</a:t>
            </a:r>
            <a:r>
              <a:rPr kumimoji="1" lang="zh-TW" altLang="en-US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，允許採購廠商或</a:t>
            </a:r>
            <a:endParaRPr kumimoji="1" lang="en-US" altLang="zh-TW" sz="26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1" lang="zh-TW" altLang="en-US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補助申請人補正身分關係事前揭露表。</a:t>
            </a:r>
            <a:endParaRPr kumimoji="1" lang="en-US" altLang="zh-TW" sz="26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二、惟若於</a:t>
            </a:r>
            <a:r>
              <a:rPr kumimoji="1" lang="zh-TW" altLang="en-US" sz="2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決標後或核定補助後始發現未檢附身分關係事</a:t>
            </a:r>
            <a:endParaRPr kumimoji="1" lang="en-US" altLang="zh-TW" sz="26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2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1" lang="zh-TW" altLang="en-US" sz="2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前揭露表，</a:t>
            </a:r>
            <a:r>
              <a:rPr kumimoji="1" lang="zh-TW" altLang="en-US" sz="2600" b="1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雖不影響其得標或受補助之資格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，然因未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能於投標或申請補助之文件內據實表明身分，顯已</a:t>
            </a:r>
            <a:r>
              <a:rPr kumimoji="1" lang="zh-TW" altLang="en-US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違</a:t>
            </a:r>
            <a:endParaRPr kumimoji="1" lang="en-US" altLang="zh-TW" sz="2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1" lang="zh-TW" altLang="en-US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反本法第</a:t>
            </a:r>
            <a:r>
              <a:rPr kumimoji="1" lang="en-US" altLang="zh-TW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kumimoji="1" lang="zh-TW" altLang="en-US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kumimoji="1" lang="en-US" altLang="zh-TW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zh-TW" altLang="en-US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項之事前揭露義務而有遭受裁罰之</a:t>
            </a:r>
            <a:endParaRPr kumimoji="1" lang="en-US" altLang="zh-TW" sz="2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1" lang="zh-TW" altLang="en-US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可能</a:t>
            </a:r>
            <a:r>
              <a:rPr kumimoji="1" lang="en-US" altLang="zh-TW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另依本法第</a:t>
            </a:r>
            <a:r>
              <a:rPr kumimoji="1" lang="en-US" altLang="zh-TW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kumimoji="1"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kumimoji="1" lang="en-US" altLang="zh-TW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kumimoji="1"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項處罰</a:t>
            </a:r>
            <a:r>
              <a:rPr kumimoji="1" lang="en-US" altLang="zh-TW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kumimoji="1" lang="zh-TW" altLang="en-US" sz="2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此際該對象仍須補行揭</a:t>
            </a:r>
            <a:endParaRPr kumimoji="1" lang="en-US" altLang="zh-TW" sz="26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露其身分關係，不得因此而免除揭露義務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，機關團體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仍應依其揭露事項併同辦理事後公開。</a:t>
            </a:r>
            <a:endParaRPr kumimoji="1" lang="en-US" altLang="zh-TW" sz="28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4" y="1541968"/>
            <a:ext cx="611488" cy="85172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5" y="2938348"/>
            <a:ext cx="678147" cy="53970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93912" y="535867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事前揭露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事後公開義務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650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財產申報項目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760640"/>
          </a:xfrm>
          <a:prstGeom prst="rect">
            <a:avLst/>
          </a:prstGeom>
        </p:spPr>
      </p:pic>
      <p:cxnSp>
        <p:nvCxnSpPr>
          <p:cNvPr id="5" name="直線接點 4"/>
          <p:cNvCxnSpPr/>
          <p:nvPr/>
        </p:nvCxnSpPr>
        <p:spPr bwMode="auto">
          <a:xfrm>
            <a:off x="899592" y="3861048"/>
            <a:ext cx="72728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文字方塊 6"/>
          <p:cNvSpPr txBox="1"/>
          <p:nvPr/>
        </p:nvSpPr>
        <p:spPr>
          <a:xfrm>
            <a:off x="827584" y="1268760"/>
            <a:ext cx="8214917" cy="2862322"/>
          </a:xfrm>
          <a:prstGeom prst="rect">
            <a:avLst/>
          </a:prstGeom>
          <a:solidFill>
            <a:srgbClr val="FFFF00"/>
          </a:solidFill>
          <a:ln w="38100">
            <a:solidFill>
              <a:srgbClr val="0066C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申報人如與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配偶如有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）離婚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訴訟（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分居（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）感情不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睦（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）家</a:t>
            </a:r>
            <a:endParaRPr lang="en-US" altLang="zh-TW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暴令（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）禁制令等</a:t>
            </a:r>
            <a:r>
              <a:rPr lang="zh-TW" altLang="en-US" sz="2000" u="sng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事實上無法申報配偶財產之情形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，於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申報時即應</a:t>
            </a:r>
            <a:endParaRPr lang="en-US" altLang="zh-TW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在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備註」欄內予以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註明，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如抽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實質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審查時，再行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提出具體事證加</a:t>
            </a:r>
            <a:endParaRPr lang="en-US" altLang="zh-TW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以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證明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離婚後未取得子女監護權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sz="2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未成年子女已結婚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等，於申報時即應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在「</a:t>
            </a:r>
            <a:endParaRPr lang="en-US" altLang="zh-TW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備註」欄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予以註明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倘係他人借用公職人員本人、配偶或未成年子女名義購置或存放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之財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產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應於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財產欄位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申報（併入該財產項目之申報認定標準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額度），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並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於備註欄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註明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實際使用狀況。 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15</a:t>
            </a:fld>
            <a:endParaRPr lang="es-ES" altLang="zh-TW"/>
          </a:p>
        </p:txBody>
      </p:sp>
      <p:pic>
        <p:nvPicPr>
          <p:cNvPr id="8" name="圖片 7" descr="查看, 檢查, 重要性, 重要, JPG, PNG 和 A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4804"/>
            <a:ext cx="726085" cy="864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24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150</a:t>
            </a:fld>
            <a:endParaRPr lang="es-ES" altLang="zh-TW"/>
          </a:p>
        </p:txBody>
      </p:sp>
      <p:sp>
        <p:nvSpPr>
          <p:cNvPr id="6" name="圓角矩形 5"/>
          <p:cNvSpPr/>
          <p:nvPr/>
        </p:nvSpPr>
        <p:spPr>
          <a:xfrm>
            <a:off x="179512" y="1371497"/>
            <a:ext cx="8250628" cy="1049391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72" y="1484784"/>
            <a:ext cx="573088" cy="85172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64" y="2801604"/>
            <a:ext cx="933293" cy="539706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-180528" y="1372874"/>
            <a:ext cx="9145228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原採購之後續擴充，是否應重新辦理</a:t>
            </a:r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事前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揭露與事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後公開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endParaRPr kumimoji="1" lang="en-US" altLang="zh-TW" sz="28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1800"/>
              </a:lnSpc>
              <a:spcBef>
                <a:spcPts val="0"/>
              </a:spcBef>
            </a:pP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若該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採購案係依政府採購法第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項第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款辦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理後續擴充，則其</a:t>
            </a:r>
            <a:r>
              <a:rPr kumimoji="1" lang="zh-TW" altLang="en-US" sz="2600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後續擴充乃屬另一個獨立之採</a:t>
            </a:r>
            <a:endParaRPr kumimoji="1" lang="en-US" altLang="zh-TW" sz="2600" u="sng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kumimoji="1" lang="zh-TW" altLang="en-US" sz="2600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購行為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，是以</a:t>
            </a:r>
            <a:r>
              <a:rPr kumimoji="1" lang="zh-TW" altLang="en-US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公職人員或其關係人仍應依本法第</a:t>
            </a:r>
            <a:endParaRPr kumimoji="1" lang="en-US" altLang="zh-TW" sz="2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14</a:t>
            </a:r>
            <a:r>
              <a:rPr kumimoji="1" lang="zh-TW" altLang="en-US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kumimoji="1" lang="en-US" altLang="zh-TW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zh-TW" altLang="en-US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項之規定主動揭露身分關係，機關團體</a:t>
            </a:r>
            <a:endParaRPr kumimoji="1" lang="en-US" altLang="zh-TW" sz="2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kumimoji="1" lang="zh-TW" altLang="en-US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亦應於交易後公開該身分關係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二、同理，依據促參法辦理之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BOT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BTO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BOO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ROT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OT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等交易，若原投資契約係以公告程序辦理，後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續與該民間機構優先以一次為限之訂約，視同本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法第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項但書第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款經公告程序辦理者，雖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不另辦理公告程序，惟仍需踐行第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項事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前揭露與事後公開義務。</a:t>
            </a:r>
            <a:r>
              <a:rPr kumimoji="1" lang="zh-TW" altLang="en-US" sz="26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2692" y="452571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事前揭露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事後公開義務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86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151</a:t>
            </a:fld>
            <a:endParaRPr lang="es-ES" altLang="zh-TW"/>
          </a:p>
        </p:txBody>
      </p:sp>
      <p:sp>
        <p:nvSpPr>
          <p:cNvPr id="6" name="圓角矩形 5"/>
          <p:cNvSpPr/>
          <p:nvPr/>
        </p:nvSpPr>
        <p:spPr>
          <a:xfrm>
            <a:off x="179512" y="1371497"/>
            <a:ext cx="8250628" cy="1265415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72" y="1484784"/>
            <a:ext cx="573088" cy="85172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64" y="2801604"/>
            <a:ext cx="933293" cy="539706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-267790" y="1347722"/>
            <a:ext cx="9411789" cy="53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共同投標廠商或分包廠商係公職人員之關係人，則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共同投標廠商或分包廠商是否均須踐行事前揭露義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務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endParaRPr kumimoji="1" lang="en-US" altLang="zh-TW" sz="28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1800"/>
              </a:lnSpc>
              <a:spcBef>
                <a:spcPts val="0"/>
              </a:spcBef>
            </a:pP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1" lang="zh-TW" altLang="en-US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r>
              <a:rPr kumimoji="1"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法第</a:t>
            </a:r>
            <a:r>
              <a:rPr kumimoji="1" lang="en-US" altLang="zh-TW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kumimoji="1"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kumimoji="1" lang="en-US" altLang="zh-TW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1"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項規範對象係「機關團體」與「</a:t>
            </a:r>
            <a:r>
              <a:rPr kumimoji="1" lang="zh-TW" altLang="en-US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</a:t>
            </a:r>
            <a:endParaRPr kumimoji="1" lang="en-US" altLang="zh-TW" sz="2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900"/>
              </a:lnSpc>
              <a:spcBef>
                <a:spcPts val="0"/>
              </a:spcBef>
            </a:pPr>
            <a:r>
              <a:rPr kumimoji="1" lang="en-US" altLang="zh-TW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1" lang="zh-TW" altLang="en-US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員</a:t>
            </a:r>
            <a:r>
              <a:rPr kumimoji="1"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或其關係人」兩造間之交易行為</a:t>
            </a:r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1" lang="zh-TW" altLang="en-US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關係人與其</a:t>
            </a:r>
            <a:r>
              <a:rPr kumimoji="1" lang="zh-TW" altLang="en-US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他廠商</a:t>
            </a:r>
            <a:endParaRPr kumimoji="1" lang="en-US" altLang="zh-TW" sz="26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900"/>
              </a:lnSpc>
              <a:spcBef>
                <a:spcPts val="0"/>
              </a:spcBef>
            </a:pPr>
            <a:r>
              <a:rPr kumimoji="1" lang="en-US" altLang="zh-TW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1" lang="zh-TW" altLang="en-US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共同投標公職</a:t>
            </a:r>
            <a:r>
              <a:rPr kumimoji="1" lang="zh-TW" altLang="en-US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人員服務或受其監督之機關</a:t>
            </a:r>
            <a:r>
              <a:rPr kumimoji="1" lang="zh-TW" altLang="en-US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採購案件，應</a:t>
            </a:r>
            <a:endParaRPr kumimoji="1" lang="en-US" altLang="zh-TW" sz="26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900"/>
              </a:lnSpc>
              <a:spcBef>
                <a:spcPts val="0"/>
              </a:spcBef>
            </a:pPr>
            <a:r>
              <a:rPr kumimoji="1" lang="zh-TW" altLang="en-US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依</a:t>
            </a:r>
            <a:r>
              <a:rPr kumimoji="1" lang="zh-TW" altLang="en-US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kumimoji="1" lang="en-US" altLang="zh-TW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kumimoji="1" lang="zh-TW" altLang="en-US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kumimoji="1" lang="en-US" altLang="zh-TW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zh-TW" altLang="en-US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項踐行事前揭露義務</a:t>
            </a:r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至於</a:t>
            </a:r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分包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者，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900"/>
              </a:lnSpc>
              <a:spcBef>
                <a:spcPts val="0"/>
              </a:spcBef>
            </a:pPr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依</a:t>
            </a:r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政府採購法第</a:t>
            </a:r>
            <a:r>
              <a:rPr kumimoji="1" lang="en-US" altLang="zh-TW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67</a:t>
            </a:r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kumimoji="1" lang="en-US" altLang="zh-TW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項明定「得標廠商得將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採購分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900"/>
              </a:lnSpc>
              <a:spcBef>
                <a:spcPts val="0"/>
              </a:spcBef>
            </a:pPr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包</a:t>
            </a:r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予其他廠商。稱分包者，謂非轉包而將契約之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部分由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900"/>
              </a:lnSpc>
              <a:spcBef>
                <a:spcPts val="0"/>
              </a:spcBef>
            </a:pPr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其他</a:t>
            </a:r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廠商代為履行」，其</a:t>
            </a:r>
            <a:r>
              <a:rPr kumimoji="1" lang="zh-TW" altLang="en-US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分包契約主體為得標廠商</a:t>
            </a:r>
            <a:r>
              <a:rPr kumimoji="1" lang="zh-TW" altLang="en-US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與分</a:t>
            </a:r>
            <a:endParaRPr kumimoji="1" lang="en-US" altLang="zh-TW" sz="26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900"/>
              </a:lnSpc>
              <a:spcBef>
                <a:spcPts val="0"/>
              </a:spcBef>
            </a:pPr>
            <a:r>
              <a:rPr kumimoji="1" lang="zh-TW" altLang="en-US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包</a:t>
            </a:r>
            <a:r>
              <a:rPr kumimoji="1" lang="zh-TW" altLang="en-US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廠商，尚非分包廠商與機關間為交易行為，該分</a:t>
            </a:r>
            <a:r>
              <a:rPr kumimoji="1" lang="zh-TW" altLang="en-US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包廠</a:t>
            </a:r>
            <a:endParaRPr kumimoji="1" lang="en-US" altLang="zh-TW" sz="26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900"/>
              </a:lnSpc>
              <a:spcBef>
                <a:spcPts val="0"/>
              </a:spcBef>
            </a:pPr>
            <a:r>
              <a:rPr kumimoji="1" lang="zh-TW" altLang="en-US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商</a:t>
            </a:r>
            <a:r>
              <a:rPr kumimoji="1" lang="zh-TW" altLang="en-US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並無本法第</a:t>
            </a:r>
            <a:r>
              <a:rPr kumimoji="1" lang="en-US" altLang="zh-TW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kumimoji="1" lang="zh-TW" altLang="en-US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kumimoji="1" lang="en-US" altLang="zh-TW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zh-TW" altLang="en-US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項事前揭露義務</a:t>
            </a:r>
            <a:r>
              <a:rPr kumimoji="1" lang="zh-TW" altLang="en-US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en-US" altLang="zh-TW" sz="26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900"/>
              </a:lnSpc>
              <a:spcBef>
                <a:spcPts val="0"/>
              </a:spcBef>
            </a:pP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法務部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111.11.28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法廉字第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11105006010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號函釋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kumimoji="1"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76037" y="476672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事前揭露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事後公開義務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117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152</a:t>
            </a:fld>
            <a:endParaRPr lang="es-ES" altLang="zh-TW"/>
          </a:p>
        </p:txBody>
      </p:sp>
      <p:sp>
        <p:nvSpPr>
          <p:cNvPr id="6" name="圓角矩形 5"/>
          <p:cNvSpPr/>
          <p:nvPr/>
        </p:nvSpPr>
        <p:spPr>
          <a:xfrm>
            <a:off x="179512" y="1371497"/>
            <a:ext cx="8250628" cy="1265415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72" y="1484784"/>
            <a:ext cx="573088" cy="85172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64" y="2801604"/>
            <a:ext cx="933293" cy="539706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-267790" y="1347722"/>
            <a:ext cx="9411789" cy="4157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機關為辦理事後公開身分關係，其「關係人之姓名」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應否全部公開或部分遮蔽，以符個人資料保護法之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規定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endParaRPr kumimoji="1" lang="en-US" altLang="zh-TW" sz="28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事後公開之立法目的係為便利外界監督，仍應以公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開全名為原則。惟如公開全名將有影響機關運作或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當事人隱私、營業秘密等特殊情事，經投標廠商或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申請補助對象事先以書面申請，且報請各主管機關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同意者，關係人之自然人姓名得為部分遮蔽。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endParaRPr kumimoji="1" lang="en-US" altLang="zh-TW" sz="2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900"/>
              </a:lnSpc>
              <a:spcBef>
                <a:spcPts val="0"/>
              </a:spcBef>
            </a:pP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kumimoji="1" lang="zh-TW" altLang="en-US" sz="26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52416" y="514642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事前揭露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事後公開義務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36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153</a:t>
            </a:fld>
            <a:endParaRPr lang="es-ES" altLang="zh-TW"/>
          </a:p>
        </p:txBody>
      </p:sp>
      <p:sp>
        <p:nvSpPr>
          <p:cNvPr id="5" name="文字方塊 4"/>
          <p:cNvSpPr txBox="1"/>
          <p:nvPr/>
        </p:nvSpPr>
        <p:spPr>
          <a:xfrm>
            <a:off x="217633" y="897251"/>
            <a:ext cx="89647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首長甲之女兒受邀擔任該</a:t>
            </a:r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教育訓練課程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講師，應否主動據實表明身分關係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r>
              <a:rPr kumimoji="1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kumimoji="1" lang="en-US" altLang="zh-TW" sz="28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kumimoji="1"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條之</a:t>
            </a:r>
            <a:r>
              <a:rPr kumimoji="1" lang="zh-TW" altLang="en-US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非財產上利益概念，不因聘用期間長</a:t>
            </a:r>
            <a:endParaRPr kumimoji="1" lang="en-US" altLang="zh-TW" sz="2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短異其標準，縱為短期性、一次性之人事行為，仍</a:t>
            </a:r>
            <a:endParaRPr kumimoji="1" lang="en-US" altLang="zh-TW" sz="2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屬「其他相類似之人事措施」之範疇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。爰此，機關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團體辦理教育訓練課程邀請講師或聘請專案研究計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畫主持人等具有短期僱傭或委任性質之行為均應屬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之。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換言之，相關行為</a:t>
            </a:r>
            <a:r>
              <a:rPr kumimoji="1" lang="zh-TW" altLang="en-US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雖有講師費及計畫主持人等費用</a:t>
            </a:r>
            <a:endParaRPr kumimoji="1" lang="en-US" altLang="zh-TW" sz="2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kumimoji="1" lang="zh-TW" altLang="en-US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1"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然</a:t>
            </a:r>
            <a:r>
              <a:rPr kumimoji="1" lang="zh-TW" altLang="en-US" sz="2600" u="sng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聘請行為</a:t>
            </a:r>
            <a:r>
              <a:rPr kumimoji="1" lang="zh-TW" altLang="en-US" sz="26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既屬人事行為之一環</a:t>
            </a:r>
            <a:r>
              <a:rPr kumimoji="1" lang="zh-TW" altLang="en-US" sz="2600" u="sng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1" lang="zh-TW" altLang="en-US" sz="26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即非本法第</a:t>
            </a:r>
            <a:r>
              <a:rPr kumimoji="1" lang="en-US" altLang="zh-TW" sz="26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</a:p>
          <a:p>
            <a:r>
              <a:rPr kumimoji="1"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kumimoji="1" lang="zh-TW" altLang="en-US" sz="26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條之所稱之「交易行為」，自無需揭露或公開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，惟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kumimoji="1" lang="zh-TW" altLang="en-US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相關公職人員於行政</a:t>
            </a:r>
            <a:r>
              <a:rPr kumimoji="1" lang="zh-TW" altLang="en-US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流程中</a:t>
            </a:r>
            <a:r>
              <a:rPr kumimoji="1" lang="en-US" altLang="zh-TW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如遴聘講座之簽擬及</a:t>
            </a:r>
            <a:endParaRPr kumimoji="1" lang="en-US" altLang="zh-TW" sz="26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核定之流程</a:t>
            </a:r>
            <a:r>
              <a:rPr kumimoji="1" lang="en-US" altLang="zh-TW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1" lang="zh-TW" altLang="en-US" sz="2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仍應注意自行迴避</a:t>
            </a:r>
            <a:r>
              <a:rPr kumimoji="1"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endParaRPr kumimoji="1" lang="en-US" altLang="zh-TW" sz="28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65206" y="963734"/>
            <a:ext cx="7738095" cy="929582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7633"/>
            <a:ext cx="600800" cy="79443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9" y="2097580"/>
            <a:ext cx="933293" cy="53970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65206" y="274522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事前揭露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事後公開義務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689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154</a:t>
            </a:fld>
            <a:endParaRPr lang="es-ES" altLang="zh-TW"/>
          </a:p>
        </p:txBody>
      </p:sp>
      <p:sp>
        <p:nvSpPr>
          <p:cNvPr id="6" name="文字方塊 5"/>
          <p:cNvSpPr txBox="1"/>
          <p:nvPr/>
        </p:nvSpPr>
        <p:spPr>
          <a:xfrm>
            <a:off x="251520" y="848876"/>
            <a:ext cx="8640959" cy="5396349"/>
          </a:xfrm>
          <a:prstGeom prst="rect">
            <a:avLst/>
          </a:prstGeom>
          <a:gradFill flip="none" rotWithShape="1"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   大發土木包工業為甲縣</a:t>
            </a:r>
            <a:r>
              <a:rPr kumimoji="1" lang="zh-TW" altLang="en-US" sz="2800" kern="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縣議員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劉大之配偶所實際經營</a:t>
            </a:r>
            <a:r>
              <a:rPr kumimoji="1" lang="en-US" altLang="zh-TW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註：</a:t>
            </a:r>
            <a:r>
              <a:rPr kumimoji="1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大發土木包工業即為公職人員劉大之關係人</a:t>
            </a:r>
            <a:r>
              <a:rPr kumimoji="1" lang="en-US" altLang="zh-TW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1" lang="en-US" altLang="zh-TW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，並承攬</a:t>
            </a:r>
            <a:r>
              <a:rPr kumimoji="1" lang="zh-TW" altLang="en-US" sz="2800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甲</a:t>
            </a:r>
            <a:r>
              <a:rPr kumimoji="1" lang="zh-TW" altLang="en-US" sz="2800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縣所屬開心國民小學</a:t>
            </a:r>
            <a:r>
              <a:rPr kumimoji="1" lang="en-US" altLang="zh-TW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註：</a:t>
            </a:r>
            <a:r>
              <a:rPr kumimoji="1" lang="zh-TW" altLang="en-US" b="1" kern="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開心國小</a:t>
            </a:r>
            <a:r>
              <a:rPr kumimoji="1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乃係受</a:t>
            </a:r>
            <a:r>
              <a:rPr kumimoji="1" lang="zh-TW" altLang="en-US" b="1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縣議員</a:t>
            </a:r>
            <a:r>
              <a:rPr kumimoji="1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劉大所監督之機關</a:t>
            </a:r>
            <a:r>
              <a:rPr kumimoji="1" lang="en-US" altLang="zh-TW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1" lang="zh-TW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kumimoji="1" lang="zh-TW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公告程序</a:t>
            </a:r>
            <a:r>
              <a:rPr kumimoji="1" lang="zh-TW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辦理之</a:t>
            </a:r>
            <a:r>
              <a:rPr kumimoji="1" lang="en-US" altLang="zh-TW" sz="2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kumimoji="1" lang="zh-TW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筆採購案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，惟</a:t>
            </a:r>
            <a:r>
              <a:rPr kumimoji="1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均未主動於投標文件中據實表明身分關係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；又大發土木包工業另承攬甲公所</a:t>
            </a:r>
            <a:r>
              <a:rPr kumimoji="1" lang="zh-TW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非以公告程序</a:t>
            </a:r>
            <a:r>
              <a:rPr kumimoji="1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辦理之</a:t>
            </a:r>
            <a:r>
              <a:rPr kumimoji="1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kumimoji="1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筆採購案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en-US" altLang="zh-TW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defTabSz="91440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嗣遭人檢舉並經查證屬實，監察院以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大發土木包工業分別違反本法第</a:t>
            </a:r>
            <a:r>
              <a:rPr kumimoji="1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kumimoji="1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未揭露身分關係</a:t>
            </a:r>
            <a:r>
              <a: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及本法第</a:t>
            </a:r>
            <a:r>
              <a:rPr kumimoji="1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kumimoji="1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項第</a:t>
            </a:r>
            <a:r>
              <a:rPr kumimoji="1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款</a:t>
            </a:r>
            <a:r>
              <a: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未以公告程序辦理之採購</a:t>
            </a:r>
            <a:r>
              <a: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之規定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，併予裁罰新臺幣</a:t>
            </a:r>
            <a:r>
              <a:rPr kumimoji="1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68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kumimoji="1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5000</a:t>
            </a:r>
            <a:r>
              <a:rPr kumimoji="1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元確定。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23728" y="188640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未事前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揭露之裁罰案例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81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155</a:t>
            </a:fld>
            <a:endParaRPr lang="es-ES" altLang="zh-TW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323528" y="548680"/>
            <a:ext cx="2737089" cy="695083"/>
          </a:xfrm>
          <a:prstGeom prst="rect">
            <a:avLst/>
          </a:prstGeom>
          <a:solidFill>
            <a:srgbClr val="00B0F0"/>
          </a:solidFill>
          <a:ln w="9525">
            <a:solidFill>
              <a:srgbClr val="F79646">
                <a:lumMod val="75000"/>
              </a:srgb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3600" b="1" i="0" u="none" strike="noStrike" kern="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</a:p>
        </p:txBody>
      </p:sp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val="1672747002"/>
              </p:ext>
            </p:extLst>
          </p:nvPr>
        </p:nvGraphicFramePr>
        <p:xfrm>
          <a:off x="107504" y="1412776"/>
          <a:ext cx="8923512" cy="5186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865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156</a:t>
            </a:fld>
            <a:endParaRPr lang="es-ES" altLang="zh-TW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323528" y="404664"/>
            <a:ext cx="2737089" cy="695083"/>
          </a:xfrm>
          <a:prstGeom prst="rect">
            <a:avLst/>
          </a:prstGeom>
          <a:solidFill>
            <a:srgbClr val="00B0F0"/>
          </a:solidFill>
          <a:ln w="9525">
            <a:solidFill>
              <a:srgbClr val="F79646">
                <a:lumMod val="75000"/>
              </a:srgb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3600" b="1" i="0" u="none" strike="noStrike" kern="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2806431716"/>
              </p:ext>
            </p:extLst>
          </p:nvPr>
        </p:nvGraphicFramePr>
        <p:xfrm>
          <a:off x="107504" y="1196752"/>
          <a:ext cx="8923512" cy="5186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2" descr="https://encrypted-tbn1.gstatic.com/images?q=tbn:ANd9GcQVingAF2qoxVwFXFKybSsIpPGA8_AKRheS2DSX_cjtk7yzTES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37159"/>
            <a:ext cx="39032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196131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157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233972" y="422918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172126"/>
              </p:ext>
            </p:extLst>
          </p:nvPr>
        </p:nvGraphicFramePr>
        <p:xfrm>
          <a:off x="251520" y="1296035"/>
          <a:ext cx="8712968" cy="54254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tblPr>
              <a:tblGrid>
                <a:gridCol w="8712968"/>
              </a:tblGrid>
              <a:tr h="6101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sz="2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四、交易標的為公職人員服務或受其監督之機關團體</a:t>
                      </a:r>
                      <a:endParaRPr lang="en-US" altLang="zh-TW" sz="2800" dirty="0" smtClean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所提供，並以公定價格交易。</a:t>
                      </a:r>
                      <a:endParaRPr lang="zh-TW" altLang="en-US" sz="2800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4159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dirty="0" smtClean="0"/>
                        <a:t>              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由機關團體擔任出賣人，且出售產品之價格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包括員工優惠</a:t>
                      </a:r>
                      <a:endParaRPr lang="en-US" altLang="zh-TW" sz="2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價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係具有普遍性、一致性之公定價格，無不當利益輸送</a:t>
                      </a:r>
                      <a:endParaRPr lang="en-US" altLang="zh-TW" sz="2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之疑慮。</a:t>
                      </a:r>
                      <a:endParaRPr lang="en-US" altLang="zh-TW" sz="2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en-US" altLang="zh-TW" sz="2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EX</a:t>
                      </a:r>
                      <a:r>
                        <a:rPr lang="zh-TW" altLang="en-US" sz="2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：經濟部長開自用車到受其監督的中油加油站，以公定價格加油。</a:t>
                      </a:r>
                      <a:endParaRPr lang="zh-TW" altLang="en-US" sz="22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</a:tr>
              <a:tr h="4159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sz="2800" b="1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五、公營事業機構執行國家建設、公共政策或為公益</a:t>
                      </a:r>
                      <a:endParaRPr lang="en-US" altLang="zh-TW" sz="2800" b="1" dirty="0" smtClean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800" b="1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用途申請承租、承購、委託經營、改良利用國有</a:t>
                      </a:r>
                      <a:endParaRPr lang="en-US" altLang="zh-TW" sz="2800" b="1" dirty="0" smtClean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800" b="1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非公用不動產。</a:t>
                      </a:r>
                      <a:endParaRPr lang="zh-TW" altLang="en-US" sz="2800" b="1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12478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dirty="0" smtClean="0"/>
                        <a:t>              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公營事業機構為執行國家建設、公共政策或為公共利益用</a:t>
                      </a:r>
                      <a:endParaRPr lang="en-US" altLang="zh-TW" sz="2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途申請承租、承購、委託經營、改良利用國有非公用不動</a:t>
                      </a:r>
                      <a:endParaRPr lang="en-US" altLang="zh-TW" sz="2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產，因係配合執行政府機關公益政策或與公務之推行密切</a:t>
                      </a:r>
                      <a:endParaRPr lang="en-US" altLang="zh-TW" sz="2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相關。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68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27488" y="260648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158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121908" y="440819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888339"/>
              </p:ext>
            </p:extLst>
          </p:nvPr>
        </p:nvGraphicFramePr>
        <p:xfrm>
          <a:off x="185804" y="1267321"/>
          <a:ext cx="8712968" cy="5031343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tblPr>
              <a:tblGrid>
                <a:gridCol w="8712968"/>
              </a:tblGrid>
              <a:tr h="5507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sz="2800" dirty="0" smtClean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六、一定金額以下之補助及交易。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0797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˙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一定金額以下之補助或交易，情節尚難謂已達利益輸送之程</a:t>
                      </a:r>
                      <a:endParaRPr lang="en-US" altLang="zh-TW" sz="2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度。</a:t>
                      </a:r>
                      <a:endParaRPr lang="en-US" altLang="zh-TW" sz="2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˙所稱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『</a:t>
                      </a:r>
                      <a:r>
                        <a:rPr lang="zh-TW" altLang="en-US" sz="2400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一定金額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』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，指</a:t>
                      </a:r>
                      <a:r>
                        <a:rPr lang="zh-TW" altLang="en-US" sz="24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每筆新臺幣</a:t>
                      </a:r>
                      <a:r>
                        <a:rPr lang="en-US" altLang="zh-TW" sz="24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萬元，同一年度</a:t>
                      </a:r>
                      <a:r>
                        <a:rPr lang="en-US" altLang="zh-TW" sz="20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每年</a:t>
                      </a:r>
                      <a:r>
                        <a:rPr lang="en-US" altLang="zh-TW" sz="20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0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endParaRPr lang="en-US" altLang="zh-TW" sz="2000" b="1" u="sng" dirty="0" smtClean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000" b="1" u="none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en-US" altLang="zh-TW" sz="20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0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日至</a:t>
                      </a:r>
                      <a:r>
                        <a:rPr lang="en-US" altLang="zh-TW" sz="20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r>
                        <a:rPr lang="zh-TW" altLang="en-US" sz="20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20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31</a:t>
                      </a:r>
                      <a:r>
                        <a:rPr lang="zh-TW" altLang="en-US" sz="20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lang="en-US" altLang="zh-TW" sz="20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4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同一補助或交易對象合計不逾新臺幣</a:t>
                      </a:r>
                      <a:r>
                        <a:rPr lang="en-US" altLang="zh-TW" sz="24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altLang="en-US" sz="24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endParaRPr lang="en-US" altLang="zh-TW" sz="2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˙法務部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111.11.28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法廉字第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11105006010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號函釋，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「一定金額</a:t>
                      </a:r>
                      <a:endParaRPr lang="en-US" altLang="zh-TW" sz="2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以下之交易補助」，重點說明如下：</a:t>
                      </a:r>
                    </a:p>
                    <a:p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(1)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須同時符合「每筆新臺幣</a:t>
                      </a:r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萬元」及「同一年度同一補助</a:t>
                      </a:r>
                      <a:endParaRPr lang="en-US" altLang="zh-TW" sz="2400" b="1" dirty="0" smtClean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或交易對象合計不逾新臺幣</a:t>
                      </a:r>
                      <a:r>
                        <a:rPr lang="en-US" altLang="zh-TW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altLang="en-US" sz="24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萬元」二要件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，缺乏其一</a:t>
                      </a:r>
                      <a:endParaRPr lang="en-US" altLang="zh-TW" sz="2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即不得以該款但書規定排除補助或交易之限制。故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單筆</a:t>
                      </a:r>
                      <a:endParaRPr lang="en-US" altLang="zh-TW" sz="2400" b="1" dirty="0" smtClean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交易超過</a:t>
                      </a:r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萬元，或數筆交易合計超過</a:t>
                      </a:r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萬元，均與本法</a:t>
                      </a:r>
                      <a:endParaRPr lang="en-US" altLang="zh-TW" sz="2400" b="1" dirty="0" smtClean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第</a:t>
                      </a:r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條第</a:t>
                      </a:r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項但書第</a:t>
                      </a:r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款要件不符。</a:t>
                      </a:r>
                      <a:endParaRPr lang="en-US" altLang="zh-TW" sz="2400" b="1" dirty="0" smtClean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(2)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上開</a:t>
                      </a:r>
                      <a:r>
                        <a:rPr lang="zh-TW" altLang="en-US" sz="2400" b="1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違法總額之計算，係以機關與關係人全年度交易總</a:t>
                      </a:r>
                      <a:endParaRPr lang="en-US" altLang="zh-TW" sz="2400" b="1" u="sng" dirty="0" smtClean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09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159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049648" y="332656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463480"/>
              </p:ext>
            </p:extLst>
          </p:nvPr>
        </p:nvGraphicFramePr>
        <p:xfrm>
          <a:off x="251520" y="1124744"/>
          <a:ext cx="8577560" cy="55778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tblPr>
              <a:tblGrid>
                <a:gridCol w="8577560"/>
              </a:tblGrid>
              <a:tr h="51924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</a:t>
                      </a:r>
                      <a:r>
                        <a:rPr lang="zh-TW" altLang="en-US" sz="2400" u="sng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額認定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尚非以各筆交易金額扣除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萬元後剩餘累計或全年</a:t>
                      </a:r>
                      <a:endParaRPr lang="en-US" altLang="zh-TW" sz="24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度交易總額扣除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萬元後所剩餘金額計算。</a:t>
                      </a:r>
                    </a:p>
                    <a:p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案例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：同一年度關係人交易每次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5000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元，共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筆交易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，每</a:t>
                      </a:r>
                      <a:endParaRPr lang="en-US" altLang="zh-TW" sz="24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  筆交易雖未逾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萬元，然因</a:t>
                      </a: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交易</a:t>
                      </a: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總額逾</a:t>
                      </a:r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</a:t>
                      </a:r>
                      <a:r>
                        <a:rPr lang="zh-TW" altLang="en-US" sz="2400" b="0" dirty="0" smtClean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違法</a:t>
                      </a:r>
                      <a:endParaRPr lang="en-US" altLang="zh-TW" sz="2400" b="0" dirty="0" smtClean="0">
                        <a:solidFill>
                          <a:srgbClr val="0070C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0" dirty="0" smtClean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  金額</a:t>
                      </a:r>
                      <a:r>
                        <a:rPr lang="zh-TW" altLang="en-US" sz="2400" b="0" dirty="0" smtClean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r>
                        <a:rPr lang="en-US" altLang="zh-TW" sz="2400" b="0" dirty="0" smtClean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r>
                        <a:rPr lang="zh-TW" altLang="en-US" sz="2400" b="0" dirty="0" smtClean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</a:p>
                    <a:p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案例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：同一年度關係人交易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筆，分別為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8000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元、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萬元、</a:t>
                      </a:r>
                      <a:endParaRPr lang="en-US" altLang="zh-TW" sz="24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  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6000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元及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4000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元，因每筆交易未逾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萬元，且</a:t>
                      </a:r>
                      <a:r>
                        <a:rPr lang="zh-TW" altLang="en-US" sz="24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交易總</a:t>
                      </a:r>
                      <a:endParaRPr lang="en-US" altLang="zh-TW" sz="2400" b="1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  額未逾</a:t>
                      </a:r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altLang="en-US" sz="24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萬元，故屬合法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</a:p>
                    <a:p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案例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：同一年度關係人交易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筆，分別為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8000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元、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2000</a:t>
                      </a:r>
                    </a:p>
                    <a:p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  元、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萬元及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萬元，因</a:t>
                      </a: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交易總額為</a:t>
                      </a:r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</a:t>
                      </a: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，已逾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</a:p>
                    <a:p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  萬元，故</a:t>
                      </a:r>
                      <a:r>
                        <a:rPr lang="zh-TW" altLang="en-US" sz="2400" b="0" dirty="0" smtClean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違法金額合計</a:t>
                      </a:r>
                      <a:r>
                        <a:rPr lang="en-US" altLang="zh-TW" sz="2400" b="0" dirty="0" smtClean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</a:t>
                      </a:r>
                      <a:r>
                        <a:rPr lang="zh-TW" altLang="en-US" sz="2400" b="0" dirty="0" smtClean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萬元。</a:t>
                      </a:r>
                      <a:endParaRPr lang="en-US" altLang="zh-TW" sz="2400" b="0" dirty="0" smtClean="0">
                        <a:solidFill>
                          <a:srgbClr val="0070C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案例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：同一年度關係人交易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筆，分別為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8000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元、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萬元、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</a:p>
                    <a:p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  萬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5000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元、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萬元，</a:t>
                      </a: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雖總額未逾</a:t>
                      </a:r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萬元，但其中有</a:t>
                      </a:r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</a:p>
                    <a:p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  筆交易均逾</a:t>
                      </a:r>
                      <a:r>
                        <a:rPr lang="en-US" altLang="zh-TW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筆合計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5000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元，故</a:t>
                      </a:r>
                      <a:r>
                        <a:rPr lang="zh-TW" altLang="en-US" sz="2400" b="0" dirty="0" smtClean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違法金額</a:t>
                      </a:r>
                      <a:endParaRPr lang="en-US" altLang="zh-TW" sz="2400" b="0" dirty="0" smtClean="0">
                        <a:solidFill>
                          <a:srgbClr val="0070C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0" dirty="0" smtClean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  合計</a:t>
                      </a:r>
                      <a:r>
                        <a:rPr lang="en-US" altLang="zh-TW" sz="2400" b="0" dirty="0" smtClean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2400" b="0" dirty="0" smtClean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</a:t>
                      </a:r>
                      <a:r>
                        <a:rPr lang="en-US" altLang="zh-TW" sz="2400" b="0" dirty="0" smtClean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5000</a:t>
                      </a:r>
                      <a:r>
                        <a:rPr lang="zh-TW" altLang="en-US" sz="2400" b="0" dirty="0" smtClean="0">
                          <a:solidFill>
                            <a:srgbClr val="0070C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元。</a:t>
                      </a:r>
                      <a:endParaRPr lang="en-US" altLang="zh-TW" sz="2400" b="0" dirty="0" smtClean="0">
                        <a:solidFill>
                          <a:srgbClr val="0070C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845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16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2112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160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049648" y="332656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194457"/>
              </p:ext>
            </p:extLst>
          </p:nvPr>
        </p:nvGraphicFramePr>
        <p:xfrm>
          <a:off x="251520" y="1053912"/>
          <a:ext cx="8577560" cy="5192489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tblPr>
              <a:tblGrid>
                <a:gridCol w="8577560"/>
              </a:tblGrid>
              <a:tr h="51924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˙</a:t>
                      </a:r>
                      <a:r>
                        <a:rPr lang="zh-TW" altLang="en-US" sz="24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法務部</a:t>
                      </a:r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114.05.06</a:t>
                      </a:r>
                      <a:r>
                        <a:rPr lang="zh-TW" altLang="en-US" sz="24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法廉字第</a:t>
                      </a:r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11405001510</a:t>
                      </a:r>
                      <a:r>
                        <a:rPr lang="zh-TW" altLang="en-US" sz="2400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號函釋</a:t>
                      </a:r>
                    </a:p>
                    <a:p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，上開本法第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條禁止補助或交易之「機關團體」，依</a:t>
                      </a:r>
                      <a:endParaRPr lang="en-US" altLang="zh-TW" sz="24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本法第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條第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項規定係指本法第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條第</a:t>
                      </a:r>
                      <a:r>
                        <a:rPr lang="en-US" altLang="zh-TW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所列之機關（構）團體、學校、法人、事業機構、部隊，查行政機關、學校、法人、事業機構、部隊或係依其組織法規、編制及業務職掌行使職權，從事公共事務具有特定權限，或係具有獨立之法人格、財務與人事制度，得獨立對外行文等，承擔法律責任，因此</a:t>
                      </a:r>
                      <a:r>
                        <a:rPr lang="zh-TW" altLang="en-US" sz="2400" b="0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各機關團體縱受同一公職人員監督，若各該機關團體彼此具個別獨立性，則各該機關團體與公職人員或其關係人所為之補助或交易行為，應獨立判斷其法律效果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。是以</a:t>
                      </a:r>
                      <a:r>
                        <a:rPr lang="zh-TW" altLang="en-US" sz="2400" b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本法第</a:t>
                      </a:r>
                      <a:r>
                        <a:rPr lang="en-US" altLang="zh-TW" sz="2400" b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</a:t>
                      </a:r>
                      <a:r>
                        <a:rPr lang="zh-TW" altLang="en-US" sz="2400" b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條第</a:t>
                      </a:r>
                      <a:r>
                        <a:rPr lang="en-US" altLang="zh-TW" sz="2400" b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b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項但書第</a:t>
                      </a:r>
                      <a:r>
                        <a:rPr lang="en-US" altLang="zh-TW" sz="2400" b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2400" b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款「一定金額以下之補助及交易」計算方式，應就公職人員或關係人與「</a:t>
                      </a:r>
                      <a:r>
                        <a:rPr lang="zh-TW" altLang="en-US" sz="2400" b="1" u="sng" dirty="0" smtClean="0">
                          <a:solidFill>
                            <a:srgbClr val="0099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各該機關團體</a:t>
                      </a:r>
                      <a:r>
                        <a:rPr lang="zh-TW" altLang="en-US" sz="2400" b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」之</a:t>
                      </a:r>
                      <a:r>
                        <a:rPr lang="zh-TW" altLang="en-US" sz="2400" b="1" u="sng" dirty="0" smtClean="0">
                          <a:solidFill>
                            <a:srgbClr val="00999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全年度補助或交易總額各別計算</a:t>
                      </a:r>
                      <a:r>
                        <a:rPr lang="zh-TW" altLang="en-US" sz="2400" b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，避免造成不符合比例原則之限制</a:t>
                      </a:r>
                      <a:r>
                        <a:rPr lang="zh-TW" altLang="en-US" sz="2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       </a:t>
                      </a:r>
                      <a:endParaRPr lang="en-US" altLang="zh-TW" sz="24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56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161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049648" y="332656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禁止補助及交易行為之例外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784816"/>
              </p:ext>
            </p:extLst>
          </p:nvPr>
        </p:nvGraphicFramePr>
        <p:xfrm>
          <a:off x="107504" y="1053912"/>
          <a:ext cx="8928992" cy="5192489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tblPr>
              <a:tblGrid>
                <a:gridCol w="8928992"/>
              </a:tblGrid>
              <a:tr h="51924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舉例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:</a:t>
                      </a:r>
                    </a:p>
                    <a:p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113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年全年度，關係人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A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與公職人員監督之機關甲為補助每筆</a:t>
                      </a:r>
                      <a:endParaRPr lang="en-US" altLang="zh-TW" sz="24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新臺幣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下同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)1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萬元，共計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萬元；與公職人員監督之機關乙</a:t>
                      </a:r>
                      <a:endParaRPr lang="en-US" altLang="zh-TW" sz="24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為補助每筆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萬元，共計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萬元；與公職人員監督之機關甲為</a:t>
                      </a:r>
                      <a:endParaRPr lang="en-US" altLang="zh-TW" sz="24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交易每筆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萬元，共計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含買賣、租賃、承攬或其他具</a:t>
                      </a:r>
                      <a:endParaRPr lang="en-US" altLang="zh-TW" sz="24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有對價之交易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；與公職人員監督之機關乙為交易每筆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</a:t>
                      </a:r>
                      <a:endParaRPr lang="en-US" altLang="zh-TW" sz="24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，共計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萬元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含買賣、租賃、承攬或其他具有對價之交易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</a:t>
                      </a:r>
                      <a:endParaRPr lang="en-US" altLang="zh-TW" sz="24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上開補助及交易行為均符合本法第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條第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項第</a:t>
                      </a:r>
                      <a:r>
                        <a:rPr lang="en-US" altLang="zh-TW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24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款規定。</a:t>
                      </a:r>
                      <a:endParaRPr lang="en-US" altLang="zh-TW" sz="24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en-US" altLang="zh-TW" sz="24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en-US" altLang="zh-TW" sz="24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510110" y="4377758"/>
            <a:ext cx="1512168" cy="1200329"/>
          </a:xfrm>
          <a:prstGeom prst="rect">
            <a:avLst/>
          </a:prstGeom>
          <a:solidFill>
            <a:srgbClr val="DDFC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關係人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與公職人員監督之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 bwMode="auto">
          <a:xfrm flipV="1">
            <a:off x="2051720" y="4461354"/>
            <a:ext cx="504056" cy="5005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線單箭頭接點 7"/>
          <p:cNvCxnSpPr/>
          <p:nvPr/>
        </p:nvCxnSpPr>
        <p:spPr bwMode="auto">
          <a:xfrm>
            <a:off x="2051720" y="4961407"/>
            <a:ext cx="554620" cy="3442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線單箭頭接點 11"/>
          <p:cNvCxnSpPr>
            <a:endCxn id="37" idx="1"/>
          </p:cNvCxnSpPr>
          <p:nvPr/>
        </p:nvCxnSpPr>
        <p:spPr bwMode="auto">
          <a:xfrm>
            <a:off x="2051720" y="4977923"/>
            <a:ext cx="490932" cy="7260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線單箭頭接點 13"/>
          <p:cNvCxnSpPr/>
          <p:nvPr/>
        </p:nvCxnSpPr>
        <p:spPr bwMode="auto">
          <a:xfrm flipV="1">
            <a:off x="2075752" y="4870253"/>
            <a:ext cx="530588" cy="911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文字方塊 29"/>
          <p:cNvSpPr txBox="1"/>
          <p:nvPr/>
        </p:nvSpPr>
        <p:spPr>
          <a:xfrm>
            <a:off x="2483768" y="4117676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甲機關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申請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補助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，每筆新台幣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下同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)1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萬元，共計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萬元。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2519772" y="4599676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甲機關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進行</a:t>
            </a: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交易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，每筆新台幣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下同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)1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萬元，共計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萬元。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2542652" y="5090940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乙機關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申請</a:t>
            </a: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補助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，每筆新台幣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下同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)1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萬元，共計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萬元。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2542652" y="5503922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乙機關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進行</a:t>
            </a: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交易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，每筆新台幣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下同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)1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萬元，共計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萬元。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101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162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259632" y="620688"/>
            <a:ext cx="5973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調查機關之配合義務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TextBox 125"/>
          <p:cNvSpPr txBox="1"/>
          <p:nvPr/>
        </p:nvSpPr>
        <p:spPr>
          <a:xfrm>
            <a:off x="429765" y="1267019"/>
            <a:ext cx="8712967" cy="45624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eaLnBrk="1" fontAlgn="auto" hangingPunct="1">
              <a:lnSpc>
                <a:spcPts val="136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600" dirty="0">
                <a:solidFill>
                  <a:srgbClr val="BF0000"/>
                </a:solidFill>
                <a:latin typeface="Arial"/>
                <a:ea typeface="Arial"/>
              </a:rPr>
              <a:t>•</a:t>
            </a:r>
            <a:r>
              <a:rPr lang="en-US" altLang="zh-CN" sz="2600" spc="64" dirty="0">
                <a:solidFill>
                  <a:srgbClr val="BF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zh-CN" altLang="en-US" sz="2800" b="1" dirty="0" smtClean="0">
                <a:solidFill>
                  <a:srgbClr val="B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</a:t>
            </a:r>
            <a:r>
              <a:rPr lang="zh-CN" altLang="en-US" sz="2800" b="1" dirty="0">
                <a:solidFill>
                  <a:srgbClr val="B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調查機關之配合義務及違反受查核義務者</a:t>
            </a:r>
            <a:r>
              <a:rPr lang="zh-CN" altLang="en-US" sz="2800" b="1" dirty="0" smtClean="0">
                <a:solidFill>
                  <a:srgbClr val="B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之裁</a:t>
            </a:r>
            <a:r>
              <a:rPr lang="zh-CN" altLang="en-US" sz="2800" b="1" spc="-20" dirty="0" smtClean="0">
                <a:solidFill>
                  <a:srgbClr val="B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罰</a:t>
            </a:r>
            <a:endParaRPr lang="zh-CN" altLang="en-US" sz="2800" b="1" spc="-20" dirty="0">
              <a:solidFill>
                <a:srgbClr val="B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lnSpc>
                <a:spcPts val="59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00" spc="-5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監察院</a:t>
            </a:r>
            <a:r>
              <a:rPr lang="zh-CN" altLang="en-US" sz="2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、法務部及政風機構</a:t>
            </a:r>
            <a:r>
              <a:rPr lang="zh-CN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，為調查公職人員及其</a:t>
            </a:r>
            <a:r>
              <a:rPr lang="zh-CN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</a:t>
            </a:r>
            <a:r>
              <a:rPr lang="zh-CN" altLang="en-US" sz="2600" spc="-34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係</a:t>
            </a:r>
            <a:endParaRPr lang="en-US" altLang="zh-CN" sz="2600" spc="-34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00" spc="-34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CN" altLang="en-US" sz="2600" spc="-34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違反本法情事，得向有關之機關</a:t>
            </a:r>
            <a:r>
              <a:rPr lang="zh-CN" altLang="en-US" sz="2600" spc="-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CN" altLang="en-US" sz="2600" spc="-4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構</a:t>
            </a:r>
            <a:r>
              <a:rPr lang="zh-CN" altLang="en-US" sz="2600" spc="-1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CN" altLang="en-US" sz="2600" spc="-4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600" spc="-4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法人、團</a:t>
            </a:r>
            <a:r>
              <a:rPr lang="zh-CN" altLang="en-US" sz="2600" spc="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體或</a:t>
            </a:r>
            <a:endParaRPr lang="en-US" altLang="zh-CN" sz="2600" spc="5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00" spc="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個人查詢，</a:t>
            </a:r>
            <a:r>
              <a:rPr lang="zh-CN" altLang="en-US" sz="26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受查詢者有據實說明</a:t>
            </a:r>
            <a:r>
              <a:rPr lang="zh-TW" altLang="en-US" sz="26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或提供必要資料</a:t>
            </a:r>
            <a:r>
              <a:rPr lang="zh-CN" altLang="en-US" sz="26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之義務</a:t>
            </a:r>
            <a:r>
              <a:rPr lang="zh-CN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CN" altLang="en-US" sz="20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lnSpc>
                <a:spcPts val="534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eaLnBrk="1" fontAlgn="auto">
              <a:lnSpc>
                <a:spcPct val="100416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00" spc="-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受查詢</a:t>
            </a:r>
            <a:r>
              <a:rPr lang="zh-CN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</a:t>
            </a:r>
            <a:r>
              <a:rPr lang="zh-CN" altLang="en-US" sz="2600" b="1" u="sng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無正當理由拒絕或為不實之說明、提供</a:t>
            </a:r>
            <a:r>
              <a:rPr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</a:t>
            </a:r>
            <a:r>
              <a:rPr lang="zh-CN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CN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處</a:t>
            </a:r>
            <a:r>
              <a:rPr lang="zh-CN" altLang="en-US" sz="26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CN" altLang="en-US" sz="26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臺幣</a:t>
            </a:r>
            <a:r>
              <a:rPr lang="en-US" altLang="zh-TW" sz="26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CN" altLang="en-US" sz="26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zh-CN" altLang="en-US" sz="26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r>
              <a:rPr lang="zh-CN" altLang="en-US" sz="26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以上</a:t>
            </a:r>
            <a:r>
              <a:rPr lang="en-US" altLang="zh-TW" sz="26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CN" altLang="en-US" sz="2600" spc="5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zh-CN" altLang="en-US" sz="26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r>
              <a:rPr lang="zh-CN" altLang="en-US" sz="26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以下罰鍰</a:t>
            </a:r>
            <a:r>
              <a:rPr lang="zh-CN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；經限期通知</a:t>
            </a:r>
            <a:r>
              <a:rPr lang="zh-CN" altLang="en-US" sz="2600" spc="-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配合，</a:t>
            </a:r>
            <a:r>
              <a:rPr lang="zh-CN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屆期仍拒絕或為不實之說明、提供者，</a:t>
            </a:r>
            <a:r>
              <a:rPr lang="zh-CN" altLang="en-US" sz="26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得按次處罰</a:t>
            </a:r>
            <a:r>
              <a:rPr lang="zh-CN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CN" sz="26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eaLnBrk="1" fontAlgn="auto">
              <a:lnSpc>
                <a:spcPct val="100416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  <a:r>
              <a:rPr lang="zh-TW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CN" altLang="en-US" sz="2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eaLnBrk="1" fontAlgn="auto">
              <a:lnSpc>
                <a:spcPct val="100416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4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163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683568" y="498259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人員及關係人之裁罰機關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TextBox 136"/>
          <p:cNvSpPr txBox="1"/>
          <p:nvPr/>
        </p:nvSpPr>
        <p:spPr>
          <a:xfrm>
            <a:off x="827584" y="673291"/>
            <a:ext cx="7752773" cy="20045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106679"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600" b="1" dirty="0">
                <a:solidFill>
                  <a:srgbClr val="BF0000"/>
                </a:solidFill>
                <a:latin typeface="宋体"/>
                <a:ea typeface="宋体"/>
              </a:rPr>
              <a:t> </a:t>
            </a:r>
            <a:r>
              <a:rPr lang="zh-TW" altLang="en-US" sz="2600" b="1" dirty="0" smtClean="0">
                <a:solidFill>
                  <a:srgbClr val="BF0000"/>
                </a:solidFill>
                <a:latin typeface="宋体"/>
                <a:ea typeface="宋体"/>
              </a:rPr>
              <a:t>      </a:t>
            </a:r>
            <a:endParaRPr lang="en-US" dirty="0" smtClean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eaLnBrk="1" fontAlgn="auto" hangingPunct="1">
              <a:lnSpc>
                <a:spcPts val="1764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公職人員由</a:t>
            </a:r>
            <a:r>
              <a:rPr lang="zh-CN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監察院</a:t>
            </a:r>
            <a:r>
              <a:rPr lang="zh-CN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裁罰者，</a:t>
            </a:r>
            <a:r>
              <a:rPr lang="zh-CN" altLang="en-US" sz="2600" spc="-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</a:t>
            </a:r>
            <a:r>
              <a:rPr lang="zh-CN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關係人亦由監察院裁罰公職人員由</a:t>
            </a:r>
            <a:r>
              <a:rPr lang="zh-CN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法務部</a:t>
            </a:r>
            <a:r>
              <a:rPr lang="zh-CN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裁罰者</a:t>
            </a:r>
            <a:r>
              <a:rPr lang="zh-CN" altLang="en-US" sz="2600" spc="-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，其關</a:t>
            </a:r>
            <a:r>
              <a:rPr lang="zh-CN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係人亦由法務部裁</a:t>
            </a:r>
            <a:r>
              <a:rPr lang="zh-CN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罰</a:t>
            </a:r>
            <a:endParaRPr lang="en-US" altLang="zh-CN" sz="26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CN" altLang="en-US" sz="2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Picture 1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536" y="2996952"/>
            <a:ext cx="2979420" cy="28270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Freeform 132"/>
          <p:cNvSpPr/>
          <p:nvPr/>
        </p:nvSpPr>
        <p:spPr>
          <a:xfrm>
            <a:off x="3903336" y="3243143"/>
            <a:ext cx="3600450" cy="1212850"/>
          </a:xfrm>
          <a:custGeom>
            <a:avLst/>
            <a:gdLst>
              <a:gd name="connsiteX0" fmla="*/ 8635 w 3600450"/>
              <a:gd name="connsiteY0" fmla="*/ 157226 h 1212850"/>
              <a:gd name="connsiteX1" fmla="*/ 3005201 w 3600450"/>
              <a:gd name="connsiteY1" fmla="*/ 157226 h 1212850"/>
              <a:gd name="connsiteX2" fmla="*/ 3005201 w 3600450"/>
              <a:gd name="connsiteY2" fmla="*/ 6350 h 1212850"/>
              <a:gd name="connsiteX3" fmla="*/ 3608831 w 3600450"/>
              <a:gd name="connsiteY3" fmla="*/ 609981 h 1212850"/>
              <a:gd name="connsiteX4" fmla="*/ 3005201 w 3600450"/>
              <a:gd name="connsiteY4" fmla="*/ 1213612 h 1212850"/>
              <a:gd name="connsiteX5" fmla="*/ 3005201 w 3600450"/>
              <a:gd name="connsiteY5" fmla="*/ 1062736 h 1212850"/>
              <a:gd name="connsiteX6" fmla="*/ 8635 w 3600450"/>
              <a:gd name="connsiteY6" fmla="*/ 1062736 h 1212850"/>
              <a:gd name="connsiteX7" fmla="*/ 8635 w 3600450"/>
              <a:gd name="connsiteY7" fmla="*/ 157226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0450" h="1212850">
                <a:moveTo>
                  <a:pt x="8635" y="157226"/>
                </a:moveTo>
                <a:lnTo>
                  <a:pt x="3005201" y="157226"/>
                </a:lnTo>
                <a:lnTo>
                  <a:pt x="3005201" y="6350"/>
                </a:lnTo>
                <a:lnTo>
                  <a:pt x="3608831" y="609981"/>
                </a:lnTo>
                <a:lnTo>
                  <a:pt x="3005201" y="1213612"/>
                </a:lnTo>
                <a:lnTo>
                  <a:pt x="3005201" y="1062736"/>
                </a:lnTo>
                <a:lnTo>
                  <a:pt x="8635" y="1062736"/>
                </a:lnTo>
                <a:lnTo>
                  <a:pt x="8635" y="157226"/>
                </a:lnTo>
                <a:close/>
              </a:path>
            </a:pathLst>
          </a:custGeom>
          <a:gradFill flip="none" rotWithShape="1">
            <a:gsLst>
              <a:gs pos="0">
                <a:srgbClr val="0000D4">
                  <a:tint val="66000"/>
                  <a:satMod val="160000"/>
                </a:srgbClr>
              </a:gs>
              <a:gs pos="50000">
                <a:srgbClr val="0000D4">
                  <a:tint val="44500"/>
                  <a:satMod val="160000"/>
                </a:srgbClr>
              </a:gs>
              <a:gs pos="100000">
                <a:srgbClr val="0000D4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solidFill>
              <a:srgbClr val="D3DAE9">
                <a:alpha val="10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34"/>
          <p:cNvSpPr/>
          <p:nvPr/>
        </p:nvSpPr>
        <p:spPr>
          <a:xfrm>
            <a:off x="3903336" y="4487058"/>
            <a:ext cx="3600450" cy="1212850"/>
          </a:xfrm>
          <a:custGeom>
            <a:avLst/>
            <a:gdLst>
              <a:gd name="connsiteX0" fmla="*/ 8635 w 3600450"/>
              <a:gd name="connsiteY0" fmla="*/ 164465 h 1212850"/>
              <a:gd name="connsiteX1" fmla="*/ 3005201 w 3600450"/>
              <a:gd name="connsiteY1" fmla="*/ 164465 h 1212850"/>
              <a:gd name="connsiteX2" fmla="*/ 3005201 w 3600450"/>
              <a:gd name="connsiteY2" fmla="*/ 13589 h 1212850"/>
              <a:gd name="connsiteX3" fmla="*/ 3608831 w 3600450"/>
              <a:gd name="connsiteY3" fmla="*/ 617220 h 1212850"/>
              <a:gd name="connsiteX4" fmla="*/ 3005201 w 3600450"/>
              <a:gd name="connsiteY4" fmla="*/ 1220978 h 1212850"/>
              <a:gd name="connsiteX5" fmla="*/ 3005201 w 3600450"/>
              <a:gd name="connsiteY5" fmla="*/ 1069975 h 1212850"/>
              <a:gd name="connsiteX6" fmla="*/ 8635 w 3600450"/>
              <a:gd name="connsiteY6" fmla="*/ 1069975 h 1212850"/>
              <a:gd name="connsiteX7" fmla="*/ 8635 w 3600450"/>
              <a:gd name="connsiteY7" fmla="*/ 164465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0450" h="1212850">
                <a:moveTo>
                  <a:pt x="8635" y="164465"/>
                </a:moveTo>
                <a:lnTo>
                  <a:pt x="3005201" y="164465"/>
                </a:lnTo>
                <a:lnTo>
                  <a:pt x="3005201" y="13589"/>
                </a:lnTo>
                <a:lnTo>
                  <a:pt x="3608831" y="617220"/>
                </a:lnTo>
                <a:lnTo>
                  <a:pt x="3005201" y="1220978"/>
                </a:lnTo>
                <a:lnTo>
                  <a:pt x="3005201" y="1069975"/>
                </a:lnTo>
                <a:lnTo>
                  <a:pt x="8635" y="1069975"/>
                </a:lnTo>
                <a:lnTo>
                  <a:pt x="8635" y="164465"/>
                </a:lnTo>
                <a:close/>
              </a:path>
            </a:pathLst>
          </a:cu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D3DAE9">
                <a:alpha val="10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37"/>
          <p:cNvSpPr txBox="1"/>
          <p:nvPr/>
        </p:nvSpPr>
        <p:spPr>
          <a:xfrm>
            <a:off x="1765191" y="3379219"/>
            <a:ext cx="1842109" cy="7686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4500" spc="-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監察院</a:t>
            </a:r>
          </a:p>
        </p:txBody>
      </p:sp>
      <p:sp>
        <p:nvSpPr>
          <p:cNvPr id="12" name="TextBox 139"/>
          <p:cNvSpPr txBox="1"/>
          <p:nvPr/>
        </p:nvSpPr>
        <p:spPr>
          <a:xfrm>
            <a:off x="1765190" y="4709147"/>
            <a:ext cx="1842109" cy="7686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4500" spc="-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法務部</a:t>
            </a:r>
          </a:p>
        </p:txBody>
      </p:sp>
      <p:sp>
        <p:nvSpPr>
          <p:cNvPr id="13" name="TextBox 138"/>
          <p:cNvSpPr txBox="1"/>
          <p:nvPr/>
        </p:nvSpPr>
        <p:spPr>
          <a:xfrm>
            <a:off x="4067944" y="3443816"/>
            <a:ext cx="2663953" cy="8115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000" spc="-1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CN" altLang="en-US" sz="2000" spc="-1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CN" altLang="en-US" sz="2000" spc="-2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</a:t>
            </a:r>
            <a:r>
              <a:rPr lang="zh-CN" altLang="en-US" sz="2000" spc="-2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</a:t>
            </a:r>
          </a:p>
          <a:p>
            <a:pPr eaLnBrk="1" fontAlgn="auto" hangingPunct="1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000" spc="-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CN" altLang="en-US" sz="2000" spc="-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CN" altLang="en-US" sz="2000" spc="-1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</a:t>
            </a:r>
            <a:r>
              <a:rPr lang="zh-CN" altLang="en-US" sz="2000" spc="-1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人員之關係人</a:t>
            </a:r>
          </a:p>
        </p:txBody>
      </p:sp>
      <p:sp>
        <p:nvSpPr>
          <p:cNvPr id="14" name="TextBox 140"/>
          <p:cNvSpPr txBox="1"/>
          <p:nvPr/>
        </p:nvSpPr>
        <p:spPr>
          <a:xfrm>
            <a:off x="4067944" y="4702928"/>
            <a:ext cx="2663952" cy="8115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000" spc="-15" dirty="0" smtClean="0">
                <a:solidFill>
                  <a:srgbClr val="000000"/>
                </a:solidFill>
                <a:latin typeface="宋体"/>
                <a:ea typeface="宋体"/>
              </a:rPr>
              <a:t>  </a:t>
            </a:r>
            <a:r>
              <a:rPr lang="zh-CN" altLang="en-US" sz="2000" spc="-15" dirty="0" smtClean="0">
                <a:solidFill>
                  <a:srgbClr val="000000"/>
                </a:solidFill>
                <a:latin typeface="宋体"/>
                <a:ea typeface="宋体"/>
              </a:rPr>
              <a:t>•</a:t>
            </a:r>
            <a:r>
              <a:rPr lang="zh-CN" altLang="en-US" sz="2000" spc="-80" dirty="0" smtClean="0">
                <a:solidFill>
                  <a:srgbClr val="000000"/>
                </a:solidFill>
                <a:latin typeface="宋体"/>
                <a:ea typeface="宋体" panose="02010600030101010101" pitchFamily="2" charset="-122"/>
                <a:cs typeface="宋体"/>
              </a:rPr>
              <a:t> </a:t>
            </a:r>
            <a:r>
              <a:rPr lang="zh-CN" altLang="en-US" sz="2000" spc="-2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</a:t>
            </a:r>
          </a:p>
          <a:p>
            <a:pPr eaLnBrk="1" fontAlgn="auto" hangingPunct="1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000" spc="-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CN" altLang="en-US" sz="2000" spc="-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CN" altLang="en-US" sz="2000" spc="-1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</a:t>
            </a:r>
            <a:r>
              <a:rPr lang="zh-CN" altLang="en-US" sz="2000" spc="-1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人員之關係人</a:t>
            </a:r>
          </a:p>
        </p:txBody>
      </p:sp>
    </p:spTree>
    <p:extLst>
      <p:ext uri="{BB962C8B-B14F-4D97-AF65-F5344CB8AC3E}">
        <p14:creationId xmlns:p14="http://schemas.microsoft.com/office/powerpoint/2010/main" val="92372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164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283296" y="476672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違反利益衝突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之法律責任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50350" cy="536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7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165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115616" y="692696"/>
            <a:ext cx="6261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違反利益衝突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之法律責任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607635359"/>
              </p:ext>
            </p:extLst>
          </p:nvPr>
        </p:nvGraphicFramePr>
        <p:xfrm>
          <a:off x="323528" y="1223999"/>
          <a:ext cx="8712967" cy="4164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850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166</a:t>
            </a:fld>
            <a:endParaRPr lang="es-E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395536" y="260648"/>
            <a:ext cx="2737089" cy="699073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>
            <a:solidFill>
              <a:srgbClr val="A5C249">
                <a:lumMod val="75000"/>
              </a:srgb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3600" b="1" i="0" u="none" strike="noStrike" kern="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4199609488"/>
              </p:ext>
            </p:extLst>
          </p:nvPr>
        </p:nvGraphicFramePr>
        <p:xfrm>
          <a:off x="107504" y="1196752"/>
          <a:ext cx="892351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887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167</a:t>
            </a:fld>
            <a:endParaRPr lang="es-E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212316" y="260648"/>
            <a:ext cx="2737089" cy="699073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9525">
            <a:solidFill>
              <a:srgbClr val="A5C249">
                <a:lumMod val="75000"/>
              </a:srgb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3600" b="1" i="0" u="none" strike="noStrike" kern="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2071458276"/>
              </p:ext>
            </p:extLst>
          </p:nvPr>
        </p:nvGraphicFramePr>
        <p:xfrm>
          <a:off x="107504" y="1211040"/>
          <a:ext cx="8923512" cy="5272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192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27488" y="260648"/>
            <a:ext cx="8229600" cy="1152128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違法</a:t>
            </a:r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案例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168</a:t>
            </a:fld>
            <a:endParaRPr lang="es-ES" altLang="zh-TW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5617"/>
            <a:ext cx="8229600" cy="5776178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905884" y="1268760"/>
            <a:ext cx="7272808" cy="504056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0" cap="none" spc="0" normalizeH="0" baseline="0" noProof="0" smtClean="0">
              <a:ln w="6600">
                <a:solidFill>
                  <a:srgbClr val="009DD9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DD9"/>
                </a:outerShdw>
              </a:effectLst>
              <a:uLnTx/>
              <a:uFillTx/>
              <a:latin typeface="標楷體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88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27488" y="260648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違法案例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169</a:t>
            </a:fld>
            <a:endParaRPr lang="es-ES" altLang="zh-TW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88" y="923289"/>
            <a:ext cx="8212038" cy="5794786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839184" y="1412776"/>
            <a:ext cx="7406208" cy="504056"/>
          </a:xfrm>
          <a:prstGeom prst="roundRect">
            <a:avLst/>
          </a:prstGeom>
          <a:noFill/>
          <a:ln w="76200" cap="flat" cmpd="sng" algn="ctr">
            <a:solidFill>
              <a:srgbClr val="800000">
                <a:lumMod val="60000"/>
                <a:lumOff val="4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0" cap="none" spc="0" normalizeH="0" baseline="0" noProof="0" smtClean="0">
              <a:ln w="6600">
                <a:solidFill>
                  <a:srgbClr val="009DD9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DD9"/>
                </a:outerShdw>
              </a:effectLst>
              <a:uLnTx/>
              <a:uFillTx/>
              <a:latin typeface="標楷體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9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5442" y="836712"/>
            <a:ext cx="8452658" cy="518457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zh-TW" sz="2600" b="1" u="sng" dirty="0" smtClean="0">
                <a:solidFill>
                  <a:srgbClr val="008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114</a:t>
            </a:r>
            <a:r>
              <a:rPr lang="zh-TW" altLang="en-US" sz="2600" b="1" u="sng" dirty="0" smtClean="0">
                <a:solidFill>
                  <a:srgbClr val="008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年度法務部公職人員財產申報擴大授權服務介接時程</a:t>
            </a:r>
            <a:endParaRPr lang="en-US" altLang="zh-TW" sz="2600" b="1" u="sng" dirty="0" smtClean="0">
              <a:solidFill>
                <a:srgbClr val="00808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None/>
            </a:pPr>
            <a:endParaRPr lang="en-US" altLang="zh-TW" sz="2600" b="1" u="sng" dirty="0" smtClean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sz="2000" b="1" dirty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zh-TW" altLang="en-US" sz="2400" dirty="0" smtClean="0">
              <a:ea typeface="新細明體" panose="02020500000000000000" pitchFamily="18" charset="-120"/>
            </a:endParaRPr>
          </a:p>
          <a:p>
            <a:pPr eaLnBrk="1" hangingPunct="1"/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797853"/>
              </p:ext>
            </p:extLst>
          </p:nvPr>
        </p:nvGraphicFramePr>
        <p:xfrm>
          <a:off x="782507" y="1556792"/>
          <a:ext cx="7677925" cy="17526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29253"/>
                <a:gridCol w="1368152"/>
                <a:gridCol w="1512168"/>
                <a:gridCol w="1440160"/>
                <a:gridCol w="1728192"/>
              </a:tblGrid>
              <a:tr h="370840">
                <a:tc>
                  <a:txBody>
                    <a:bodyPr/>
                    <a:lstStyle/>
                    <a:p>
                      <a:pPr algn="dist"/>
                      <a:r>
                        <a:rPr lang="zh-TW" altLang="en-US" b="1" dirty="0" smtClean="0">
                          <a:solidFill>
                            <a:srgbClr val="0066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基準日</a:t>
                      </a:r>
                      <a:endParaRPr lang="zh-TW" altLang="en-US" b="1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</a:t>
                      </a:r>
                      <a:r>
                        <a:rPr lang="zh-TW" altLang="en-US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dist"/>
                      <a:r>
                        <a:rPr lang="zh-TW" altLang="en-US" b="1" dirty="0" smtClean="0">
                          <a:solidFill>
                            <a:srgbClr val="0066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授權期間</a:t>
                      </a:r>
                      <a:endParaRPr lang="zh-TW" altLang="en-US" b="1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1/25-2/2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3/10-3/20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4/25-5/5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6/10-6/20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dist"/>
                      <a:r>
                        <a:rPr lang="zh-TW" altLang="en-US" b="1" dirty="0" smtClean="0">
                          <a:solidFill>
                            <a:srgbClr val="0066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開放下載日期</a:t>
                      </a:r>
                      <a:endParaRPr lang="zh-TW" altLang="en-US" b="1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3/8-5/1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4/25-6/17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6/10-8/1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7/25-9/16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dist"/>
                      <a:r>
                        <a:rPr lang="zh-TW" altLang="en-US" b="1" dirty="0" smtClean="0">
                          <a:solidFill>
                            <a:srgbClr val="0066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可服務之就</a:t>
                      </a:r>
                      <a:r>
                        <a:rPr lang="en-US" altLang="zh-TW" b="1" dirty="0" smtClean="0">
                          <a:solidFill>
                            <a:srgbClr val="0066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b="1" dirty="0" smtClean="0">
                          <a:solidFill>
                            <a:srgbClr val="0066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到</a:t>
                      </a:r>
                      <a:r>
                        <a:rPr lang="en-US" altLang="zh-TW" b="1" dirty="0" smtClean="0">
                          <a:solidFill>
                            <a:srgbClr val="0066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b="1" dirty="0" smtClean="0">
                          <a:solidFill>
                            <a:srgbClr val="0066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職日期</a:t>
                      </a:r>
                      <a:endParaRPr lang="zh-TW" altLang="en-US" b="1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12/16-2/1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2/1-3/16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3/16-5/1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5/1-6/16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469542"/>
              </p:ext>
            </p:extLst>
          </p:nvPr>
        </p:nvGraphicFramePr>
        <p:xfrm>
          <a:off x="782507" y="3599914"/>
          <a:ext cx="7677925" cy="187989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45840"/>
                <a:gridCol w="1368152"/>
                <a:gridCol w="1512168"/>
                <a:gridCol w="1423573"/>
                <a:gridCol w="1728192"/>
              </a:tblGrid>
              <a:tr h="432048">
                <a:tc>
                  <a:txBody>
                    <a:bodyPr/>
                    <a:lstStyle/>
                    <a:p>
                      <a:pPr algn="dist"/>
                      <a:r>
                        <a:rPr lang="zh-TW" altLang="en-US" b="1" dirty="0" smtClean="0">
                          <a:solidFill>
                            <a:srgbClr val="0066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基準日</a:t>
                      </a:r>
                      <a:endParaRPr lang="zh-TW" altLang="en-US" b="1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405150">
                <a:tc>
                  <a:txBody>
                    <a:bodyPr/>
                    <a:lstStyle/>
                    <a:p>
                      <a:pPr algn="dist"/>
                      <a:r>
                        <a:rPr lang="zh-TW" altLang="en-US" b="1" dirty="0" smtClean="0">
                          <a:solidFill>
                            <a:srgbClr val="0066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授權期間</a:t>
                      </a:r>
                      <a:endParaRPr lang="zh-TW" altLang="en-US" b="1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7/25-8/5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9/10-9/20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10/1-10/20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12/10-12/18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382495">
                <a:tc>
                  <a:txBody>
                    <a:bodyPr/>
                    <a:lstStyle/>
                    <a:p>
                      <a:pPr algn="dist"/>
                      <a:r>
                        <a:rPr lang="zh-TW" altLang="en-US" b="1" dirty="0" smtClean="0">
                          <a:solidFill>
                            <a:srgbClr val="0066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開放下載日期</a:t>
                      </a:r>
                      <a:endParaRPr lang="zh-TW" altLang="en-US" b="1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9/10-11/1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10/25-12/18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12/5-1/22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1/18-3/18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660198">
                <a:tc>
                  <a:txBody>
                    <a:bodyPr/>
                    <a:lstStyle/>
                    <a:p>
                      <a:pPr algn="dist"/>
                      <a:r>
                        <a:rPr lang="zh-TW" altLang="en-US" b="1" dirty="0" smtClean="0">
                          <a:solidFill>
                            <a:srgbClr val="0066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可服務之就</a:t>
                      </a:r>
                      <a:r>
                        <a:rPr lang="en-US" altLang="zh-TW" b="1" dirty="0" smtClean="0">
                          <a:solidFill>
                            <a:srgbClr val="0066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b="1" dirty="0" smtClean="0">
                          <a:solidFill>
                            <a:srgbClr val="0066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到</a:t>
                      </a:r>
                      <a:r>
                        <a:rPr lang="en-US" altLang="zh-TW" b="1" dirty="0" smtClean="0">
                          <a:solidFill>
                            <a:srgbClr val="0066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b="1" dirty="0" smtClean="0">
                          <a:solidFill>
                            <a:srgbClr val="0066CC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職日期</a:t>
                      </a:r>
                      <a:endParaRPr lang="zh-TW" altLang="en-US" b="1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6/16-8/1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8/1-9/16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9/16-10/20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10/20-12/16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17</a:t>
            </a:fld>
            <a:endParaRPr lang="es-ES" altLang="zh-TW"/>
          </a:p>
        </p:txBody>
      </p:sp>
      <p:sp>
        <p:nvSpPr>
          <p:cNvPr id="10" name="文字方塊 9"/>
          <p:cNvSpPr txBox="1"/>
          <p:nvPr/>
        </p:nvSpPr>
        <p:spPr>
          <a:xfrm>
            <a:off x="2663440" y="5877327"/>
            <a:ext cx="50752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目前已暫停此項擴大授權服務</a:t>
            </a:r>
            <a:endParaRPr lang="zh-TW" altLang="en-US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向下箭號 10"/>
          <p:cNvSpPr/>
          <p:nvPr/>
        </p:nvSpPr>
        <p:spPr bwMode="auto">
          <a:xfrm>
            <a:off x="4788024" y="5533285"/>
            <a:ext cx="288032" cy="32545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6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27488" y="260648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違法案例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170</a:t>
            </a:fld>
            <a:endParaRPr lang="es-ES" altLang="zh-TW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04" y="841320"/>
            <a:ext cx="8226896" cy="5763915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604912" y="1267304"/>
            <a:ext cx="7920880" cy="504056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0" cap="none" spc="0" normalizeH="0" baseline="0" noProof="0" smtClean="0">
              <a:ln w="6600">
                <a:solidFill>
                  <a:srgbClr val="009DD9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DD9"/>
                </a:outerShdw>
              </a:effectLst>
              <a:uLnTx/>
              <a:uFillTx/>
              <a:latin typeface="標楷體"/>
              <a:ea typeface="標楷體"/>
              <a:cs typeface="+mn-cs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444208" y="2636911"/>
            <a:ext cx="1480592" cy="408456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/>
              <a:ea typeface="標楷體"/>
              <a:cs typeface="+mn-cs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3825056" y="2622063"/>
            <a:ext cx="1395016" cy="408456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44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27488" y="260648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違法案例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171</a:t>
            </a:fld>
            <a:endParaRPr lang="es-ES" altLang="zh-TW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88" y="935037"/>
            <a:ext cx="8229600" cy="5786438"/>
          </a:xfrm>
          <a:prstGeom prst="rect">
            <a:avLst/>
          </a:prstGeom>
          <a:ln>
            <a:solidFill>
              <a:srgbClr val="800000">
                <a:lumMod val="60000"/>
                <a:lumOff val="40000"/>
              </a:srgbClr>
            </a:solidFill>
          </a:ln>
        </p:spPr>
      </p:pic>
      <p:sp>
        <p:nvSpPr>
          <p:cNvPr id="5" name="圓角矩形 4"/>
          <p:cNvSpPr/>
          <p:nvPr/>
        </p:nvSpPr>
        <p:spPr>
          <a:xfrm>
            <a:off x="899592" y="1412776"/>
            <a:ext cx="7406208" cy="504056"/>
          </a:xfrm>
          <a:prstGeom prst="roundRect">
            <a:avLst/>
          </a:prstGeom>
          <a:noFill/>
          <a:ln w="76200" cap="flat" cmpd="sng" algn="ctr">
            <a:solidFill>
              <a:srgbClr val="800000">
                <a:lumMod val="60000"/>
                <a:lumOff val="4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0" cap="none" spc="0" normalizeH="0" baseline="0" noProof="0" smtClean="0">
              <a:ln w="6600">
                <a:solidFill>
                  <a:srgbClr val="009DD9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DD9"/>
                </a:outerShdw>
              </a:effectLst>
              <a:uLnTx/>
              <a:uFillTx/>
              <a:latin typeface="標楷體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5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27488" y="260648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違法案例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172</a:t>
            </a:fld>
            <a:endParaRPr lang="es-ES" altLang="zh-TW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95821"/>
            <a:ext cx="8229600" cy="5765809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796888" y="1340768"/>
            <a:ext cx="7550224" cy="504056"/>
          </a:xfrm>
          <a:prstGeom prst="roundRect">
            <a:avLst/>
          </a:prstGeom>
          <a:noFill/>
          <a:ln w="76200" cap="flat" cmpd="sng" algn="ctr">
            <a:solidFill>
              <a:srgbClr val="800000">
                <a:lumMod val="60000"/>
                <a:lumOff val="4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0" cap="none" spc="0" normalizeH="0" baseline="0" noProof="0" smtClean="0">
              <a:ln w="6600">
                <a:solidFill>
                  <a:srgbClr val="009DD9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DD9"/>
                </a:outerShdw>
              </a:effectLst>
              <a:uLnTx/>
              <a:uFillTx/>
              <a:latin typeface="標楷體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6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173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475092" y="332791"/>
            <a:ext cx="554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監察院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統計資料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10784"/>
            <a:ext cx="7200800" cy="537256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331640" y="2276873"/>
            <a:ext cx="414564" cy="1584176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/>
              <a:ea typeface="標楷體"/>
              <a:cs typeface="+mn-cs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861049"/>
            <a:ext cx="414564" cy="1944215"/>
          </a:xfrm>
          <a:prstGeom prst="rect">
            <a:avLst/>
          </a:prstGeom>
        </p:spPr>
      </p:pic>
      <p:sp>
        <p:nvSpPr>
          <p:cNvPr id="13" name="圓角矩形 12"/>
          <p:cNvSpPr/>
          <p:nvPr/>
        </p:nvSpPr>
        <p:spPr>
          <a:xfrm>
            <a:off x="1771711" y="2348880"/>
            <a:ext cx="1529652" cy="613674"/>
          </a:xfrm>
          <a:prstGeom prst="roundRect">
            <a:avLst/>
          </a:prstGeom>
          <a:noFill/>
          <a:ln w="76200" cap="flat" cmpd="sng" algn="ctr">
            <a:solidFill>
              <a:srgbClr val="800000">
                <a:lumMod val="60000"/>
                <a:lumOff val="4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0" cap="none" spc="0" normalizeH="0" baseline="0" noProof="0" smtClean="0">
              <a:ln w="6600">
                <a:solidFill>
                  <a:srgbClr val="009DD9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DD9"/>
                </a:outerShdw>
              </a:effectLst>
              <a:uLnTx/>
              <a:uFillTx/>
              <a:latin typeface="標楷體"/>
              <a:ea typeface="標楷體"/>
              <a:cs typeface="+mn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1765168" y="3909406"/>
            <a:ext cx="3526911" cy="599714"/>
          </a:xfrm>
          <a:prstGeom prst="roundRect">
            <a:avLst/>
          </a:prstGeom>
          <a:noFill/>
          <a:ln w="76200" cap="flat" cmpd="sng" algn="ctr">
            <a:solidFill>
              <a:srgbClr val="800000">
                <a:lumMod val="60000"/>
                <a:lumOff val="4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0" cap="none" spc="0" normalizeH="0" baseline="0" noProof="0" smtClean="0">
              <a:ln w="6600">
                <a:solidFill>
                  <a:srgbClr val="009DD9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DD9"/>
                </a:outerShdw>
              </a:effectLst>
              <a:uLnTx/>
              <a:uFillTx/>
              <a:latin typeface="標楷體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53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174</a:t>
            </a:fld>
            <a:endParaRPr lang="es-ES" altLang="zh-TW"/>
          </a:p>
        </p:txBody>
      </p:sp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val="3684899784"/>
              </p:ext>
            </p:extLst>
          </p:nvPr>
        </p:nvGraphicFramePr>
        <p:xfrm>
          <a:off x="107504" y="1591142"/>
          <a:ext cx="892351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矩形 6"/>
          <p:cNvSpPr/>
          <p:nvPr/>
        </p:nvSpPr>
        <p:spPr>
          <a:xfrm>
            <a:off x="1907704" y="441028"/>
            <a:ext cx="554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結論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7716327" cy="46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9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175</a:t>
            </a:fld>
            <a:endParaRPr lang="es-ES" altLang="zh-TW"/>
          </a:p>
        </p:txBody>
      </p:sp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val="3684899784"/>
              </p:ext>
            </p:extLst>
          </p:nvPr>
        </p:nvGraphicFramePr>
        <p:xfrm>
          <a:off x="107504" y="1591142"/>
          <a:ext cx="892351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內容版面配置區 2"/>
          <p:cNvSpPr txBox="1">
            <a:spLocks/>
          </p:cNvSpPr>
          <p:nvPr/>
        </p:nvSpPr>
        <p:spPr bwMode="auto">
          <a:xfrm>
            <a:off x="518038" y="247650"/>
            <a:ext cx="8147050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2730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zh-TW" alt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報告完畢</a:t>
            </a:r>
            <a:endParaRPr kumimoji="0" lang="en-US" altLang="zh-TW" sz="6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273050" marR="0" lvl="0" indent="-2730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zh-TW" alt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敬請指教</a:t>
            </a:r>
          </a:p>
        </p:txBody>
      </p:sp>
      <p:pic>
        <p:nvPicPr>
          <p:cNvPr id="10" name="Picture 2" descr="水獺敬禮, 獺, 動物, 動畫風格, 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762" y="4399106"/>
            <a:ext cx="3339182" cy="168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20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151"/>
            <a:ext cx="9144000" cy="6093296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 bwMode="auto">
          <a:xfrm>
            <a:off x="4572000" y="2060848"/>
            <a:ext cx="3888432" cy="36004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0" y="836712"/>
            <a:ext cx="2555776" cy="432048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" name="直線單箭頭接點 5"/>
          <p:cNvCxnSpPr/>
          <p:nvPr/>
        </p:nvCxnSpPr>
        <p:spPr bwMode="auto">
          <a:xfrm flipV="1">
            <a:off x="2570483" y="1052736"/>
            <a:ext cx="569619" cy="31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4B4B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文字方塊 7"/>
          <p:cNvSpPr txBox="1"/>
          <p:nvPr/>
        </p:nvSpPr>
        <p:spPr>
          <a:xfrm>
            <a:off x="3197440" y="868070"/>
            <a:ext cx="360680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建議用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Google Chrome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瀏覽器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18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66236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19</a:t>
            </a:fld>
            <a:endParaRPr lang="es-ES" altLang="zh-TW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5"/>
            <a:ext cx="9144000" cy="6067416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 bwMode="auto">
          <a:xfrm>
            <a:off x="683568" y="2060849"/>
            <a:ext cx="2592288" cy="3312368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98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投影片編號版面配置區 209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649BE-6272-43D4-82ED-4D52B985C150}" type="slidenum">
              <a:rPr lang="es-ES" altLang="zh-TW" smtClean="0"/>
              <a:pPr>
                <a:defRPr/>
              </a:pPr>
              <a:t>2</a:t>
            </a:fld>
            <a:endParaRPr lang="es-ES" altLang="zh-TW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16580" y="332656"/>
            <a:ext cx="8696580" cy="550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7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標楷體" panose="03000509000000000000" pitchFamily="65" charset="-120"/>
                <a:ea typeface="標楷體"/>
                <a:cs typeface="+mn-cs"/>
              </a:rPr>
              <a:t>公職經歷：</a:t>
            </a:r>
            <a:endParaRPr kumimoji="1" lang="en-US" altLang="zh-TW" sz="28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標楷體" panose="03000509000000000000" pitchFamily="65" charset="-120"/>
              <a:ea typeface="標楷體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27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kern="0" dirty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 </a:t>
            </a:r>
            <a:r>
              <a:rPr lang="zh-TW" altLang="en-US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  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法務部行政執行署臺中分署政風室科員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(90.01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～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93.03)</a:t>
            </a:r>
          </a:p>
          <a:p>
            <a:pPr lvl="0" algn="l" eaLnBrk="1" hangingPunct="1">
              <a:lnSpc>
                <a:spcPts val="2700"/>
              </a:lnSpc>
              <a:defRPr/>
            </a:pPr>
            <a:r>
              <a:rPr kumimoji="1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標楷體" panose="03000509000000000000" pitchFamily="65" charset="-120"/>
                <a:ea typeface="標楷體"/>
              </a:rPr>
              <a:t> </a:t>
            </a:r>
            <a:r>
              <a:rPr kumimoji="1" lang="zh-TW" alt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標楷體" panose="03000509000000000000" pitchFamily="65" charset="-120"/>
                <a:ea typeface="標楷體"/>
              </a:rPr>
              <a:t>  臺灣彰化地方檢察署檢察事務官</a:t>
            </a:r>
            <a:r>
              <a:rPr kumimoji="1" lang="en-US" altLang="zh-TW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標楷體" panose="03000509000000000000" pitchFamily="65" charset="-120"/>
                <a:ea typeface="標楷體"/>
              </a:rPr>
              <a:t>(93.03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～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97.11</a:t>
            </a:r>
            <a:r>
              <a:rPr kumimoji="1" lang="en-US" altLang="zh-TW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標楷體" panose="03000509000000000000" pitchFamily="65" charset="-120"/>
                <a:ea typeface="標楷體"/>
              </a:rPr>
              <a:t>)</a:t>
            </a:r>
          </a:p>
          <a:p>
            <a:pPr lvl="0" algn="l" eaLnBrk="1" hangingPunct="1">
              <a:lnSpc>
                <a:spcPts val="2700"/>
              </a:lnSpc>
              <a:defRPr/>
            </a:pPr>
            <a:r>
              <a:rPr lang="zh-TW" altLang="en-US" sz="2600" b="1" kern="0" dirty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 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  臺灣臺中地方檢察署檢察事務官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(97.11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～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104.07)</a:t>
            </a:r>
          </a:p>
          <a:p>
            <a:pPr lvl="0" algn="l" eaLnBrk="1" hangingPunct="1">
              <a:lnSpc>
                <a:spcPts val="2700"/>
              </a:lnSpc>
              <a:defRPr/>
            </a:pPr>
            <a:r>
              <a:rPr kumimoji="1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標楷體" panose="03000509000000000000" pitchFamily="65" charset="-120"/>
                <a:ea typeface="標楷體"/>
              </a:rPr>
              <a:t> </a:t>
            </a:r>
            <a:r>
              <a:rPr kumimoji="1" lang="zh-TW" alt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標楷體" panose="03000509000000000000" pitchFamily="65" charset="-120"/>
                <a:ea typeface="標楷體"/>
              </a:rPr>
              <a:t>  南投縣名間鄉公所政風室主任</a:t>
            </a:r>
            <a:r>
              <a:rPr kumimoji="1" lang="en-US" altLang="zh-TW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標楷體" panose="03000509000000000000" pitchFamily="65" charset="-120"/>
                <a:ea typeface="標楷體"/>
              </a:rPr>
              <a:t>(104.07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～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107.07</a:t>
            </a:r>
            <a:r>
              <a:rPr kumimoji="1" lang="en-US" altLang="zh-TW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標楷體" panose="03000509000000000000" pitchFamily="65" charset="-120"/>
                <a:ea typeface="標楷體"/>
              </a:rPr>
              <a:t>)</a:t>
            </a:r>
          </a:p>
          <a:p>
            <a:pPr algn="l" eaLnBrk="1" hangingPunct="1">
              <a:lnSpc>
                <a:spcPts val="2700"/>
              </a:lnSpc>
              <a:defRPr/>
            </a:pPr>
            <a:r>
              <a:rPr lang="zh-TW" altLang="en-US" sz="2600" b="1" kern="0" dirty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 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  南投縣政府警察局政風室主任</a:t>
            </a:r>
            <a:r>
              <a:rPr lang="en-US" altLang="zh-TW" sz="2600" b="1" kern="0" dirty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(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107.07</a:t>
            </a:r>
            <a:r>
              <a:rPr lang="zh-TW" altLang="en-US" sz="2600" b="1" kern="0" dirty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～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112.06)</a:t>
            </a:r>
          </a:p>
          <a:p>
            <a:pPr algn="l" eaLnBrk="1" hangingPunct="1">
              <a:lnSpc>
                <a:spcPts val="2700"/>
              </a:lnSpc>
              <a:defRPr/>
            </a:pPr>
            <a:r>
              <a:rPr lang="zh-TW" altLang="en-US" sz="2600" b="1" kern="0" dirty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 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  南投縣政府政風處科長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(112.06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～迄今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)</a:t>
            </a:r>
          </a:p>
          <a:p>
            <a:pPr algn="l" eaLnBrk="1" hangingPunct="1">
              <a:lnSpc>
                <a:spcPts val="2700"/>
              </a:lnSpc>
              <a:defRPr/>
            </a:pPr>
            <a:endParaRPr lang="en-US" altLang="zh-TW" sz="2600" b="1" kern="0" dirty="0" smtClean="0">
              <a:solidFill>
                <a:srgbClr val="333399"/>
              </a:solidFill>
              <a:latin typeface="標楷體" panose="03000509000000000000" pitchFamily="65" charset="-120"/>
              <a:ea typeface="標楷體"/>
            </a:endParaRPr>
          </a:p>
          <a:p>
            <a:pPr algn="l" eaLnBrk="1" hangingPunct="1">
              <a:lnSpc>
                <a:spcPts val="2700"/>
              </a:lnSpc>
              <a:defRPr/>
            </a:pPr>
            <a:r>
              <a:rPr lang="zh-TW" altLang="en-US" sz="2600" b="1" kern="0" dirty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國家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考試：</a:t>
            </a:r>
            <a:endParaRPr lang="en-US" altLang="zh-TW" sz="2600" b="1" kern="0" dirty="0" smtClean="0">
              <a:solidFill>
                <a:srgbClr val="333399"/>
              </a:solidFill>
              <a:latin typeface="標楷體" panose="03000509000000000000" pitchFamily="65" charset="-120"/>
              <a:ea typeface="標楷體"/>
            </a:endParaRPr>
          </a:p>
          <a:p>
            <a:pPr algn="l" eaLnBrk="1" hangingPunct="1">
              <a:lnSpc>
                <a:spcPts val="2700"/>
              </a:lnSpc>
              <a:defRPr/>
            </a:pPr>
            <a:r>
              <a:rPr lang="zh-TW" altLang="en-US" sz="2600" b="1" kern="0" dirty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 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  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84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年土地專業代理人</a:t>
            </a:r>
            <a:endParaRPr lang="en-US" altLang="zh-TW" sz="2600" b="1" kern="0" dirty="0" smtClean="0">
              <a:solidFill>
                <a:srgbClr val="333399"/>
              </a:solidFill>
              <a:latin typeface="標楷體" panose="03000509000000000000" pitchFamily="65" charset="-120"/>
              <a:ea typeface="標楷體"/>
            </a:endParaRPr>
          </a:p>
          <a:p>
            <a:pPr algn="l" eaLnBrk="1" hangingPunct="1">
              <a:lnSpc>
                <a:spcPts val="2700"/>
              </a:lnSpc>
              <a:defRPr/>
            </a:pP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   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89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年公務人員普通考試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(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廉政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)</a:t>
            </a:r>
            <a:endParaRPr lang="en-US" altLang="zh-TW" sz="2600" b="1" kern="0" dirty="0">
              <a:solidFill>
                <a:srgbClr val="333399"/>
              </a:solidFill>
              <a:latin typeface="標楷體" panose="03000509000000000000" pitchFamily="65" charset="-120"/>
              <a:ea typeface="標楷體"/>
            </a:endParaRPr>
          </a:p>
          <a:p>
            <a:pPr algn="l" eaLnBrk="1" hangingPunct="1">
              <a:lnSpc>
                <a:spcPts val="2700"/>
              </a:lnSpc>
              <a:defRPr/>
            </a:pP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   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89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年公務人員</a:t>
            </a:r>
            <a:r>
              <a:rPr lang="zh-TW" altLang="en-US" sz="2600" b="1" kern="0" dirty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高等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考試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(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廉政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)</a:t>
            </a:r>
          </a:p>
          <a:p>
            <a:pPr algn="l" eaLnBrk="1" hangingPunct="1">
              <a:lnSpc>
                <a:spcPts val="2700"/>
              </a:lnSpc>
              <a:defRPr/>
            </a:pPr>
            <a:r>
              <a:rPr lang="zh-TW" altLang="en-US" sz="2600" b="1" kern="0" dirty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 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  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89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年專門職業及技術人員高等考試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(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律師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)</a:t>
            </a:r>
          </a:p>
          <a:p>
            <a:pPr algn="l" eaLnBrk="1" hangingPunct="1">
              <a:lnSpc>
                <a:spcPts val="2700"/>
              </a:lnSpc>
              <a:defRPr/>
            </a:pPr>
            <a:r>
              <a:rPr lang="zh-TW" altLang="en-US" sz="2600" b="1" kern="0" dirty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 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  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92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年司法人員三等特考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(</a:t>
            </a:r>
            <a:r>
              <a:rPr lang="zh-TW" altLang="en-US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檢察事務官</a:t>
            </a:r>
            <a:r>
              <a:rPr lang="en-US" altLang="zh-TW" sz="2600" b="1" kern="0" dirty="0" smtClean="0">
                <a:solidFill>
                  <a:srgbClr val="333399"/>
                </a:solidFill>
                <a:latin typeface="標楷體" panose="03000509000000000000" pitchFamily="65" charset="-120"/>
                <a:ea typeface="標楷體"/>
              </a:rPr>
              <a:t>)</a:t>
            </a:r>
            <a:endParaRPr lang="en-US" altLang="zh-TW" sz="2600" b="1" kern="0" dirty="0">
              <a:solidFill>
                <a:srgbClr val="333399"/>
              </a:solidFill>
              <a:latin typeface="標楷體" panose="03000509000000000000" pitchFamily="65" charset="-120"/>
              <a:ea typeface="標楷體"/>
            </a:endParaRPr>
          </a:p>
          <a:p>
            <a:pPr lvl="0" algn="l" eaLnBrk="1" hangingPunct="1">
              <a:defRPr/>
            </a:pPr>
            <a:endParaRPr kumimoji="1" lang="zh-TW" altLang="en-US" sz="26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標楷體" panose="03000509000000000000" pitchFamily="65" charset="-120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268841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73"/>
    </mc:Choice>
    <mc:Fallback xmlns="">
      <p:transition spd="slow" advTm="2017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20</a:t>
            </a:fld>
            <a:endParaRPr lang="es-E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 bwMode="auto">
          <a:xfrm>
            <a:off x="1403648" y="3274063"/>
            <a:ext cx="1656184" cy="15841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641438" y="3676611"/>
            <a:ext cx="360680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依序輸入國民身分證統一編號、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PINCODE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驗證碼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1" name="直線單箭頭接點 10"/>
          <p:cNvCxnSpPr/>
          <p:nvPr/>
        </p:nvCxnSpPr>
        <p:spPr bwMode="auto">
          <a:xfrm flipV="1">
            <a:off x="3059832" y="3933056"/>
            <a:ext cx="569619" cy="31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4B4B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844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21</a:t>
            </a:fld>
            <a:endParaRPr lang="es-ES" altLang="zh-TW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6444208" y="3645024"/>
            <a:ext cx="1296144" cy="15841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3491880" y="5445224"/>
            <a:ext cx="2160240" cy="43204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8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93295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 bwMode="auto">
          <a:xfrm>
            <a:off x="4067944" y="6309320"/>
            <a:ext cx="432048" cy="432048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22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69637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828"/>
            <a:ext cx="9144000" cy="600017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16296" y="4365104"/>
            <a:ext cx="2943536" cy="1446550"/>
          </a:xfrm>
          <a:prstGeom prst="rect">
            <a:avLst/>
          </a:prstGeom>
          <a:solidFill>
            <a:srgbClr val="FFFF00"/>
          </a:solidFill>
          <a:ln w="38100">
            <a:solidFill>
              <a:srgbClr val="0066CC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此欄位在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授權期間才會開放使用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Ex: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定期申報授權期間約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為每年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10/1-10/20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5" name="直線單箭頭接點 4"/>
          <p:cNvCxnSpPr/>
          <p:nvPr/>
        </p:nvCxnSpPr>
        <p:spPr bwMode="auto">
          <a:xfrm flipH="1">
            <a:off x="3059832" y="4869474"/>
            <a:ext cx="459006" cy="1128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矩形 5"/>
          <p:cNvSpPr/>
          <p:nvPr/>
        </p:nvSpPr>
        <p:spPr bwMode="auto">
          <a:xfrm>
            <a:off x="457200" y="2132856"/>
            <a:ext cx="8363272" cy="79208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" name="直線單箭頭接點 6"/>
          <p:cNvCxnSpPr/>
          <p:nvPr/>
        </p:nvCxnSpPr>
        <p:spPr bwMode="auto">
          <a:xfrm>
            <a:off x="4860032" y="2924944"/>
            <a:ext cx="72008" cy="165618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23</a:t>
            </a:fld>
            <a:endParaRPr lang="es-ES" altLang="zh-TW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8" y="5848782"/>
            <a:ext cx="1115616" cy="97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8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24</a:t>
            </a:fld>
            <a:endParaRPr lang="es-ES" altLang="zh-TW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" y="908720"/>
            <a:ext cx="9131617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2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25</a:t>
            </a:fld>
            <a:endParaRPr lang="es-E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535"/>
            <a:ext cx="9144000" cy="5782825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 bwMode="auto">
          <a:xfrm>
            <a:off x="5004048" y="2038663"/>
            <a:ext cx="2376264" cy="146234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01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93296"/>
          </a:xfrm>
          <a:prstGeom prst="rect">
            <a:avLst/>
          </a:prstGeom>
          <a:ln>
            <a:solidFill>
              <a:srgbClr val="0066CC"/>
            </a:solidFill>
          </a:ln>
        </p:spPr>
      </p:pic>
      <p:sp>
        <p:nvSpPr>
          <p:cNvPr id="4" name="圓角矩形 3"/>
          <p:cNvSpPr/>
          <p:nvPr/>
        </p:nvSpPr>
        <p:spPr>
          <a:xfrm>
            <a:off x="251520" y="1772816"/>
            <a:ext cx="8856984" cy="18722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26</a:t>
            </a:fld>
            <a:endParaRPr lang="es-ES" altLang="zh-TW"/>
          </a:p>
        </p:txBody>
      </p:sp>
      <p:sp>
        <p:nvSpPr>
          <p:cNvPr id="5" name="矩形 4"/>
          <p:cNvSpPr/>
          <p:nvPr/>
        </p:nvSpPr>
        <p:spPr bwMode="auto">
          <a:xfrm>
            <a:off x="682120" y="3212976"/>
            <a:ext cx="6986224" cy="356295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41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151"/>
            <a:ext cx="9144000" cy="6005554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179512" y="1624468"/>
            <a:ext cx="8856984" cy="158417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cxnSp>
        <p:nvCxnSpPr>
          <p:cNvPr id="5" name="直線單箭頭接點 4"/>
          <p:cNvCxnSpPr/>
          <p:nvPr/>
        </p:nvCxnSpPr>
        <p:spPr bwMode="auto">
          <a:xfrm flipH="1">
            <a:off x="2987824" y="2924944"/>
            <a:ext cx="1080120" cy="26642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27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09172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47946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395536" y="1772816"/>
            <a:ext cx="8424936" cy="122413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cxnSp>
        <p:nvCxnSpPr>
          <p:cNvPr id="5" name="直線單箭頭接點 4"/>
          <p:cNvCxnSpPr/>
          <p:nvPr/>
        </p:nvCxnSpPr>
        <p:spPr bwMode="auto">
          <a:xfrm>
            <a:off x="899592" y="3645024"/>
            <a:ext cx="864096" cy="8640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矩形 5"/>
          <p:cNvSpPr/>
          <p:nvPr/>
        </p:nvSpPr>
        <p:spPr bwMode="auto">
          <a:xfrm>
            <a:off x="755576" y="4509120"/>
            <a:ext cx="3816424" cy="230425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8" name="直線單箭頭接點 7"/>
          <p:cNvCxnSpPr/>
          <p:nvPr/>
        </p:nvCxnSpPr>
        <p:spPr bwMode="auto">
          <a:xfrm flipV="1">
            <a:off x="4608004" y="5661248"/>
            <a:ext cx="569619" cy="31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文字方塊 8"/>
          <p:cNvSpPr txBox="1"/>
          <p:nvPr/>
        </p:nvSpPr>
        <p:spPr>
          <a:xfrm>
            <a:off x="5202163" y="4492886"/>
            <a:ext cx="3204864" cy="2308324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配偶亦採線上授權方式者，則需改插入配偶之自然人憑證，點選配偶之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授權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按鈕，並輸入配偶之自然人憑證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PIN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碼</a:t>
            </a:r>
            <a:endParaRPr lang="zh-TW" altLang="en-US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28</a:t>
            </a:fld>
            <a:endParaRPr lang="es-ES" altLang="zh-TW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554140"/>
            <a:ext cx="1979675" cy="88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3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970943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428324" y="3068960"/>
            <a:ext cx="8536164" cy="223224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4841776" y="4869160"/>
            <a:ext cx="2394520" cy="1569660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只有申報人本人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及配偶均完成授權，未成年子女始能同步授權</a:t>
            </a:r>
            <a:endParaRPr lang="zh-TW" altLang="en-US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29</a:t>
            </a:fld>
            <a:endParaRPr lang="es-ES" altLang="zh-TW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127" y="5592953"/>
            <a:ext cx="1741766" cy="65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21433"/>
            <a:ext cx="8569325" cy="1210256"/>
          </a:xfrm>
        </p:spPr>
        <p:txBody>
          <a:bodyPr/>
          <a:lstStyle/>
          <a:p>
            <a:pPr eaLnBrk="1" hangingPunct="1"/>
            <a:r>
              <a:rPr lang="en-US" altLang="zh-TW" sz="32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</a:t>
            </a:r>
            <a:r>
              <a:rPr lang="zh-TW" altLang="en-US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</a:t>
            </a:r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</a:t>
            </a:r>
            <a:r>
              <a:rPr lang="zh-TW" altLang="en-US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申報法</a:t>
            </a:r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endParaRPr lang="es-ES" altLang="zh-TW" sz="36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1115616" y="1143910"/>
            <a:ext cx="7444016" cy="4649109"/>
            <a:chOff x="748" y="1071"/>
            <a:chExt cx="4453" cy="3178"/>
          </a:xfrm>
        </p:grpSpPr>
        <p:sp>
          <p:nvSpPr>
            <p:cNvPr id="7" name="Rectangle 18"/>
            <p:cNvSpPr>
              <a:spLocks noChangeArrowheads="1"/>
            </p:cNvSpPr>
            <p:nvPr/>
          </p:nvSpPr>
          <p:spPr bwMode="auto">
            <a:xfrm>
              <a:off x="748" y="1071"/>
              <a:ext cx="454" cy="425"/>
            </a:xfrm>
            <a:prstGeom prst="rect">
              <a:avLst/>
            </a:prstGeom>
            <a:solidFill>
              <a:srgbClr val="64633C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>
                  <a:solidFill>
                    <a:schemeClr val="bg1"/>
                  </a:solidFill>
                  <a:cs typeface="Arial" panose="020B0604020202020204" pitchFamily="34" charset="0"/>
                </a:rPr>
                <a:t>壹</a:t>
              </a:r>
            </a:p>
          </p:txBody>
        </p:sp>
        <p:sp>
          <p:nvSpPr>
            <p:cNvPr id="8" name="Rectangle 19"/>
            <p:cNvSpPr>
              <a:spLocks noChangeArrowheads="1"/>
            </p:cNvSpPr>
            <p:nvPr/>
          </p:nvSpPr>
          <p:spPr bwMode="auto">
            <a:xfrm>
              <a:off x="1202" y="1071"/>
              <a:ext cx="3985" cy="425"/>
            </a:xfrm>
            <a:prstGeom prst="rect">
              <a:avLst/>
            </a:prstGeom>
            <a:solidFill>
              <a:srgbClr val="E0DEA0"/>
            </a:solidFill>
            <a:ln w="9525" algn="ctr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r>
                <a:rPr lang="zh-TW" altLang="en-US" sz="3200" b="1" dirty="0" smtClean="0">
                  <a:solidFill>
                    <a:schemeClr val="accent6"/>
                  </a:solidFill>
                </a:rPr>
                <a:t>前言</a:t>
              </a:r>
            </a:p>
          </p:txBody>
        </p:sp>
        <p:sp>
          <p:nvSpPr>
            <p:cNvPr id="9" name="Rectangle 26"/>
            <p:cNvSpPr>
              <a:spLocks noChangeArrowheads="1"/>
            </p:cNvSpPr>
            <p:nvPr/>
          </p:nvSpPr>
          <p:spPr bwMode="auto">
            <a:xfrm>
              <a:off x="748" y="3824"/>
              <a:ext cx="454" cy="425"/>
            </a:xfrm>
            <a:prstGeom prst="rect">
              <a:avLst/>
            </a:prstGeom>
            <a:solidFill>
              <a:srgbClr val="64633C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dirty="0">
                  <a:solidFill>
                    <a:schemeClr val="bg1"/>
                  </a:solidFill>
                  <a:cs typeface="Arial" panose="020B0604020202020204" pitchFamily="34" charset="0"/>
                </a:rPr>
                <a:t>陸</a:t>
              </a:r>
            </a:p>
          </p:txBody>
        </p:sp>
        <p:sp>
          <p:nvSpPr>
            <p:cNvPr id="10" name="Rectangle 27"/>
            <p:cNvSpPr>
              <a:spLocks noChangeArrowheads="1"/>
            </p:cNvSpPr>
            <p:nvPr/>
          </p:nvSpPr>
          <p:spPr bwMode="auto">
            <a:xfrm>
              <a:off x="1200" y="3818"/>
              <a:ext cx="3992" cy="425"/>
            </a:xfrm>
            <a:prstGeom prst="rect">
              <a:avLst/>
            </a:prstGeom>
            <a:solidFill>
              <a:srgbClr val="E0DEA0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dirty="0">
                  <a:solidFill>
                    <a:schemeClr val="accent6"/>
                  </a:solidFill>
                </a:rPr>
                <a:t>結語</a:t>
              </a:r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748" y="1623"/>
              <a:ext cx="454" cy="423"/>
            </a:xfrm>
            <a:prstGeom prst="rect">
              <a:avLst/>
            </a:prstGeom>
            <a:solidFill>
              <a:srgbClr val="64633C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>
                  <a:solidFill>
                    <a:schemeClr val="bg1"/>
                  </a:solidFill>
                  <a:cs typeface="Arial" panose="020B0604020202020204" pitchFamily="34" charset="0"/>
                </a:rPr>
                <a:t>貳</a:t>
              </a:r>
            </a:p>
          </p:txBody>
        </p: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>
              <a:off x="1202" y="1623"/>
              <a:ext cx="3992" cy="423"/>
            </a:xfrm>
            <a:prstGeom prst="rect">
              <a:avLst/>
            </a:prstGeom>
            <a:solidFill>
              <a:srgbClr val="E0DEA0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TW" altLang="en-US" dirty="0" smtClean="0">
                  <a:solidFill>
                    <a:schemeClr val="accent6"/>
                  </a:solidFill>
                </a:rPr>
                <a:t>應辦理財產申報之人員</a:t>
              </a:r>
              <a:endParaRPr kumimoji="0" lang="zh-TW" alt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>
              <a:off x="748" y="2175"/>
              <a:ext cx="454" cy="421"/>
            </a:xfrm>
            <a:prstGeom prst="rect">
              <a:avLst/>
            </a:prstGeom>
            <a:solidFill>
              <a:srgbClr val="64633C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>
                  <a:solidFill>
                    <a:schemeClr val="bg1"/>
                  </a:solidFill>
                  <a:cs typeface="Arial" panose="020B0604020202020204" pitchFamily="34" charset="0"/>
                </a:rPr>
                <a:t>叁</a:t>
              </a:r>
            </a:p>
          </p:txBody>
        </p:sp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>
              <a:off x="1202" y="2175"/>
              <a:ext cx="3992" cy="421"/>
            </a:xfrm>
            <a:prstGeom prst="rect">
              <a:avLst/>
            </a:prstGeom>
            <a:solidFill>
              <a:srgbClr val="E0DEA0"/>
            </a:solidFill>
            <a:ln w="9525" algn="ctr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None/>
                <a:defRPr/>
              </a:pPr>
              <a:r>
                <a:rPr lang="zh-TW" altLang="en-US" sz="3200" b="1" dirty="0" smtClean="0">
                  <a:solidFill>
                    <a:schemeClr val="accent6"/>
                  </a:solidFill>
                </a:rPr>
                <a:t>財產申報之類別</a:t>
              </a:r>
            </a:p>
          </p:txBody>
        </p:sp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>
              <a:off x="748" y="2726"/>
              <a:ext cx="454" cy="419"/>
            </a:xfrm>
            <a:prstGeom prst="rect">
              <a:avLst/>
            </a:prstGeom>
            <a:solidFill>
              <a:srgbClr val="64633C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>
                  <a:solidFill>
                    <a:schemeClr val="bg1"/>
                  </a:solidFill>
                </a:rPr>
                <a:t>肆</a:t>
              </a:r>
            </a:p>
          </p:txBody>
        </p:sp>
        <p:sp>
          <p:nvSpPr>
            <p:cNvPr id="16" name="Rectangle 25"/>
            <p:cNvSpPr>
              <a:spLocks noChangeArrowheads="1"/>
            </p:cNvSpPr>
            <p:nvPr/>
          </p:nvSpPr>
          <p:spPr bwMode="auto">
            <a:xfrm>
              <a:off x="1202" y="2726"/>
              <a:ext cx="3992" cy="419"/>
            </a:xfrm>
            <a:prstGeom prst="rect">
              <a:avLst/>
            </a:prstGeom>
            <a:solidFill>
              <a:srgbClr val="E0DEA0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zh-TW" altLang="en-US" dirty="0"/>
            </a:p>
          </p:txBody>
        </p:sp>
        <p:sp>
          <p:nvSpPr>
            <p:cNvPr id="17" name="Rectangle 26"/>
            <p:cNvSpPr>
              <a:spLocks noChangeArrowheads="1"/>
            </p:cNvSpPr>
            <p:nvPr/>
          </p:nvSpPr>
          <p:spPr bwMode="auto">
            <a:xfrm>
              <a:off x="755" y="3254"/>
              <a:ext cx="454" cy="425"/>
            </a:xfrm>
            <a:prstGeom prst="rect">
              <a:avLst/>
            </a:prstGeom>
            <a:solidFill>
              <a:srgbClr val="64633C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dirty="0">
                  <a:solidFill>
                    <a:schemeClr val="bg1"/>
                  </a:solidFill>
                  <a:cs typeface="Arial" panose="020B0604020202020204" pitchFamily="34" charset="0"/>
                </a:rPr>
                <a:t>伍</a:t>
              </a:r>
            </a:p>
          </p:txBody>
        </p:sp>
        <p:sp>
          <p:nvSpPr>
            <p:cNvPr id="18" name="Rectangle 27"/>
            <p:cNvSpPr>
              <a:spLocks noChangeArrowheads="1"/>
            </p:cNvSpPr>
            <p:nvPr/>
          </p:nvSpPr>
          <p:spPr bwMode="auto">
            <a:xfrm>
              <a:off x="1209" y="3268"/>
              <a:ext cx="3992" cy="424"/>
            </a:xfrm>
            <a:prstGeom prst="rect">
              <a:avLst/>
            </a:prstGeom>
            <a:solidFill>
              <a:srgbClr val="E0DEA0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dirty="0" smtClean="0">
                  <a:solidFill>
                    <a:schemeClr val="accent6"/>
                  </a:solidFill>
                  <a:latin typeface="標楷體" panose="03000509000000000000" pitchFamily="65" charset="-120"/>
                </a:rPr>
                <a:t>財產申報授權及申報作業</a:t>
              </a:r>
              <a:r>
                <a:rPr lang="en-US" altLang="zh-TW" sz="2400" dirty="0" smtClean="0">
                  <a:solidFill>
                    <a:schemeClr val="accent6"/>
                  </a:solidFill>
                </a:rPr>
                <a:t>(</a:t>
              </a:r>
              <a:r>
                <a:rPr lang="zh-TW" altLang="en-US" sz="2400" dirty="0" smtClean="0">
                  <a:solidFill>
                    <a:schemeClr val="accent6"/>
                  </a:solidFill>
                </a:rPr>
                <a:t>申報軟體操作</a:t>
              </a:r>
              <a:r>
                <a:rPr lang="en-US" altLang="zh-TW" sz="2400" dirty="0" smtClean="0">
                  <a:solidFill>
                    <a:schemeClr val="accent6"/>
                  </a:solidFill>
                </a:rPr>
                <a:t>)</a:t>
              </a:r>
              <a:endParaRPr lang="zh-TW" altLang="en-US" sz="2400" dirty="0">
                <a:solidFill>
                  <a:schemeClr val="accent6"/>
                </a:solidFill>
              </a:endParaRPr>
            </a:p>
          </p:txBody>
        </p:sp>
      </p:grpSp>
      <p:pic>
        <p:nvPicPr>
          <p:cNvPr id="19" name="Picture 5" descr="00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783" y="-66346"/>
            <a:ext cx="1871464" cy="161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911176" y="3515123"/>
            <a:ext cx="7252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r>
              <a:rPr lang="zh-TW" altLang="en-US" sz="3200" b="1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</a:t>
            </a:r>
            <a:r>
              <a:rPr lang="zh-TW" altLang="en-US" sz="3200" b="1" dirty="0" smtClean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項目</a:t>
            </a:r>
            <a:endParaRPr lang="zh-TW" altLang="en-US" sz="3200" b="1" dirty="0">
              <a:solidFill>
                <a:schemeClr val="accent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3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56259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24"/>
    </mc:Choice>
    <mc:Fallback xmlns="">
      <p:transition spd="slow" advTm="29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152" x="6096000" y="2965450"/>
          <p14:tracePt t="6827" x="6102350" y="2965450"/>
          <p14:tracePt t="7002" x="6108700" y="2965450"/>
          <p14:tracePt t="7010" x="6115050" y="2965450"/>
          <p14:tracePt t="7020" x="6121400" y="2959100"/>
          <p14:tracePt t="7032" x="6140450" y="2946400"/>
          <p14:tracePt t="7050" x="6146800" y="2946400"/>
          <p14:tracePt t="7067" x="6159500" y="2946400"/>
          <p14:tracePt t="7084" x="6159500" y="2933700"/>
          <p14:tracePt t="7202" x="6159500" y="2914650"/>
          <p14:tracePt t="7210" x="6140450" y="2889250"/>
          <p14:tracePt t="7219" x="5994400" y="2806700"/>
          <p14:tracePt t="7236" x="5797550" y="2705100"/>
          <p14:tracePt t="7251" x="5543550" y="2590800"/>
          <p14:tracePt t="7270" x="5264150" y="2470150"/>
          <p14:tracePt t="7286" x="4972050" y="2362200"/>
          <p14:tracePt t="7302" x="4648200" y="2228850"/>
          <p14:tracePt t="7318" x="4387850" y="2114550"/>
          <p14:tracePt t="7337" x="4140200" y="1993900"/>
          <p14:tracePt t="7351" x="3905250" y="1924050"/>
          <p14:tracePt t="7368" x="3702050" y="1879600"/>
          <p14:tracePt t="7384" x="3562350" y="1841500"/>
          <p14:tracePt t="7401" x="3378200" y="1797050"/>
          <p14:tracePt t="7401" x="3244850" y="1784350"/>
          <p14:tracePt t="7419" x="3016250" y="1752600"/>
          <p14:tracePt t="7435" x="2768600" y="1739900"/>
          <p14:tracePt t="7451" x="2584450" y="1739900"/>
          <p14:tracePt t="7468" x="2432050" y="1739900"/>
          <p14:tracePt t="7484" x="2336800" y="1739900"/>
          <p14:tracePt t="7501" x="2254250" y="1739900"/>
          <p14:tracePt t="7519" x="2178050" y="1739900"/>
          <p14:tracePt t="7535" x="2095500" y="1739900"/>
          <p14:tracePt t="7551" x="2038350" y="1746250"/>
          <p14:tracePt t="7567" x="1955800" y="1746250"/>
          <p14:tracePt t="7584" x="1866900" y="1746250"/>
          <p14:tracePt t="7584" x="1854200" y="1746250"/>
          <p14:tracePt t="7603" x="1835150" y="1746250"/>
          <p14:tracePt t="7617" x="1784350" y="1746250"/>
          <p14:tracePt t="7635" x="1733550" y="1746250"/>
          <p14:tracePt t="7651" x="1670050" y="1746250"/>
          <p14:tracePt t="7668" x="1606550" y="1746250"/>
          <p14:tracePt t="7684" x="1549400" y="1746250"/>
          <p14:tracePt t="7701" x="1524000" y="1746250"/>
          <p14:tracePt t="7717" x="1530350" y="1746250"/>
          <p14:tracePt t="7866" x="1587500" y="1752600"/>
          <p14:tracePt t="7874" x="1670050" y="1765300"/>
          <p14:tracePt t="7884" x="1873250" y="1790700"/>
          <p14:tracePt t="7901" x="2165350" y="1809750"/>
          <p14:tracePt t="7918" x="2381250" y="1828800"/>
          <p14:tracePt t="7934" x="2559050" y="1828800"/>
          <p14:tracePt t="7951" x="2667000" y="1835150"/>
          <p14:tracePt t="7969" x="2692400" y="1835150"/>
          <p14:tracePt t="7984" x="2698750" y="1835150"/>
          <p14:tracePt t="8003" x="2705100" y="1841500"/>
          <p14:tracePt t="8017" x="2711450" y="1841500"/>
          <p14:tracePt t="8033" x="2743200" y="1841500"/>
          <p14:tracePt t="8051" x="2774950" y="1841500"/>
          <p14:tracePt t="8068" x="2806700" y="1841500"/>
          <p14:tracePt t="8084" x="2844800" y="1841500"/>
          <p14:tracePt t="8101" x="2882900" y="1841500"/>
          <p14:tracePt t="8117" x="2908300" y="1841500"/>
          <p14:tracePt t="8135" x="2940050" y="1841500"/>
          <p14:tracePt t="8151" x="2984500" y="1841500"/>
          <p14:tracePt t="8167" x="3016250" y="1841500"/>
          <p14:tracePt t="8184" x="3022600" y="1841500"/>
          <p14:tracePt t="8266" x="3041650" y="1841500"/>
          <p14:tracePt t="8306" x="3054350" y="1841500"/>
          <p14:tracePt t="8314" x="3086100" y="1841500"/>
          <p14:tracePt t="8323" x="3117850" y="1841500"/>
          <p14:tracePt t="8336" x="3213100" y="1841500"/>
          <p14:tracePt t="8351" x="3289300" y="1841500"/>
          <p14:tracePt t="8367" x="3340100" y="1841500"/>
          <p14:tracePt t="8384" x="3352800" y="1847850"/>
          <p14:tracePt t="8400" x="0" y="0"/>
        </p14:tracePtLst>
        <p14:tracePtLst>
          <p14:tracePt t="9502" x="1689100" y="2438400"/>
          <p14:tracePt t="9771" x="1701800" y="2444750"/>
          <p14:tracePt t="9914" x="1733550" y="2444750"/>
          <p14:tracePt t="9922" x="1790700" y="2457450"/>
          <p14:tracePt t="9933" x="1905000" y="2470150"/>
          <p14:tracePt t="9949" x="2025650" y="2482850"/>
          <p14:tracePt t="9966" x="2114550" y="2495550"/>
          <p14:tracePt t="9982" x="2184400" y="2501900"/>
          <p14:tracePt t="9999" x="2235200" y="2501900"/>
          <p14:tracePt t="10017" x="2279650" y="2501900"/>
          <p14:tracePt t="10017" x="2311400" y="2501900"/>
          <p14:tracePt t="10036" x="2368550" y="2501900"/>
          <p14:tracePt t="10052" x="2432050" y="2501900"/>
          <p14:tracePt t="10067" x="2482850" y="2501900"/>
          <p14:tracePt t="10085" x="2533650" y="2501900"/>
          <p14:tracePt t="10100" x="2565400" y="2501900"/>
          <p14:tracePt t="10116" x="2590800" y="2501900"/>
          <p14:tracePt t="10133" x="2641600" y="2501900"/>
          <p14:tracePt t="10150" x="2673350" y="2501900"/>
          <p14:tracePt t="10167" x="2705100" y="2501900"/>
          <p14:tracePt t="10183" x="2730500" y="2501900"/>
          <p14:tracePt t="10200" x="2755900" y="2501900"/>
          <p14:tracePt t="10216" x="2774950" y="2501900"/>
          <p14:tracePt t="10233" x="2787650" y="2501900"/>
          <p14:tracePt t="10233" x="2806700" y="2501900"/>
          <p14:tracePt t="10251" x="2813050" y="2501900"/>
          <p14:tracePt t="10267" x="2832100" y="2501900"/>
          <p14:tracePt t="10284" x="2851150" y="2501900"/>
          <p14:tracePt t="10300" x="2863850" y="2501900"/>
          <p14:tracePt t="10317" x="2882900" y="2501900"/>
          <p14:tracePt t="10336" x="2908300" y="2501900"/>
          <p14:tracePt t="10350" x="2914650" y="2501900"/>
          <p14:tracePt t="10366" x="2933700" y="2501900"/>
          <p14:tracePt t="10383" x="2940050" y="2501900"/>
          <p14:tracePt t="10399" x="2959100" y="2508250"/>
          <p14:tracePt t="10415" x="2978150" y="2514600"/>
          <p14:tracePt t="10432" x="2997200" y="2514600"/>
          <p14:tracePt t="10432" x="3003550" y="2514600"/>
          <p14:tracePt t="10451" x="3009900" y="2514600"/>
          <p14:tracePt t="10466" x="3022600" y="2514600"/>
          <p14:tracePt t="10521" x="3028950" y="2514600"/>
          <p14:tracePt t="10529" x="0" y="0"/>
        </p14:tracePtLst>
        <p14:tracePtLst>
          <p14:tracePt t="13476" x="2101850" y="3289300"/>
          <p14:tracePt t="13778" x="2108200" y="3289300"/>
          <p14:tracePt t="13825" x="2133600" y="3289300"/>
          <p14:tracePt t="13835" x="2165350" y="3289300"/>
          <p14:tracePt t="13847" x="2241550" y="3289300"/>
          <p14:tracePt t="13864" x="2336800" y="3289300"/>
          <p14:tracePt t="13881" x="2520950" y="3302000"/>
          <p14:tracePt t="13898" x="2660650" y="3308350"/>
          <p14:tracePt t="13914" x="2736850" y="3308350"/>
          <p14:tracePt t="13931" x="2813050" y="3308350"/>
          <p14:tracePt t="13947" x="2882900" y="3308350"/>
          <p14:tracePt t="13964" x="2940050" y="3308350"/>
          <p14:tracePt t="13980" x="2990850" y="3308350"/>
          <p14:tracePt t="13997" x="3028950" y="3308350"/>
          <p14:tracePt t="14014" x="3086100" y="3308350"/>
          <p14:tracePt t="14030" x="3149600" y="3308350"/>
          <p14:tracePt t="14047" x="3213100" y="3308350"/>
          <p14:tracePt t="14047" x="3238500" y="3308350"/>
          <p14:tracePt t="14066" x="3270250" y="3308350"/>
          <p14:tracePt t="14083" x="3295650" y="3308350"/>
          <p14:tracePt t="14098" x="3308350" y="3308350"/>
          <p14:tracePt t="14114" x="3321050" y="3308350"/>
          <p14:tracePt t="14130" x="3346450" y="3308350"/>
          <p14:tracePt t="14147" x="3384550" y="3308350"/>
          <p14:tracePt t="14163" x="3409950" y="3308350"/>
          <p14:tracePt t="14179" x="3429000" y="3308350"/>
          <p14:tracePt t="14196" x="3435350" y="3308350"/>
          <p14:tracePt t="14213" x="3448050" y="3308350"/>
          <p14:tracePt t="14230" x="3460750" y="3308350"/>
          <p14:tracePt t="14247" x="3473450" y="3308350"/>
          <p14:tracePt t="14263" x="3479800" y="3308350"/>
          <p14:tracePt t="14282" x="3479800" y="3302000"/>
          <p14:tracePt t="14315" x="3486150" y="3302000"/>
          <p14:tracePt t="14369" x="3498850" y="3302000"/>
          <p14:tracePt t="14385" x="3505200" y="3295650"/>
          <p14:tracePt t="14410" x="3511550" y="3295650"/>
          <p14:tracePt t="14426" x="3517900" y="3295650"/>
          <p14:tracePt t="14450" x="3524250" y="3295650"/>
          <p14:tracePt t="14521" x="3530600" y="3289300"/>
          <p14:tracePt t="14530" x="3536950" y="3289300"/>
          <p14:tracePt t="14553" x="3543300" y="3289300"/>
          <p14:tracePt t="14561" x="3549650" y="3282950"/>
          <p14:tracePt t="14585" x="3556000" y="3276600"/>
          <p14:tracePt t="14593" x="3568700" y="3276600"/>
          <p14:tracePt t="14609" x="3581400" y="3276600"/>
          <p14:tracePt t="14625" x="3594100" y="3270250"/>
          <p14:tracePt t="14633" x="3606800" y="3270250"/>
          <p14:tracePt t="14649" x="3632200" y="3263900"/>
          <p14:tracePt t="14663" x="3644900" y="3263900"/>
          <p14:tracePt t="14680" x="3670300" y="3251200"/>
          <p14:tracePt t="14699" x="3683000" y="3244850"/>
          <p14:tracePt t="14715" x="3695700" y="3244850"/>
          <p14:tracePt t="14731" x="3708400" y="3238500"/>
          <p14:tracePt t="14746" x="3714750" y="3238500"/>
          <p14:tracePt t="14763" x="3727450" y="3232150"/>
          <p14:tracePt t="14780" x="3740150" y="3225800"/>
          <p14:tracePt t="14802" x="3752850" y="3225800"/>
          <p14:tracePt t="14815" x="3771900" y="3219450"/>
          <p14:tracePt t="14815" x="3778250" y="3213100"/>
          <p14:tracePt t="14835" x="3797300" y="3213100"/>
          <p14:tracePt t="14849" x="3810000" y="3213100"/>
          <p14:tracePt t="14866" x="3829050" y="3206750"/>
          <p14:tracePt t="14880" x="3829050" y="3200400"/>
          <p14:tracePt t="14896" x="3835400" y="3200400"/>
          <p14:tracePt t="14913" x="3848100" y="3200400"/>
          <p14:tracePt t="14931" x="3860800" y="3194050"/>
          <p14:tracePt t="14946" x="3879850" y="3187700"/>
          <p14:tracePt t="14963" x="3898900" y="3181350"/>
          <p14:tracePt t="14980" x="3911600" y="3181350"/>
          <p14:tracePt t="14997" x="3930650" y="3175000"/>
          <p14:tracePt t="15013" x="3943350" y="3168650"/>
          <p14:tracePt t="15030" x="3962400" y="3168650"/>
          <p14:tracePt t="15047" x="3987800" y="3162300"/>
          <p14:tracePt t="15047" x="4000500" y="3162300"/>
          <p14:tracePt t="15066" x="4032250" y="3155950"/>
          <p14:tracePt t="15083" x="4038600" y="3155950"/>
          <p14:tracePt t="15096" x="4070350" y="3143250"/>
          <p14:tracePt t="15115" x="4083050" y="3143250"/>
          <p14:tracePt t="15131" x="4089400" y="3143250"/>
          <p14:tracePt t="15146" x="4102100" y="3143250"/>
          <p14:tracePt t="15163" x="4127500" y="3136900"/>
          <p14:tracePt t="15180" x="4133850" y="3136900"/>
          <p14:tracePt t="15196" x="4152900" y="3136900"/>
          <p14:tracePt t="15214" x="4165600" y="3136900"/>
          <p14:tracePt t="15230" x="4178300" y="3136900"/>
          <p14:tracePt t="15246" x="4191000" y="3136900"/>
          <p14:tracePt t="15263" x="4203700" y="3136900"/>
          <p14:tracePt t="15279" x="4216400" y="3136900"/>
          <p14:tracePt t="15296" x="4235450" y="3136900"/>
          <p14:tracePt t="15316" x="4248150" y="3136900"/>
          <p14:tracePt t="15363" x="4254500" y="3136900"/>
          <p14:tracePt t="15377" x="4273550" y="3136900"/>
          <p14:tracePt t="15401" x="4279900" y="3136900"/>
          <p14:tracePt t="15425" x="4286250" y="3136900"/>
          <p14:tracePt t="15441" x="4292600" y="3136900"/>
          <p14:tracePt t="15474" x="4298950" y="3136900"/>
          <p14:tracePt t="15489" x="4305300" y="3136900"/>
          <p14:tracePt t="15505" x="4311650" y="3136900"/>
          <p14:tracePt t="15514" x="4318000" y="3136900"/>
          <p14:tracePt t="15521" x="4324350" y="3136900"/>
          <p14:tracePt t="15530" x="4330700" y="3136900"/>
          <p14:tracePt t="15561" x="4343400" y="3136900"/>
          <p14:tracePt t="15577" x="4349750" y="3136900"/>
          <p14:tracePt t="15585" x="4356100" y="3136900"/>
          <p14:tracePt t="15596" x="4368800" y="3136900"/>
          <p14:tracePt t="15613" x="4375150" y="3136900"/>
          <p14:tracePt t="15629" x="4387850" y="3136900"/>
          <p14:tracePt t="15647" x="4400550" y="3136900"/>
          <p14:tracePt t="15663" x="4413250" y="3136900"/>
          <p14:tracePt t="15682" x="4419600" y="3136900"/>
          <p14:tracePt t="15696" x="4432300" y="3136900"/>
          <p14:tracePt t="15715" x="4451350" y="3136900"/>
          <p14:tracePt t="15731" x="4464050" y="3136900"/>
          <p14:tracePt t="15747" x="4470400" y="3136900"/>
          <p14:tracePt t="15763" x="4476750" y="3136900"/>
          <p14:tracePt t="15858" x="4483100" y="3136900"/>
          <p14:tracePt t="15866" x="4489450" y="3136900"/>
          <p14:tracePt t="15879" x="4495800" y="3136900"/>
          <p14:tracePt t="15898" x="4502150" y="3136900"/>
          <p14:tracePt t="15914" x="4508500" y="3136900"/>
          <p14:tracePt t="15930" x="4514850" y="3136900"/>
          <p14:tracePt t="15961" x="4521200" y="3136900"/>
          <p14:tracePt t="15987" x="4527550" y="3136900"/>
          <p14:tracePt t="15993" x="4533900" y="3136900"/>
          <p14:tracePt t="16002" x="4540250" y="3136900"/>
          <p14:tracePt t="16013" x="4552950" y="3136900"/>
          <p14:tracePt t="16028" x="4559300" y="3136900"/>
          <p14:tracePt t="16045" x="4565650" y="3136900"/>
          <p14:tracePt t="16062" x="4572000" y="3136900"/>
          <p14:tracePt t="16078" x="4578350" y="3136900"/>
          <p14:tracePt t="16096" x="4597400" y="3136900"/>
          <p14:tracePt t="16114" x="4616450" y="3136900"/>
          <p14:tracePt t="16132" x="4648200" y="3136900"/>
          <p14:tracePt t="16146" x="4686300" y="3136900"/>
          <p14:tracePt t="16163" x="4711700" y="3136900"/>
          <p14:tracePt t="16180" x="4743450" y="3136900"/>
          <p14:tracePt t="16196" x="4768850" y="3136900"/>
          <p14:tracePt t="16213" x="4787900" y="3136900"/>
          <p14:tracePt t="16230" x="4794250" y="3136900"/>
          <p14:tracePt t="16246" x="4800600" y="3136900"/>
          <p14:tracePt t="16263" x="4819650" y="3136900"/>
          <p14:tracePt t="16279" x="4845050" y="3136900"/>
          <p14:tracePt t="16296" x="4870450" y="3136900"/>
          <p14:tracePt t="16296" x="4889500" y="3136900"/>
          <p14:tracePt t="16315" x="4914900" y="3136900"/>
          <p14:tracePt t="16336" x="4927600" y="3136900"/>
          <p14:tracePt t="16348" x="4940300" y="3136900"/>
          <p14:tracePt t="16401" x="4946650" y="3136900"/>
          <p14:tracePt t="16409" x="4953000" y="3136900"/>
          <p14:tracePt t="16418" x="4965700" y="3136900"/>
          <p14:tracePt t="16429" x="4972050" y="3136900"/>
          <p14:tracePt t="16446" x="4984750" y="3136900"/>
          <p14:tracePt t="16463" x="4997450" y="3136900"/>
          <p14:tracePt t="16479" x="5010150" y="3136900"/>
          <p14:tracePt t="16496" x="5041900" y="3136900"/>
          <p14:tracePt t="16496" x="5048250" y="3136900"/>
          <p14:tracePt t="16514" x="5067300" y="3136900"/>
          <p14:tracePt t="16530" x="0" y="0"/>
        </p14:tracePtLst>
        <p14:tracePtLst>
          <p14:tracePt t="18420" x="1587500" y="3752850"/>
          <p14:tracePt t="18634" x="1606550" y="3752850"/>
          <p14:tracePt t="18761" x="1638300" y="3752850"/>
          <p14:tracePt t="18769" x="1670050" y="3752850"/>
          <p14:tracePt t="18778" x="1746250" y="3752850"/>
          <p14:tracePt t="18795" x="1841500" y="3752850"/>
          <p14:tracePt t="18812" x="1930400" y="3752850"/>
          <p14:tracePt t="18828" x="2025650" y="3752850"/>
          <p14:tracePt t="18845" x="2063750" y="3752850"/>
          <p14:tracePt t="18864" x="2114550" y="3752850"/>
          <p14:tracePt t="18878" x="2146300" y="3752850"/>
          <p14:tracePt t="18895" x="2178050" y="3752850"/>
          <p14:tracePt t="18911" x="2203450" y="3752850"/>
          <p14:tracePt t="18928" x="2235200" y="3752850"/>
          <p14:tracePt t="18928" x="2254250" y="3752850"/>
          <p14:tracePt t="18946" x="2292350" y="3746500"/>
          <p14:tracePt t="18962" x="2336800" y="3740150"/>
          <p14:tracePt t="18978" x="2368550" y="3733800"/>
          <p14:tracePt t="18995" x="2393950" y="3727450"/>
          <p14:tracePt t="19011" x="2419350" y="3727450"/>
          <p14:tracePt t="19027" x="2432050" y="3727450"/>
          <p14:tracePt t="19044" x="2457450" y="3727450"/>
          <p14:tracePt t="19061" x="2482850" y="3727450"/>
          <p14:tracePt t="19078" x="2520950" y="3727450"/>
          <p14:tracePt t="19095" x="2559050" y="3727450"/>
          <p14:tracePt t="19112" x="2609850" y="3727450"/>
          <p14:tracePt t="19112" x="2622550" y="3727450"/>
          <p14:tracePt t="19130" x="2647950" y="3727450"/>
          <p14:tracePt t="19144" x="2705100" y="3721100"/>
          <p14:tracePt t="19162" x="2736850" y="3721100"/>
          <p14:tracePt t="19179" x="2774950" y="3721100"/>
          <p14:tracePt t="19195" x="2800350" y="3721100"/>
          <p14:tracePt t="19211" x="2825750" y="3721100"/>
          <p14:tracePt t="19228" x="2851150" y="3721100"/>
          <p14:tracePt t="19245" x="2863850" y="3721100"/>
          <p14:tracePt t="19261" x="2870200" y="3721100"/>
          <p14:tracePt t="19305" x="2876550" y="3721100"/>
          <p14:tracePt t="19334" x="2882900" y="3721100"/>
          <p14:tracePt t="19338" x="2895600" y="3721100"/>
          <p14:tracePt t="19346" x="2914650" y="3721100"/>
          <p14:tracePt t="19364" x="2940050" y="3721100"/>
          <p14:tracePt t="19378" x="2965450" y="3721100"/>
          <p14:tracePt t="19395" x="0" y="0"/>
        </p14:tracePtLst>
        <p14:tracePtLst>
          <p14:tracePt t="21306" x="1892300" y="4292600"/>
          <p14:tracePt t="21379" x="1911350" y="4292600"/>
          <p14:tracePt t="21418" x="1949450" y="4292600"/>
          <p14:tracePt t="21425" x="1993900" y="4292600"/>
          <p14:tracePt t="21433" x="2038350" y="4292600"/>
          <p14:tracePt t="21443" x="2152650" y="4292600"/>
          <p14:tracePt t="21460" x="2292350" y="4305300"/>
          <p14:tracePt t="21477" x="2444750" y="4318000"/>
          <p14:tracePt t="21494" x="2565400" y="4337050"/>
          <p14:tracePt t="21510" x="2673350" y="4343400"/>
          <p14:tracePt t="21526" x="2736850" y="4349750"/>
          <p14:tracePt t="21543" x="2781300" y="4349750"/>
          <p14:tracePt t="21559" x="2813050" y="4349750"/>
          <p14:tracePt t="21576" x="2870200" y="4349750"/>
          <p14:tracePt t="21595" x="2914650" y="4343400"/>
          <p14:tracePt t="21610" x="2927350" y="4343400"/>
          <p14:tracePt t="21627" x="2952750" y="4343400"/>
          <p14:tracePt t="21645" x="2971800" y="4343400"/>
          <p14:tracePt t="21661" x="3003550" y="4337050"/>
          <p14:tracePt t="21677" x="3016250" y="4337050"/>
          <p14:tracePt t="21693" x="3028950" y="4337050"/>
          <p14:tracePt t="21710" x="3041650" y="4330700"/>
          <p14:tracePt t="21727" x="3054350" y="4330700"/>
          <p14:tracePt t="21743" x="3073400" y="4318000"/>
          <p14:tracePt t="21760" x="3098800" y="4311650"/>
          <p14:tracePt t="21779" x="3124200" y="4311650"/>
          <p14:tracePt t="21795" x="3136900" y="4311650"/>
          <p14:tracePt t="21810" x="3143250" y="4311650"/>
          <p14:tracePt t="21827" x="3149600" y="4311650"/>
          <p14:tracePt t="21843" x="3155950" y="4311650"/>
          <p14:tracePt t="21860" x="3168650" y="4311650"/>
          <p14:tracePt t="21876" x="3181350" y="4305300"/>
          <p14:tracePt t="21894" x="3194050" y="4305300"/>
          <p14:tracePt t="21910" x="3200400" y="4305300"/>
          <p14:tracePt t="21928" x="3206750" y="4305300"/>
          <p14:tracePt t="21943" x="3219450" y="4305300"/>
          <p14:tracePt t="21969" x="3232150" y="4305300"/>
          <p14:tracePt t="22010" x="3238500" y="4298950"/>
          <p14:tracePt t="22018" x="3238500" y="4292600"/>
          <p14:tracePt t="22026" x="3244850" y="4292600"/>
          <p14:tracePt t="22042" x="3251200" y="4292600"/>
          <p14:tracePt t="22059" x="3263900" y="4292600"/>
          <p14:tracePt t="22083" x="3270250" y="4292600"/>
          <p14:tracePt t="22093" x="3276600" y="4292600"/>
          <p14:tracePt t="22145" x="3289300" y="4292600"/>
          <p14:tracePt t="22153" x="3295650" y="4292600"/>
          <p14:tracePt t="22201" x="3302000" y="4292600"/>
          <p14:tracePt t="22217" x="3308350" y="4286250"/>
          <p14:tracePt t="22233" x="3314700" y="4286250"/>
          <p14:tracePt t="22250" x="3321050" y="4286250"/>
          <p14:tracePt t="22266" x="3340100" y="4286250"/>
          <p14:tracePt t="22305" x="3346450" y="4286250"/>
          <p14:tracePt t="22334" x="3359150" y="4286250"/>
          <p14:tracePt t="22369" x="3365500" y="4286250"/>
          <p14:tracePt t="22385" x="3384550" y="4286250"/>
          <p14:tracePt t="22395" x="3390900" y="4286250"/>
          <p14:tracePt t="22411" x="3397250" y="4286250"/>
          <p14:tracePt t="22417" x="3403600" y="4279900"/>
          <p14:tracePt t="22426" x="3409950" y="4279900"/>
          <p14:tracePt t="22443" x="3416300" y="4279900"/>
          <p14:tracePt t="22465" x="3429000" y="4279900"/>
          <p14:tracePt t="22513" x="3435350" y="4279900"/>
          <p14:tracePt t="22537" x="3448050" y="4273550"/>
          <p14:tracePt t="22897" x="3460750" y="4267200"/>
          <p14:tracePt t="22905" x="3467100" y="4267200"/>
          <p14:tracePt t="22913" x="3479800" y="4267200"/>
          <p14:tracePt t="22926" x="3486150" y="4267200"/>
          <p14:tracePt t="22943" x="3492500" y="4267200"/>
          <p14:tracePt t="22986" x="3505200" y="4267200"/>
          <p14:tracePt t="23002" x="3511550" y="4267200"/>
          <p14:tracePt t="23033" x="3517900" y="4260850"/>
          <p14:tracePt t="23057" x="3524250" y="4260850"/>
          <p14:tracePt t="23138" x="3530600" y="4260850"/>
          <p14:tracePt t="23145" x="3536950" y="4260850"/>
          <p14:tracePt t="23159" x="3549650" y="4260850"/>
          <p14:tracePt t="23176" x="3556000" y="4260850"/>
          <p14:tracePt t="23194" x="3562350" y="4260850"/>
          <p14:tracePt t="23210" x="3575050" y="4260850"/>
          <p14:tracePt t="23226" x="3587750" y="4260850"/>
          <p14:tracePt t="23242" x="3613150" y="4260850"/>
          <p14:tracePt t="23259" x="3638550" y="4260850"/>
          <p14:tracePt t="23276" x="3676650" y="4260850"/>
          <p14:tracePt t="23293" x="3714750" y="4260850"/>
          <p14:tracePt t="23309" x="3740150" y="4260850"/>
          <p14:tracePt t="23326" x="3765550" y="4260850"/>
          <p14:tracePt t="23344" x="3797300" y="4260850"/>
          <p14:tracePt t="23359" x="3822700" y="4260850"/>
          <p14:tracePt t="23376" x="3848100" y="4260850"/>
          <p14:tracePt t="23396" x="3854450" y="4260850"/>
          <p14:tracePt t="23411" x="3873500" y="4260850"/>
          <p14:tracePt t="23426" x="3911600" y="4260850"/>
          <p14:tracePt t="23443" x="3956050" y="4260850"/>
          <p14:tracePt t="23459" x="4000500" y="4260850"/>
          <p14:tracePt t="23477" x="4044950" y="4260850"/>
          <p14:tracePt t="23493" x="4070350" y="4260850"/>
          <p14:tracePt t="23510" x="4095750" y="4260850"/>
          <p14:tracePt t="23525" x="4102100" y="4260850"/>
          <p14:tracePt t="23542" x="4121150" y="4260850"/>
          <p14:tracePt t="23559" x="4140200" y="4260850"/>
          <p14:tracePt t="23576" x="4165600" y="4260850"/>
          <p14:tracePt t="23576" x="4178300" y="4267200"/>
          <p14:tracePt t="23594" x="4203700" y="4267200"/>
          <p14:tracePt t="23610" x="4241800" y="4273550"/>
          <p14:tracePt t="23626" x="4260850" y="4279900"/>
          <p14:tracePt t="23643" x="4286250" y="4286250"/>
          <p14:tracePt t="23659" x="4305300" y="4292600"/>
          <p14:tracePt t="23676" x="4311650" y="4292600"/>
          <p14:tracePt t="23692" x="4324350" y="4292600"/>
          <p14:tracePt t="23709" x="4343400" y="4298950"/>
          <p14:tracePt t="23726" x="4356100" y="4298950"/>
          <p14:tracePt t="23742" x="4381500" y="4305300"/>
          <p14:tracePt t="23759" x="4400550" y="4305300"/>
          <p14:tracePt t="23776" x="4425950" y="4305300"/>
          <p14:tracePt t="23776" x="4438650" y="4305300"/>
          <p14:tracePt t="23794" x="4457700" y="4311650"/>
          <p14:tracePt t="23809" x="4489450" y="4318000"/>
          <p14:tracePt t="23826" x="4508500" y="4318000"/>
          <p14:tracePt t="23842" x="4527550" y="4324350"/>
          <p14:tracePt t="23858" x="4546600" y="4324350"/>
          <p14:tracePt t="23876" x="4572000" y="4324350"/>
          <p14:tracePt t="23895" x="4603750" y="4330700"/>
          <p14:tracePt t="23910" x="4629150" y="4330700"/>
          <p14:tracePt t="23926" x="4660900" y="4330700"/>
          <p14:tracePt t="23943" x="4699000" y="4330700"/>
          <p14:tracePt t="23959" x="4711700" y="4330700"/>
          <p14:tracePt t="23976" x="4730750" y="4330700"/>
          <p14:tracePt t="23994" x="4749800" y="4337050"/>
          <p14:tracePt t="24011" x="4756150" y="4337050"/>
          <p14:tracePt t="24026" x="4775200" y="4337050"/>
          <p14:tracePt t="24043" x="4800600" y="4337050"/>
          <p14:tracePt t="24059" x="4813300" y="4337050"/>
          <p14:tracePt t="24076" x="4826000" y="4349750"/>
          <p14:tracePt t="24092" x="4832350" y="4349750"/>
          <p14:tracePt t="24113" x="4838700" y="4349750"/>
          <p14:tracePt t="24129" x="4845050" y="4349750"/>
          <p14:tracePt t="24144" x="4857750" y="4349750"/>
          <p14:tracePt t="24160" x="4883150" y="4349750"/>
          <p14:tracePt t="24176" x="4902200" y="4349750"/>
          <p14:tracePt t="24192" x="4940300" y="4349750"/>
          <p14:tracePt t="24211" x="4965700" y="4349750"/>
          <p14:tracePt t="24228" x="5003800" y="4349750"/>
          <p14:tracePt t="24245" x="5022850" y="4349750"/>
          <p14:tracePt t="24259" x="5029200" y="4349750"/>
          <p14:tracePt t="24276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1"/>
            <a:ext cx="9144000" cy="5967565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395536" y="1988838"/>
            <a:ext cx="8291264" cy="144016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cxnSp>
        <p:nvCxnSpPr>
          <p:cNvPr id="5" name="直線單箭頭接點 4"/>
          <p:cNvCxnSpPr/>
          <p:nvPr/>
        </p:nvCxnSpPr>
        <p:spPr bwMode="auto">
          <a:xfrm>
            <a:off x="4139952" y="2996952"/>
            <a:ext cx="1080120" cy="18722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文字方塊 7"/>
          <p:cNvSpPr txBox="1"/>
          <p:nvPr/>
        </p:nvSpPr>
        <p:spPr>
          <a:xfrm>
            <a:off x="3158716" y="5157192"/>
            <a:ext cx="4509628" cy="1569660"/>
          </a:xfrm>
          <a:prstGeom prst="rect">
            <a:avLst/>
          </a:prstGeom>
          <a:solidFill>
            <a:srgbClr val="DDFCFF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列印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配偶及未成年子女紙本授權書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後，請交予政風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單位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，俾透過系統後端進行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配偶及未成年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子女授權作業</a:t>
            </a:r>
            <a:endParaRPr lang="zh-TW" altLang="en-US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30</a:t>
            </a:fld>
            <a:endParaRPr lang="es-ES" altLang="zh-TW"/>
          </a:p>
        </p:txBody>
      </p:sp>
      <p:sp>
        <p:nvSpPr>
          <p:cNvPr id="6" name="矩形 5"/>
          <p:cNvSpPr/>
          <p:nvPr/>
        </p:nvSpPr>
        <p:spPr bwMode="auto">
          <a:xfrm>
            <a:off x="5190336" y="3969060"/>
            <a:ext cx="2993488" cy="36004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1600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配偶</a:t>
            </a:r>
            <a:r>
              <a:rPr lang="zh-TW" altLang="en-US" sz="1600" u="sng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及未成年子女紙本授權書</a:t>
            </a:r>
            <a:endParaRPr kumimoji="0" lang="zh-TW" altLang="en-US" sz="1600" b="0" i="0" u="sng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986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08504" cy="609329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070914" y="2924944"/>
            <a:ext cx="3821566" cy="224676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在申報人資料的登打區，勾選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單親扶養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點選新增。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新增未成年子女資料。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點選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授權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按鈕，透過自然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人憑證輸入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PIN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碼後，申報人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及未成年子女將同步完成授權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。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單箭頭接點 5"/>
          <p:cNvCxnSpPr/>
          <p:nvPr/>
        </p:nvCxnSpPr>
        <p:spPr bwMode="auto">
          <a:xfrm>
            <a:off x="5070914" y="2420888"/>
            <a:ext cx="576064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31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55426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" y="764704"/>
            <a:ext cx="9131617" cy="6093296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395536" y="1772816"/>
            <a:ext cx="8136904" cy="129614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cxnSp>
        <p:nvCxnSpPr>
          <p:cNvPr id="5" name="直線單箭頭接點 4"/>
          <p:cNvCxnSpPr/>
          <p:nvPr/>
        </p:nvCxnSpPr>
        <p:spPr bwMode="auto">
          <a:xfrm flipH="1">
            <a:off x="1187624" y="2132856"/>
            <a:ext cx="2356012" cy="12241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32</a:t>
            </a:fld>
            <a:endParaRPr lang="es-ES" altLang="zh-TW"/>
          </a:p>
        </p:txBody>
      </p:sp>
      <p:sp>
        <p:nvSpPr>
          <p:cNvPr id="7" name="矩形 6"/>
          <p:cNvSpPr/>
          <p:nvPr/>
        </p:nvSpPr>
        <p:spPr bwMode="auto">
          <a:xfrm>
            <a:off x="3419872" y="3392996"/>
            <a:ext cx="5544616" cy="36004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1600" u="sng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申報人、配偶及未成年子女</a:t>
            </a:r>
            <a:r>
              <a:rPr lang="en-US" altLang="zh-TW" sz="1600" u="sng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【</a:t>
            </a:r>
            <a:r>
              <a:rPr lang="zh-TW" altLang="en-US" sz="1600" u="sng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取消</a:t>
            </a:r>
            <a:r>
              <a:rPr lang="en-US" altLang="zh-TW" sz="1600" u="sng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】</a:t>
            </a:r>
            <a:r>
              <a:rPr lang="zh-TW" altLang="en-US" sz="1600" u="sng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同意一次性授權服務書</a:t>
            </a:r>
            <a:endParaRPr kumimoji="0" lang="zh-TW" altLang="en-US" sz="1600" b="0" i="0" u="sng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779912" y="3811352"/>
            <a:ext cx="5184576" cy="1938992"/>
          </a:xfrm>
          <a:prstGeom prst="rect">
            <a:avLst/>
          </a:prstGeom>
          <a:solidFill>
            <a:srgbClr val="DDFCFF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列印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申報人、配偶及未成年子女取消同意一次性授權服務書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後，請交予政風單位，俾透過系統後端進行申報人、配偶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及未成年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子女取消一次性授權作業</a:t>
            </a:r>
            <a:endParaRPr lang="zh-TW" altLang="en-US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493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36712"/>
            <a:ext cx="9073008" cy="602128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1979712" y="3055268"/>
            <a:ext cx="1440160" cy="4457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395536" y="1772816"/>
            <a:ext cx="8291264" cy="10081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 bwMode="auto">
          <a:xfrm flipH="1">
            <a:off x="3059832" y="2692476"/>
            <a:ext cx="216024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33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424250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9512" y="807095"/>
            <a:ext cx="850728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b="1" u="sng" dirty="0">
                <a:solidFill>
                  <a:srgbClr val="008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法務部財產網路申報提供下載財產項目及資料來源一覽表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561862"/>
              </p:ext>
            </p:extLst>
          </p:nvPr>
        </p:nvGraphicFramePr>
        <p:xfrm>
          <a:off x="539553" y="1484783"/>
          <a:ext cx="8147247" cy="4602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47453"/>
                <a:gridCol w="5157202"/>
                <a:gridCol w="2242592"/>
              </a:tblGrid>
              <a:tr h="324232"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項次</a:t>
                      </a:r>
                      <a:endParaRPr lang="zh-TW" altLang="en-US" sz="2000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介接財產項目</a:t>
                      </a:r>
                      <a:endParaRPr lang="zh-TW" altLang="en-US" sz="2000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已介接資料機關</a:t>
                      </a:r>
                      <a:endParaRPr lang="zh-TW" altLang="en-US" sz="2000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一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土地、建物（</a:t>
                      </a:r>
                      <a:r>
                        <a:rPr lang="zh-TW" altLang="en-US" sz="20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僅提供已登記建物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）</a:t>
                      </a:r>
                    </a:p>
                    <a:p>
                      <a:pPr algn="l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無法提供 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62 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 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 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 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 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日以前取得之不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動產；另該日以後取得之不動產，仍有部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分資料未登載國民身分證統一編號，故亦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無法提供。</a:t>
                      </a:r>
                    </a:p>
                    <a:p>
                      <a:pPr algn="l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0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無法提供國外不動產資料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內政部地政司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二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汽車（僅提供牌照狀態為正常使用或車牌失竊之車輛）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交通部路政司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三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船舶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交通部航政司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四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航空器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交通部民用航空局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五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礦業權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經濟部礦業局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六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商標、專利權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經濟部智慧財產局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34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419383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9512" y="807095"/>
            <a:ext cx="850728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b="1" u="sng" dirty="0">
                <a:solidFill>
                  <a:srgbClr val="008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法務部財產網路申報提供下載財產項目及資料來源一覽表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215061"/>
              </p:ext>
            </p:extLst>
          </p:nvPr>
        </p:nvGraphicFramePr>
        <p:xfrm>
          <a:off x="481173" y="1556792"/>
          <a:ext cx="8147247" cy="5059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47453"/>
                <a:gridCol w="5157202"/>
                <a:gridCol w="2242592"/>
              </a:tblGrid>
              <a:tr h="396240"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項次</a:t>
                      </a:r>
                      <a:endParaRPr lang="zh-TW" altLang="en-US" sz="2000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介接財產項目</a:t>
                      </a:r>
                      <a:endParaRPr lang="zh-TW" altLang="en-US" sz="2000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已介接資料機關</a:t>
                      </a:r>
                      <a:endParaRPr lang="zh-TW" altLang="en-US" sz="2000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2225040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七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有價證券</a:t>
                      </a:r>
                    </a:p>
                    <a:p>
                      <a:pPr algn="l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上市、上櫃、興櫃之集中保管有價證券；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部分下市櫃仍集中保管之有價證券。</a:t>
                      </a:r>
                    </a:p>
                    <a:p>
                      <a:pPr algn="l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向證券投資信託公司、證券投資顧問公司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及證券商申購之境內有價證券（含證券投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資信託基金及期貨信託基金）。</a:t>
                      </a:r>
                    </a:p>
                    <a:p>
                      <a:pPr algn="l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債券：資料來源為臺灣集中保管結算所，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無實體集中保管債券部分，該公司僅提供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介接基準日購券餘額，請自行確認餘額後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申報。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臺灣集中保管結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算所股份有限公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司。</a:t>
                      </a:r>
                    </a:p>
                    <a:p>
                      <a:pPr algn="l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中華民國證券投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資信託暨顧問商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業同業公會（僅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提供「淨值」、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「外幣幣別」及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「折合新臺幣總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額」等 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 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項資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料）。</a:t>
                      </a:r>
                    </a:p>
                    <a:p>
                      <a:pPr algn="l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3.66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家證券公司。</a:t>
                      </a:r>
                    </a:p>
                    <a:p>
                      <a:pPr algn="l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4.58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家證券投信公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司及證券投顧公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司。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35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418744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9512" y="784530"/>
            <a:ext cx="850728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b="1" u="sng" dirty="0">
                <a:solidFill>
                  <a:srgbClr val="008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法務部財產網路申報提供下載財產項目及資料來源一覽表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058575"/>
              </p:ext>
            </p:extLst>
          </p:nvPr>
        </p:nvGraphicFramePr>
        <p:xfrm>
          <a:off x="4663" y="1484784"/>
          <a:ext cx="9139337" cy="532563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38471"/>
                <a:gridCol w="1899949"/>
                <a:gridCol w="6400917"/>
              </a:tblGrid>
              <a:tr h="288031"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項次</a:t>
                      </a:r>
                      <a:endParaRPr lang="zh-TW" altLang="en-US" sz="2000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介接財產項目</a:t>
                      </a:r>
                      <a:endParaRPr lang="zh-TW" altLang="en-US" sz="2000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已介接資料機關</a:t>
                      </a:r>
                      <a:endParaRPr lang="zh-TW" altLang="en-US" sz="2000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4929395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八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存款（本國銀</a:t>
                      </a:r>
                      <a:endParaRPr lang="en-US" altLang="zh-TW" sz="16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行國內分行帳</a:t>
                      </a:r>
                      <a:endParaRPr lang="en-US" altLang="zh-TW" sz="16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戶餘額）</a:t>
                      </a:r>
                    </a:p>
                    <a:p>
                      <a:pPr algn="l"/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放款（本國銀</a:t>
                      </a:r>
                      <a:endParaRPr lang="en-US" altLang="zh-TW" sz="16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行國內分行）</a:t>
                      </a:r>
                    </a:p>
                    <a:p>
                      <a:pPr algn="l"/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特定金錢信託</a:t>
                      </a:r>
                      <a:endParaRPr lang="en-US" altLang="zh-TW" sz="16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投資境內外有</a:t>
                      </a:r>
                      <a:endParaRPr lang="en-US" altLang="zh-TW" sz="16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價證券（僅包</a:t>
                      </a:r>
                      <a:endParaRPr lang="en-US" altLang="zh-TW" sz="16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含以「特定金</a:t>
                      </a:r>
                      <a:endParaRPr lang="en-US" altLang="zh-TW" sz="16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錢信託」方式</a:t>
                      </a:r>
                      <a:endParaRPr lang="en-US" altLang="zh-TW" sz="16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透過右列 </a:t>
                      </a: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1-39</a:t>
                      </a:r>
                    </a:p>
                    <a:p>
                      <a:pPr algn="l"/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等</a:t>
                      </a: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39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家銀行購</a:t>
                      </a:r>
                      <a:endParaRPr lang="en-US" altLang="zh-TW" sz="16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置之境內、境</a:t>
                      </a:r>
                      <a:endParaRPr lang="en-US" altLang="zh-TW" sz="16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外基金</a:t>
                      </a:r>
                    </a:p>
                    <a:p>
                      <a:pPr algn="l"/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其他金融商品（黃金存摺、連</a:t>
                      </a:r>
                      <a:endParaRPr lang="en-US" altLang="zh-TW" sz="16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動債等</a:t>
                      </a: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中華郵政股份有限公司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21.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元大商業銀行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41.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基隆第一信用合作社</a:t>
                      </a:r>
                    </a:p>
                    <a:p>
                      <a:pPr algn="l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臺灣銀行         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22.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玉山商業銀行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42.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基隆市第二信用合作社</a:t>
                      </a:r>
                      <a:endParaRPr lang="en-US" altLang="zh-TW" sz="15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合作金庫商業銀行 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23.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凱基商業銀行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43.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新竹第一信用合作社</a:t>
                      </a:r>
                    </a:p>
                    <a:p>
                      <a:pPr algn="l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台北富邦商業銀行 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台新國際商業銀行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44.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新竹第三信用合作社</a:t>
                      </a:r>
                    </a:p>
                    <a:p>
                      <a:pPr algn="l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國泰世華商業銀行 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將來銀行    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台中市第二信用合作社</a:t>
                      </a:r>
                    </a:p>
                    <a:p>
                      <a:pPr algn="l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臺灣土地銀行     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26.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安泰商業銀行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彰化第六信用合作社</a:t>
                      </a:r>
                    </a:p>
                    <a:p>
                      <a:pPr algn="l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第一商業銀行     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27.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瑞興商業銀行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花蓮第一信用合作社</a:t>
                      </a:r>
                    </a:p>
                    <a:p>
                      <a:pPr algn="l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華南商業銀行     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華泰商業銀行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48.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花蓮第二信用合作社</a:t>
                      </a:r>
                    </a:p>
                    <a:p>
                      <a:pPr algn="l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中國信託商業銀行 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29.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板信商業銀行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49.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高雄市第三信用合作社</a:t>
                      </a:r>
                    </a:p>
                    <a:p>
                      <a:pPr algn="l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兆豐國際商業銀行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三信商業銀行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50.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財團法人農漁會南區資</a:t>
                      </a:r>
                    </a:p>
                    <a:p>
                      <a:pPr algn="l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彰化商業銀行    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31.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永豐商業銀行       訊中心</a:t>
                      </a:r>
                    </a:p>
                    <a:p>
                      <a:pPr algn="l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上海商業儲蓄銀行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32.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花旗商業銀行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51.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中華民國信用合作社聯</a:t>
                      </a:r>
                    </a:p>
                    <a:p>
                      <a:pPr algn="l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高雄銀行        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33.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渣打國際商業銀行   合社南區聯合資訊處理</a:t>
                      </a:r>
                    </a:p>
                    <a:p>
                      <a:pPr algn="l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臺灣中小企業銀行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34.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匯豐商業銀行       中心</a:t>
                      </a:r>
                    </a:p>
                    <a:p>
                      <a:pPr algn="l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台中商業銀行    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星展商業銀行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52.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財團法人全國農漁業及</a:t>
                      </a:r>
                    </a:p>
                    <a:p>
                      <a:pPr algn="l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京城商業銀行    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36.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王道商業銀行       金融資訊中心</a:t>
                      </a:r>
                    </a:p>
                    <a:p>
                      <a:pPr algn="l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17.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臺灣新光商業銀行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37.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全國農業金庫</a:t>
                      </a:r>
                    </a:p>
                    <a:p>
                      <a:pPr algn="l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陽信商業銀行    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38.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連線商業銀行股份有限公司</a:t>
                      </a:r>
                    </a:p>
                    <a:p>
                      <a:pPr algn="l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19.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聯邦商業銀行    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39.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樂天國際商業銀行股份有限公司</a:t>
                      </a:r>
                      <a:endParaRPr lang="en-US" altLang="zh-TW" sz="15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遠東國際商業銀行    </a:t>
                      </a:r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40.</a:t>
                      </a:r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淡水第一信用合作社</a:t>
                      </a:r>
                      <a:endParaRPr lang="en-US" altLang="zh-TW" sz="15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5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36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5890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財產申報授權作業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8671" y="804779"/>
            <a:ext cx="850728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b="1" u="sng" dirty="0">
                <a:solidFill>
                  <a:srgbClr val="00808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法務部財產網路申報提供下載財產項目及資料來源一覽表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160855"/>
              </p:ext>
            </p:extLst>
          </p:nvPr>
        </p:nvGraphicFramePr>
        <p:xfrm>
          <a:off x="0" y="1603221"/>
          <a:ext cx="9139337" cy="5195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38471"/>
                <a:gridCol w="2360713"/>
                <a:gridCol w="5940153"/>
              </a:tblGrid>
              <a:tr h="385745"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項次</a:t>
                      </a:r>
                      <a:endParaRPr lang="zh-TW" altLang="en-US" sz="2000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介接財產項目</a:t>
                      </a:r>
                      <a:endParaRPr lang="zh-TW" altLang="en-US" sz="2000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已介接資料機關</a:t>
                      </a:r>
                      <a:endParaRPr lang="zh-TW" altLang="en-US" sz="2000" dirty="0">
                        <a:solidFill>
                          <a:srgbClr val="0066CC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4798831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九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保險</a:t>
                      </a:r>
                    </a:p>
                    <a:p>
                      <a:pPr algn="l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放款（含保單借款）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臺銀人壽保險股份有限公司   </a:t>
                      </a: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17.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全球人壽保險股份有限公司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台灣人壽保險股份有限公司   </a:t>
                      </a: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元大人壽保險股份有限公司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保誠人壽保險股份有限公司   </a:t>
                      </a: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19.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中華郵政股份有限公司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國泰人壽保險股份有限公司   </a:t>
                      </a: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英屬百慕達商安達人壽保險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中國人壽保險股份有限公司      股份有限公司台灣分公司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南山人壽保險股份有限公司   </a:t>
                      </a: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21.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富邦人壽保險股份有限公司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新光人壽保險股份有限公司   </a:t>
                      </a: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22.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第一人壽保險股份有限公司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英屬百慕達商友邦人壽保險股份</a:t>
                      </a:r>
                      <a:endParaRPr lang="en-US" altLang="zh-TW" sz="16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有限公司台灣分公司</a:t>
                      </a:r>
                      <a:endParaRPr lang="en-US" altLang="zh-TW" sz="16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合作金庫人壽保險股份有限公司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三商美邦人壽保險股份有限公司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遠雄人壽保險事業股份有限公司</a:t>
                      </a:r>
                      <a:endParaRPr lang="en-US" altLang="zh-TW" sz="16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宏泰人壽保險股份有限公司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安聯人壽保險股份有限公司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法商法國巴黎人壽保險股份有限</a:t>
                      </a:r>
                      <a:endParaRPr lang="en-US" altLang="zh-TW" sz="16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公司台灣分公司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國際康健人壽保險股份有限公司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16.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保德信國際人壽保險股份有限公</a:t>
                      </a:r>
                      <a:endParaRPr lang="en-US" altLang="zh-TW" sz="16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司（已併入台新人壽）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37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99840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184576"/>
          </a:xfrm>
          <a:prstGeom prst="rect">
            <a:avLst/>
          </a:prstGeom>
        </p:spPr>
      </p:pic>
      <p:sp>
        <p:nvSpPr>
          <p:cNvPr id="2" name="圓角矩形 1"/>
          <p:cNvSpPr/>
          <p:nvPr/>
        </p:nvSpPr>
        <p:spPr bwMode="auto">
          <a:xfrm>
            <a:off x="1475656" y="3284984"/>
            <a:ext cx="6408712" cy="2160240"/>
          </a:xfrm>
          <a:prstGeom prst="roundRect">
            <a:avLst/>
          </a:prstGeom>
          <a:solidFill>
            <a:srgbClr val="0080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411760" y="3610759"/>
            <a:ext cx="4896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申報作業</a:t>
            </a:r>
            <a:endParaRPr lang="zh-TW" altLang="en-US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38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22157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39</a:t>
            </a:fld>
            <a:endParaRPr lang="es-ES" altLang="zh-TW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151"/>
            <a:ext cx="9144000" cy="6093296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 bwMode="auto">
          <a:xfrm>
            <a:off x="0" y="836712"/>
            <a:ext cx="2555776" cy="432048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直線單箭頭接點 8"/>
          <p:cNvCxnSpPr/>
          <p:nvPr/>
        </p:nvCxnSpPr>
        <p:spPr bwMode="auto">
          <a:xfrm flipV="1">
            <a:off x="2570483" y="1052736"/>
            <a:ext cx="569619" cy="31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4B4B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文字方塊 9"/>
          <p:cNvSpPr txBox="1"/>
          <p:nvPr/>
        </p:nvSpPr>
        <p:spPr>
          <a:xfrm>
            <a:off x="3197440" y="868070"/>
            <a:ext cx="360680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建議用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Google Chrome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瀏覽器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圓角矩形 10"/>
          <p:cNvSpPr/>
          <p:nvPr/>
        </p:nvSpPr>
        <p:spPr bwMode="auto">
          <a:xfrm>
            <a:off x="4572000" y="2060848"/>
            <a:ext cx="3888432" cy="36004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35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1066800"/>
          </a:xfrm>
        </p:spPr>
        <p:txBody>
          <a:bodyPr/>
          <a:lstStyle/>
          <a:p>
            <a:pPr eaLnBrk="1" hangingPunct="1"/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前言</a:t>
            </a:r>
            <a:r>
              <a:rPr lang="en-US" altLang="zh-TW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</a:t>
            </a:r>
            <a:r>
              <a:rPr lang="zh-TW" altLang="en-US" sz="36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申報重要性</a:t>
            </a:r>
            <a:endParaRPr lang="es-ES" altLang="zh-TW" sz="3600" b="1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6808" y="764704"/>
            <a:ext cx="8283341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zh-TW" altLang="en-US" sz="2800" b="1" u="sng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端正政風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b="1" u="sng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確立公職人員清廉之作為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，特制定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公職人員財產申報法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以下簡稱財申法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r>
              <a:rPr lang="zh-TW" altLang="en-US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罰鍰及刑責：</a:t>
            </a:r>
            <a:endParaRPr lang="en-US" altLang="zh-TW" b="1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zh-TW" altLang="en-US" sz="24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24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2800" b="1" u="sng" kern="100" dirty="0" smtClean="0">
                <a:solidFill>
                  <a:srgbClr val="00206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故意隱匿財產者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財申法第</a:t>
            </a:r>
            <a:r>
              <a:rPr lang="en-US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 eaLnBrk="1" hangingPunct="1">
              <a:buNone/>
              <a:defRPr/>
            </a:pP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處新臺幣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萬元以上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400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萬元以下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罰鍰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None/>
              <a:defRPr/>
            </a:pPr>
            <a:endParaRPr lang="en-US" altLang="zh-TW" sz="24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ts val="3000"/>
              </a:lnSpc>
              <a:buNone/>
              <a:defRPr/>
            </a:pP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4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b="1" u="sng" kern="100" dirty="0">
                <a:solidFill>
                  <a:srgbClr val="00206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財產之來源無合理說明</a:t>
            </a:r>
            <a:r>
              <a:rPr lang="en-US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財申法第</a:t>
            </a:r>
            <a:r>
              <a:rPr lang="en-US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 eaLnBrk="1" hangingPunct="1">
              <a:lnSpc>
                <a:spcPts val="3000"/>
              </a:lnSpc>
              <a:buNone/>
              <a:defRPr/>
            </a:pPr>
            <a:r>
              <a:rPr lang="zh-TW" altLang="en-US" sz="28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前後年度申報財產經比對</a:t>
            </a:r>
            <a:r>
              <a:rPr lang="zh-TW" altLang="en-US" sz="24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後增加逾本人、配偶、未成年</a:t>
            </a:r>
            <a:endParaRPr lang="en-US" altLang="zh-TW" sz="2400" b="1" dirty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ts val="3000"/>
              </a:lnSpc>
              <a:buNone/>
              <a:defRPr/>
            </a:pPr>
            <a:r>
              <a:rPr lang="zh-TW" altLang="en-US" sz="24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子女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全年薪資所得總額一倍以上</a:t>
            </a:r>
            <a:r>
              <a:rPr lang="zh-TW" altLang="en-US" sz="24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者，經限期提出說明，</a:t>
            </a:r>
            <a:endParaRPr lang="en-US" altLang="zh-TW" sz="2400" b="1" dirty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ts val="3000"/>
              </a:lnSpc>
              <a:buNone/>
              <a:defRPr/>
            </a:pPr>
            <a:r>
              <a:rPr lang="zh-TW" altLang="en-US" sz="24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4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無正當理由未為說明</a:t>
            </a:r>
            <a:r>
              <a:rPr lang="zh-TW" altLang="en-US" sz="24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無法提出合理說明</a:t>
            </a:r>
            <a:r>
              <a:rPr lang="zh-TW" altLang="en-US" sz="24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sz="24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說明不實</a:t>
            </a:r>
            <a:r>
              <a:rPr lang="zh-TW" altLang="en-US" sz="24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</a:t>
            </a:r>
            <a:endParaRPr lang="en-US" altLang="zh-TW" sz="2400" b="1" dirty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ts val="3000"/>
              </a:lnSpc>
              <a:buNone/>
              <a:defRPr/>
            </a:pPr>
            <a:r>
              <a:rPr lang="zh-TW" altLang="en-US" sz="24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，處新臺幣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萬元以上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300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萬以下</a:t>
            </a:r>
            <a:r>
              <a:rPr lang="zh-TW" altLang="en-US" sz="24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罰鍰。</a:t>
            </a:r>
            <a:endParaRPr lang="en-US" altLang="zh-TW" sz="2400" b="1" dirty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None/>
              <a:defRPr/>
            </a:pPr>
            <a:r>
              <a:rPr lang="zh-TW" altLang="en-US" sz="2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2000" b="1" dirty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None/>
              <a:defRPr/>
            </a:pPr>
            <a:endParaRPr lang="en-US" altLang="zh-TW" sz="2400" b="1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zh-TW" altLang="en-US" sz="2800" b="1" kern="1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endParaRPr lang="en-US" altLang="zh-TW" sz="28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zh-TW" sz="1800" b="1" kern="1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zh-TW" sz="2400" b="1" kern="1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zh-TW" sz="2400" b="1" kern="1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zh-TW" sz="28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s-ES" altLang="zh-TW" dirty="0" smtClean="0">
              <a:ea typeface="新細明體" panose="02020500000000000000" pitchFamily="18" charset="-120"/>
            </a:endParaRPr>
          </a:p>
        </p:txBody>
      </p:sp>
      <p:pic>
        <p:nvPicPr>
          <p:cNvPr id="5" name="Picture 6" descr="image0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204864"/>
            <a:ext cx="12954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4</a:t>
            </a:fld>
            <a:endParaRPr lang="es-ES" altLang="zh-TW" dirty="0"/>
          </a:p>
        </p:txBody>
      </p:sp>
    </p:spTree>
    <p:extLst>
      <p:ext uri="{BB962C8B-B14F-4D97-AF65-F5344CB8AC3E}">
        <p14:creationId xmlns:p14="http://schemas.microsoft.com/office/powerpoint/2010/main" val="403518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24"/>
    </mc:Choice>
    <mc:Fallback xmlns="">
      <p:transition spd="slow" advTm="29024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6152" x="6096000" y="2965450"/>
          <p14:tracePt t="6827" x="6102350" y="2965450"/>
          <p14:tracePt t="7002" x="6108700" y="2965450"/>
          <p14:tracePt t="7010" x="6115050" y="2965450"/>
          <p14:tracePt t="7020" x="6121400" y="2959100"/>
          <p14:tracePt t="7032" x="6140450" y="2946400"/>
          <p14:tracePt t="7050" x="6146800" y="2946400"/>
          <p14:tracePt t="7067" x="6159500" y="2946400"/>
          <p14:tracePt t="7084" x="6159500" y="2933700"/>
          <p14:tracePt t="7202" x="6159500" y="2914650"/>
          <p14:tracePt t="7210" x="6140450" y="2889250"/>
          <p14:tracePt t="7219" x="5994400" y="2806700"/>
          <p14:tracePt t="7236" x="5797550" y="2705100"/>
          <p14:tracePt t="7251" x="5543550" y="2590800"/>
          <p14:tracePt t="7270" x="5264150" y="2470150"/>
          <p14:tracePt t="7286" x="4972050" y="2362200"/>
          <p14:tracePt t="7302" x="4648200" y="2228850"/>
          <p14:tracePt t="7318" x="4387850" y="2114550"/>
          <p14:tracePt t="7337" x="4140200" y="1993900"/>
          <p14:tracePt t="7351" x="3905250" y="1924050"/>
          <p14:tracePt t="7368" x="3702050" y="1879600"/>
          <p14:tracePt t="7384" x="3562350" y="1841500"/>
          <p14:tracePt t="7401" x="3378200" y="1797050"/>
          <p14:tracePt t="7401" x="3244850" y="1784350"/>
          <p14:tracePt t="7419" x="3016250" y="1752600"/>
          <p14:tracePt t="7435" x="2768600" y="1739900"/>
          <p14:tracePt t="7451" x="2584450" y="1739900"/>
          <p14:tracePt t="7468" x="2432050" y="1739900"/>
          <p14:tracePt t="7484" x="2336800" y="1739900"/>
          <p14:tracePt t="7501" x="2254250" y="1739900"/>
          <p14:tracePt t="7519" x="2178050" y="1739900"/>
          <p14:tracePt t="7535" x="2095500" y="1739900"/>
          <p14:tracePt t="7551" x="2038350" y="1746250"/>
          <p14:tracePt t="7567" x="1955800" y="1746250"/>
          <p14:tracePt t="7584" x="1866900" y="1746250"/>
          <p14:tracePt t="7584" x="1854200" y="1746250"/>
          <p14:tracePt t="7603" x="1835150" y="1746250"/>
          <p14:tracePt t="7617" x="1784350" y="1746250"/>
          <p14:tracePt t="7635" x="1733550" y="1746250"/>
          <p14:tracePt t="7651" x="1670050" y="1746250"/>
          <p14:tracePt t="7668" x="1606550" y="1746250"/>
          <p14:tracePt t="7684" x="1549400" y="1746250"/>
          <p14:tracePt t="7701" x="1524000" y="1746250"/>
          <p14:tracePt t="7717" x="1530350" y="1746250"/>
          <p14:tracePt t="7866" x="1587500" y="1752600"/>
          <p14:tracePt t="7874" x="1670050" y="1765300"/>
          <p14:tracePt t="7884" x="1873250" y="1790700"/>
          <p14:tracePt t="7901" x="2165350" y="1809750"/>
          <p14:tracePt t="7918" x="2381250" y="1828800"/>
          <p14:tracePt t="7934" x="2559050" y="1828800"/>
          <p14:tracePt t="7951" x="2667000" y="1835150"/>
          <p14:tracePt t="7969" x="2692400" y="1835150"/>
          <p14:tracePt t="7984" x="2698750" y="1835150"/>
          <p14:tracePt t="8003" x="2705100" y="1841500"/>
          <p14:tracePt t="8017" x="2711450" y="1841500"/>
          <p14:tracePt t="8033" x="2743200" y="1841500"/>
          <p14:tracePt t="8051" x="2774950" y="1841500"/>
          <p14:tracePt t="8068" x="2806700" y="1841500"/>
          <p14:tracePt t="8084" x="2844800" y="1841500"/>
          <p14:tracePt t="8101" x="2882900" y="1841500"/>
          <p14:tracePt t="8117" x="2908300" y="1841500"/>
          <p14:tracePt t="8135" x="2940050" y="1841500"/>
          <p14:tracePt t="8151" x="2984500" y="1841500"/>
          <p14:tracePt t="8167" x="3016250" y="1841500"/>
          <p14:tracePt t="8184" x="3022600" y="1841500"/>
          <p14:tracePt t="8266" x="3041650" y="1841500"/>
          <p14:tracePt t="8306" x="3054350" y="1841500"/>
          <p14:tracePt t="8314" x="3086100" y="1841500"/>
          <p14:tracePt t="8323" x="3117850" y="1841500"/>
          <p14:tracePt t="8336" x="3213100" y="1841500"/>
          <p14:tracePt t="8351" x="3289300" y="1841500"/>
          <p14:tracePt t="8367" x="3340100" y="1841500"/>
          <p14:tracePt t="8384" x="3352800" y="1847850"/>
          <p14:tracePt t="8400" x="0" y="0"/>
        </p14:tracePtLst>
        <p14:tracePtLst>
          <p14:tracePt t="9502" x="1689100" y="2438400"/>
          <p14:tracePt t="9771" x="1701800" y="2444750"/>
          <p14:tracePt t="9914" x="1733550" y="2444750"/>
          <p14:tracePt t="9922" x="1790700" y="2457450"/>
          <p14:tracePt t="9933" x="1905000" y="2470150"/>
          <p14:tracePt t="9949" x="2025650" y="2482850"/>
          <p14:tracePt t="9966" x="2114550" y="2495550"/>
          <p14:tracePt t="9982" x="2184400" y="2501900"/>
          <p14:tracePt t="9999" x="2235200" y="2501900"/>
          <p14:tracePt t="10017" x="2279650" y="2501900"/>
          <p14:tracePt t="10017" x="2311400" y="2501900"/>
          <p14:tracePt t="10036" x="2368550" y="2501900"/>
          <p14:tracePt t="10052" x="2432050" y="2501900"/>
          <p14:tracePt t="10067" x="2482850" y="2501900"/>
          <p14:tracePt t="10085" x="2533650" y="2501900"/>
          <p14:tracePt t="10100" x="2565400" y="2501900"/>
          <p14:tracePt t="10116" x="2590800" y="2501900"/>
          <p14:tracePt t="10133" x="2641600" y="2501900"/>
          <p14:tracePt t="10150" x="2673350" y="2501900"/>
          <p14:tracePt t="10167" x="2705100" y="2501900"/>
          <p14:tracePt t="10183" x="2730500" y="2501900"/>
          <p14:tracePt t="10200" x="2755900" y="2501900"/>
          <p14:tracePt t="10216" x="2774950" y="2501900"/>
          <p14:tracePt t="10233" x="2787650" y="2501900"/>
          <p14:tracePt t="10233" x="2806700" y="2501900"/>
          <p14:tracePt t="10251" x="2813050" y="2501900"/>
          <p14:tracePt t="10267" x="2832100" y="2501900"/>
          <p14:tracePt t="10284" x="2851150" y="2501900"/>
          <p14:tracePt t="10300" x="2863850" y="2501900"/>
          <p14:tracePt t="10317" x="2882900" y="2501900"/>
          <p14:tracePt t="10336" x="2908300" y="2501900"/>
          <p14:tracePt t="10350" x="2914650" y="2501900"/>
          <p14:tracePt t="10366" x="2933700" y="2501900"/>
          <p14:tracePt t="10383" x="2940050" y="2501900"/>
          <p14:tracePt t="10399" x="2959100" y="2508250"/>
          <p14:tracePt t="10415" x="2978150" y="2514600"/>
          <p14:tracePt t="10432" x="2997200" y="2514600"/>
          <p14:tracePt t="10432" x="3003550" y="2514600"/>
          <p14:tracePt t="10451" x="3009900" y="2514600"/>
          <p14:tracePt t="10466" x="3022600" y="2514600"/>
          <p14:tracePt t="10521" x="3028950" y="2514600"/>
          <p14:tracePt t="10529" x="0" y="0"/>
        </p14:tracePtLst>
        <p14:tracePtLst>
          <p14:tracePt t="13476" x="2101850" y="3289300"/>
          <p14:tracePt t="13778" x="2108200" y="3289300"/>
          <p14:tracePt t="13825" x="2133600" y="3289300"/>
          <p14:tracePt t="13835" x="2165350" y="3289300"/>
          <p14:tracePt t="13847" x="2241550" y="3289300"/>
          <p14:tracePt t="13864" x="2336800" y="3289300"/>
          <p14:tracePt t="13881" x="2520950" y="3302000"/>
          <p14:tracePt t="13898" x="2660650" y="3308350"/>
          <p14:tracePt t="13914" x="2736850" y="3308350"/>
          <p14:tracePt t="13931" x="2813050" y="3308350"/>
          <p14:tracePt t="13947" x="2882900" y="3308350"/>
          <p14:tracePt t="13964" x="2940050" y="3308350"/>
          <p14:tracePt t="13980" x="2990850" y="3308350"/>
          <p14:tracePt t="13997" x="3028950" y="3308350"/>
          <p14:tracePt t="14014" x="3086100" y="3308350"/>
          <p14:tracePt t="14030" x="3149600" y="3308350"/>
          <p14:tracePt t="14047" x="3213100" y="3308350"/>
          <p14:tracePt t="14047" x="3238500" y="3308350"/>
          <p14:tracePt t="14066" x="3270250" y="3308350"/>
          <p14:tracePt t="14083" x="3295650" y="3308350"/>
          <p14:tracePt t="14098" x="3308350" y="3308350"/>
          <p14:tracePt t="14114" x="3321050" y="3308350"/>
          <p14:tracePt t="14130" x="3346450" y="3308350"/>
          <p14:tracePt t="14147" x="3384550" y="3308350"/>
          <p14:tracePt t="14163" x="3409950" y="3308350"/>
          <p14:tracePt t="14179" x="3429000" y="3308350"/>
          <p14:tracePt t="14196" x="3435350" y="3308350"/>
          <p14:tracePt t="14213" x="3448050" y="3308350"/>
          <p14:tracePt t="14230" x="3460750" y="3308350"/>
          <p14:tracePt t="14247" x="3473450" y="3308350"/>
          <p14:tracePt t="14263" x="3479800" y="3308350"/>
          <p14:tracePt t="14282" x="3479800" y="3302000"/>
          <p14:tracePt t="14315" x="3486150" y="3302000"/>
          <p14:tracePt t="14369" x="3498850" y="3302000"/>
          <p14:tracePt t="14385" x="3505200" y="3295650"/>
          <p14:tracePt t="14410" x="3511550" y="3295650"/>
          <p14:tracePt t="14426" x="3517900" y="3295650"/>
          <p14:tracePt t="14450" x="3524250" y="3295650"/>
          <p14:tracePt t="14521" x="3530600" y="3289300"/>
          <p14:tracePt t="14530" x="3536950" y="3289300"/>
          <p14:tracePt t="14553" x="3543300" y="3289300"/>
          <p14:tracePt t="14561" x="3549650" y="3282950"/>
          <p14:tracePt t="14585" x="3556000" y="3276600"/>
          <p14:tracePt t="14593" x="3568700" y="3276600"/>
          <p14:tracePt t="14609" x="3581400" y="3276600"/>
          <p14:tracePt t="14625" x="3594100" y="3270250"/>
          <p14:tracePt t="14633" x="3606800" y="3270250"/>
          <p14:tracePt t="14649" x="3632200" y="3263900"/>
          <p14:tracePt t="14663" x="3644900" y="3263900"/>
          <p14:tracePt t="14680" x="3670300" y="3251200"/>
          <p14:tracePt t="14699" x="3683000" y="3244850"/>
          <p14:tracePt t="14715" x="3695700" y="3244850"/>
          <p14:tracePt t="14731" x="3708400" y="3238500"/>
          <p14:tracePt t="14746" x="3714750" y="3238500"/>
          <p14:tracePt t="14763" x="3727450" y="3232150"/>
          <p14:tracePt t="14780" x="3740150" y="3225800"/>
          <p14:tracePt t="14802" x="3752850" y="3225800"/>
          <p14:tracePt t="14815" x="3771900" y="3219450"/>
          <p14:tracePt t="14815" x="3778250" y="3213100"/>
          <p14:tracePt t="14835" x="3797300" y="3213100"/>
          <p14:tracePt t="14849" x="3810000" y="3213100"/>
          <p14:tracePt t="14866" x="3829050" y="3206750"/>
          <p14:tracePt t="14880" x="3829050" y="3200400"/>
          <p14:tracePt t="14896" x="3835400" y="3200400"/>
          <p14:tracePt t="14913" x="3848100" y="3200400"/>
          <p14:tracePt t="14931" x="3860800" y="3194050"/>
          <p14:tracePt t="14946" x="3879850" y="3187700"/>
          <p14:tracePt t="14963" x="3898900" y="3181350"/>
          <p14:tracePt t="14980" x="3911600" y="3181350"/>
          <p14:tracePt t="14997" x="3930650" y="3175000"/>
          <p14:tracePt t="15013" x="3943350" y="3168650"/>
          <p14:tracePt t="15030" x="3962400" y="3168650"/>
          <p14:tracePt t="15047" x="3987800" y="3162300"/>
          <p14:tracePt t="15047" x="4000500" y="3162300"/>
          <p14:tracePt t="15066" x="4032250" y="3155950"/>
          <p14:tracePt t="15083" x="4038600" y="3155950"/>
          <p14:tracePt t="15096" x="4070350" y="3143250"/>
          <p14:tracePt t="15115" x="4083050" y="3143250"/>
          <p14:tracePt t="15131" x="4089400" y="3143250"/>
          <p14:tracePt t="15146" x="4102100" y="3143250"/>
          <p14:tracePt t="15163" x="4127500" y="3136900"/>
          <p14:tracePt t="15180" x="4133850" y="3136900"/>
          <p14:tracePt t="15196" x="4152900" y="3136900"/>
          <p14:tracePt t="15214" x="4165600" y="3136900"/>
          <p14:tracePt t="15230" x="4178300" y="3136900"/>
          <p14:tracePt t="15246" x="4191000" y="3136900"/>
          <p14:tracePt t="15263" x="4203700" y="3136900"/>
          <p14:tracePt t="15279" x="4216400" y="3136900"/>
          <p14:tracePt t="15296" x="4235450" y="3136900"/>
          <p14:tracePt t="15316" x="4248150" y="3136900"/>
          <p14:tracePt t="15363" x="4254500" y="3136900"/>
          <p14:tracePt t="15377" x="4273550" y="3136900"/>
          <p14:tracePt t="15401" x="4279900" y="3136900"/>
          <p14:tracePt t="15425" x="4286250" y="3136900"/>
          <p14:tracePt t="15441" x="4292600" y="3136900"/>
          <p14:tracePt t="15474" x="4298950" y="3136900"/>
          <p14:tracePt t="15489" x="4305300" y="3136900"/>
          <p14:tracePt t="15505" x="4311650" y="3136900"/>
          <p14:tracePt t="15514" x="4318000" y="3136900"/>
          <p14:tracePt t="15521" x="4324350" y="3136900"/>
          <p14:tracePt t="15530" x="4330700" y="3136900"/>
          <p14:tracePt t="15561" x="4343400" y="3136900"/>
          <p14:tracePt t="15577" x="4349750" y="3136900"/>
          <p14:tracePt t="15585" x="4356100" y="3136900"/>
          <p14:tracePt t="15596" x="4368800" y="3136900"/>
          <p14:tracePt t="15613" x="4375150" y="3136900"/>
          <p14:tracePt t="15629" x="4387850" y="3136900"/>
          <p14:tracePt t="15647" x="4400550" y="3136900"/>
          <p14:tracePt t="15663" x="4413250" y="3136900"/>
          <p14:tracePt t="15682" x="4419600" y="3136900"/>
          <p14:tracePt t="15696" x="4432300" y="3136900"/>
          <p14:tracePt t="15715" x="4451350" y="3136900"/>
          <p14:tracePt t="15731" x="4464050" y="3136900"/>
          <p14:tracePt t="15747" x="4470400" y="3136900"/>
          <p14:tracePt t="15763" x="4476750" y="3136900"/>
          <p14:tracePt t="15858" x="4483100" y="3136900"/>
          <p14:tracePt t="15866" x="4489450" y="3136900"/>
          <p14:tracePt t="15879" x="4495800" y="3136900"/>
          <p14:tracePt t="15898" x="4502150" y="3136900"/>
          <p14:tracePt t="15914" x="4508500" y="3136900"/>
          <p14:tracePt t="15930" x="4514850" y="3136900"/>
          <p14:tracePt t="15961" x="4521200" y="3136900"/>
          <p14:tracePt t="15987" x="4527550" y="3136900"/>
          <p14:tracePt t="15993" x="4533900" y="3136900"/>
          <p14:tracePt t="16002" x="4540250" y="3136900"/>
          <p14:tracePt t="16013" x="4552950" y="3136900"/>
          <p14:tracePt t="16028" x="4559300" y="3136900"/>
          <p14:tracePt t="16045" x="4565650" y="3136900"/>
          <p14:tracePt t="16062" x="4572000" y="3136900"/>
          <p14:tracePt t="16078" x="4578350" y="3136900"/>
          <p14:tracePt t="16096" x="4597400" y="3136900"/>
          <p14:tracePt t="16114" x="4616450" y="3136900"/>
          <p14:tracePt t="16132" x="4648200" y="3136900"/>
          <p14:tracePt t="16146" x="4686300" y="3136900"/>
          <p14:tracePt t="16163" x="4711700" y="3136900"/>
          <p14:tracePt t="16180" x="4743450" y="3136900"/>
          <p14:tracePt t="16196" x="4768850" y="3136900"/>
          <p14:tracePt t="16213" x="4787900" y="3136900"/>
          <p14:tracePt t="16230" x="4794250" y="3136900"/>
          <p14:tracePt t="16246" x="4800600" y="3136900"/>
          <p14:tracePt t="16263" x="4819650" y="3136900"/>
          <p14:tracePt t="16279" x="4845050" y="3136900"/>
          <p14:tracePt t="16296" x="4870450" y="3136900"/>
          <p14:tracePt t="16296" x="4889500" y="3136900"/>
          <p14:tracePt t="16315" x="4914900" y="3136900"/>
          <p14:tracePt t="16336" x="4927600" y="3136900"/>
          <p14:tracePt t="16348" x="4940300" y="3136900"/>
          <p14:tracePt t="16401" x="4946650" y="3136900"/>
          <p14:tracePt t="16409" x="4953000" y="3136900"/>
          <p14:tracePt t="16418" x="4965700" y="3136900"/>
          <p14:tracePt t="16429" x="4972050" y="3136900"/>
          <p14:tracePt t="16446" x="4984750" y="3136900"/>
          <p14:tracePt t="16463" x="4997450" y="3136900"/>
          <p14:tracePt t="16479" x="5010150" y="3136900"/>
          <p14:tracePt t="16496" x="5041900" y="3136900"/>
          <p14:tracePt t="16496" x="5048250" y="3136900"/>
          <p14:tracePt t="16514" x="5067300" y="3136900"/>
          <p14:tracePt t="16530" x="0" y="0"/>
        </p14:tracePtLst>
        <p14:tracePtLst>
          <p14:tracePt t="18420" x="1587500" y="3752850"/>
          <p14:tracePt t="18634" x="1606550" y="3752850"/>
          <p14:tracePt t="18761" x="1638300" y="3752850"/>
          <p14:tracePt t="18769" x="1670050" y="3752850"/>
          <p14:tracePt t="18778" x="1746250" y="3752850"/>
          <p14:tracePt t="18795" x="1841500" y="3752850"/>
          <p14:tracePt t="18812" x="1930400" y="3752850"/>
          <p14:tracePt t="18828" x="2025650" y="3752850"/>
          <p14:tracePt t="18845" x="2063750" y="3752850"/>
          <p14:tracePt t="18864" x="2114550" y="3752850"/>
          <p14:tracePt t="18878" x="2146300" y="3752850"/>
          <p14:tracePt t="18895" x="2178050" y="3752850"/>
          <p14:tracePt t="18911" x="2203450" y="3752850"/>
          <p14:tracePt t="18928" x="2235200" y="3752850"/>
          <p14:tracePt t="18928" x="2254250" y="3752850"/>
          <p14:tracePt t="18946" x="2292350" y="3746500"/>
          <p14:tracePt t="18962" x="2336800" y="3740150"/>
          <p14:tracePt t="18978" x="2368550" y="3733800"/>
          <p14:tracePt t="18995" x="2393950" y="3727450"/>
          <p14:tracePt t="19011" x="2419350" y="3727450"/>
          <p14:tracePt t="19027" x="2432050" y="3727450"/>
          <p14:tracePt t="19044" x="2457450" y="3727450"/>
          <p14:tracePt t="19061" x="2482850" y="3727450"/>
          <p14:tracePt t="19078" x="2520950" y="3727450"/>
          <p14:tracePt t="19095" x="2559050" y="3727450"/>
          <p14:tracePt t="19112" x="2609850" y="3727450"/>
          <p14:tracePt t="19112" x="2622550" y="3727450"/>
          <p14:tracePt t="19130" x="2647950" y="3727450"/>
          <p14:tracePt t="19144" x="2705100" y="3721100"/>
          <p14:tracePt t="19162" x="2736850" y="3721100"/>
          <p14:tracePt t="19179" x="2774950" y="3721100"/>
          <p14:tracePt t="19195" x="2800350" y="3721100"/>
          <p14:tracePt t="19211" x="2825750" y="3721100"/>
          <p14:tracePt t="19228" x="2851150" y="3721100"/>
          <p14:tracePt t="19245" x="2863850" y="3721100"/>
          <p14:tracePt t="19261" x="2870200" y="3721100"/>
          <p14:tracePt t="19305" x="2876550" y="3721100"/>
          <p14:tracePt t="19334" x="2882900" y="3721100"/>
          <p14:tracePt t="19338" x="2895600" y="3721100"/>
          <p14:tracePt t="19346" x="2914650" y="3721100"/>
          <p14:tracePt t="19364" x="2940050" y="3721100"/>
          <p14:tracePt t="19378" x="2965450" y="3721100"/>
          <p14:tracePt t="19395" x="0" y="0"/>
        </p14:tracePtLst>
        <p14:tracePtLst>
          <p14:tracePt t="21306" x="1892300" y="4292600"/>
          <p14:tracePt t="21379" x="1911350" y="4292600"/>
          <p14:tracePt t="21418" x="1949450" y="4292600"/>
          <p14:tracePt t="21425" x="1993900" y="4292600"/>
          <p14:tracePt t="21433" x="2038350" y="4292600"/>
          <p14:tracePt t="21443" x="2152650" y="4292600"/>
          <p14:tracePt t="21460" x="2292350" y="4305300"/>
          <p14:tracePt t="21477" x="2444750" y="4318000"/>
          <p14:tracePt t="21494" x="2565400" y="4337050"/>
          <p14:tracePt t="21510" x="2673350" y="4343400"/>
          <p14:tracePt t="21526" x="2736850" y="4349750"/>
          <p14:tracePt t="21543" x="2781300" y="4349750"/>
          <p14:tracePt t="21559" x="2813050" y="4349750"/>
          <p14:tracePt t="21576" x="2870200" y="4349750"/>
          <p14:tracePt t="21595" x="2914650" y="4343400"/>
          <p14:tracePt t="21610" x="2927350" y="4343400"/>
          <p14:tracePt t="21627" x="2952750" y="4343400"/>
          <p14:tracePt t="21645" x="2971800" y="4343400"/>
          <p14:tracePt t="21661" x="3003550" y="4337050"/>
          <p14:tracePt t="21677" x="3016250" y="4337050"/>
          <p14:tracePt t="21693" x="3028950" y="4337050"/>
          <p14:tracePt t="21710" x="3041650" y="4330700"/>
          <p14:tracePt t="21727" x="3054350" y="4330700"/>
          <p14:tracePt t="21743" x="3073400" y="4318000"/>
          <p14:tracePt t="21760" x="3098800" y="4311650"/>
          <p14:tracePt t="21779" x="3124200" y="4311650"/>
          <p14:tracePt t="21795" x="3136900" y="4311650"/>
          <p14:tracePt t="21810" x="3143250" y="4311650"/>
          <p14:tracePt t="21827" x="3149600" y="4311650"/>
          <p14:tracePt t="21843" x="3155950" y="4311650"/>
          <p14:tracePt t="21860" x="3168650" y="4311650"/>
          <p14:tracePt t="21876" x="3181350" y="4305300"/>
          <p14:tracePt t="21894" x="3194050" y="4305300"/>
          <p14:tracePt t="21910" x="3200400" y="4305300"/>
          <p14:tracePt t="21928" x="3206750" y="4305300"/>
          <p14:tracePt t="21943" x="3219450" y="4305300"/>
          <p14:tracePt t="21969" x="3232150" y="4305300"/>
          <p14:tracePt t="22010" x="3238500" y="4298950"/>
          <p14:tracePt t="22018" x="3238500" y="4292600"/>
          <p14:tracePt t="22026" x="3244850" y="4292600"/>
          <p14:tracePt t="22042" x="3251200" y="4292600"/>
          <p14:tracePt t="22059" x="3263900" y="4292600"/>
          <p14:tracePt t="22083" x="3270250" y="4292600"/>
          <p14:tracePt t="22093" x="3276600" y="4292600"/>
          <p14:tracePt t="22145" x="3289300" y="4292600"/>
          <p14:tracePt t="22153" x="3295650" y="4292600"/>
          <p14:tracePt t="22201" x="3302000" y="4292600"/>
          <p14:tracePt t="22217" x="3308350" y="4286250"/>
          <p14:tracePt t="22233" x="3314700" y="4286250"/>
          <p14:tracePt t="22250" x="3321050" y="4286250"/>
          <p14:tracePt t="22266" x="3340100" y="4286250"/>
          <p14:tracePt t="22305" x="3346450" y="4286250"/>
          <p14:tracePt t="22334" x="3359150" y="4286250"/>
          <p14:tracePt t="22369" x="3365500" y="4286250"/>
          <p14:tracePt t="22385" x="3384550" y="4286250"/>
          <p14:tracePt t="22395" x="3390900" y="4286250"/>
          <p14:tracePt t="22411" x="3397250" y="4286250"/>
          <p14:tracePt t="22417" x="3403600" y="4279900"/>
          <p14:tracePt t="22426" x="3409950" y="4279900"/>
          <p14:tracePt t="22443" x="3416300" y="4279900"/>
          <p14:tracePt t="22465" x="3429000" y="4279900"/>
          <p14:tracePt t="22513" x="3435350" y="4279900"/>
          <p14:tracePt t="22537" x="3448050" y="4273550"/>
          <p14:tracePt t="22897" x="3460750" y="4267200"/>
          <p14:tracePt t="22905" x="3467100" y="4267200"/>
          <p14:tracePt t="22913" x="3479800" y="4267200"/>
          <p14:tracePt t="22926" x="3486150" y="4267200"/>
          <p14:tracePt t="22943" x="3492500" y="4267200"/>
          <p14:tracePt t="22986" x="3505200" y="4267200"/>
          <p14:tracePt t="23002" x="3511550" y="4267200"/>
          <p14:tracePt t="23033" x="3517900" y="4260850"/>
          <p14:tracePt t="23057" x="3524250" y="4260850"/>
          <p14:tracePt t="23138" x="3530600" y="4260850"/>
          <p14:tracePt t="23145" x="3536950" y="4260850"/>
          <p14:tracePt t="23159" x="3549650" y="4260850"/>
          <p14:tracePt t="23176" x="3556000" y="4260850"/>
          <p14:tracePt t="23194" x="3562350" y="4260850"/>
          <p14:tracePt t="23210" x="3575050" y="4260850"/>
          <p14:tracePt t="23226" x="3587750" y="4260850"/>
          <p14:tracePt t="23242" x="3613150" y="4260850"/>
          <p14:tracePt t="23259" x="3638550" y="4260850"/>
          <p14:tracePt t="23276" x="3676650" y="4260850"/>
          <p14:tracePt t="23293" x="3714750" y="4260850"/>
          <p14:tracePt t="23309" x="3740150" y="4260850"/>
          <p14:tracePt t="23326" x="3765550" y="4260850"/>
          <p14:tracePt t="23344" x="3797300" y="4260850"/>
          <p14:tracePt t="23359" x="3822700" y="4260850"/>
          <p14:tracePt t="23376" x="3848100" y="4260850"/>
          <p14:tracePt t="23396" x="3854450" y="4260850"/>
          <p14:tracePt t="23411" x="3873500" y="4260850"/>
          <p14:tracePt t="23426" x="3911600" y="4260850"/>
          <p14:tracePt t="23443" x="3956050" y="4260850"/>
          <p14:tracePt t="23459" x="4000500" y="4260850"/>
          <p14:tracePt t="23477" x="4044950" y="4260850"/>
          <p14:tracePt t="23493" x="4070350" y="4260850"/>
          <p14:tracePt t="23510" x="4095750" y="4260850"/>
          <p14:tracePt t="23525" x="4102100" y="4260850"/>
          <p14:tracePt t="23542" x="4121150" y="4260850"/>
          <p14:tracePt t="23559" x="4140200" y="4260850"/>
          <p14:tracePt t="23576" x="4165600" y="4260850"/>
          <p14:tracePt t="23576" x="4178300" y="4267200"/>
          <p14:tracePt t="23594" x="4203700" y="4267200"/>
          <p14:tracePt t="23610" x="4241800" y="4273550"/>
          <p14:tracePt t="23626" x="4260850" y="4279900"/>
          <p14:tracePt t="23643" x="4286250" y="4286250"/>
          <p14:tracePt t="23659" x="4305300" y="4292600"/>
          <p14:tracePt t="23676" x="4311650" y="4292600"/>
          <p14:tracePt t="23692" x="4324350" y="4292600"/>
          <p14:tracePt t="23709" x="4343400" y="4298950"/>
          <p14:tracePt t="23726" x="4356100" y="4298950"/>
          <p14:tracePt t="23742" x="4381500" y="4305300"/>
          <p14:tracePt t="23759" x="4400550" y="4305300"/>
          <p14:tracePt t="23776" x="4425950" y="4305300"/>
          <p14:tracePt t="23776" x="4438650" y="4305300"/>
          <p14:tracePt t="23794" x="4457700" y="4311650"/>
          <p14:tracePt t="23809" x="4489450" y="4318000"/>
          <p14:tracePt t="23826" x="4508500" y="4318000"/>
          <p14:tracePt t="23842" x="4527550" y="4324350"/>
          <p14:tracePt t="23858" x="4546600" y="4324350"/>
          <p14:tracePt t="23876" x="4572000" y="4324350"/>
          <p14:tracePt t="23895" x="4603750" y="4330700"/>
          <p14:tracePt t="23910" x="4629150" y="4330700"/>
          <p14:tracePt t="23926" x="4660900" y="4330700"/>
          <p14:tracePt t="23943" x="4699000" y="4330700"/>
          <p14:tracePt t="23959" x="4711700" y="4330700"/>
          <p14:tracePt t="23976" x="4730750" y="4330700"/>
          <p14:tracePt t="23994" x="4749800" y="4337050"/>
          <p14:tracePt t="24011" x="4756150" y="4337050"/>
          <p14:tracePt t="24026" x="4775200" y="4337050"/>
          <p14:tracePt t="24043" x="4800600" y="4337050"/>
          <p14:tracePt t="24059" x="4813300" y="4337050"/>
          <p14:tracePt t="24076" x="4826000" y="4349750"/>
          <p14:tracePt t="24092" x="4832350" y="4349750"/>
          <p14:tracePt t="24113" x="4838700" y="4349750"/>
          <p14:tracePt t="24129" x="4845050" y="4349750"/>
          <p14:tracePt t="24144" x="4857750" y="4349750"/>
          <p14:tracePt t="24160" x="4883150" y="4349750"/>
          <p14:tracePt t="24176" x="4902200" y="4349750"/>
          <p14:tracePt t="24192" x="4940300" y="4349750"/>
          <p14:tracePt t="24211" x="4965700" y="4349750"/>
          <p14:tracePt t="24228" x="5003800" y="4349750"/>
          <p14:tracePt t="24245" x="5022850" y="4349750"/>
          <p14:tracePt t="24259" x="5029200" y="4349750"/>
          <p14:tracePt t="24276" x="0" y="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40</a:t>
            </a:fld>
            <a:endParaRPr lang="es-E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5"/>
            <a:ext cx="9144000" cy="6067416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 bwMode="auto">
          <a:xfrm>
            <a:off x="683568" y="2060849"/>
            <a:ext cx="2592288" cy="3312368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63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41</a:t>
            </a:fld>
            <a:endParaRPr lang="es-E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 bwMode="auto">
          <a:xfrm>
            <a:off x="1403648" y="3274063"/>
            <a:ext cx="1656184" cy="15841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" name="直線單箭頭接點 6"/>
          <p:cNvCxnSpPr/>
          <p:nvPr/>
        </p:nvCxnSpPr>
        <p:spPr bwMode="auto">
          <a:xfrm flipV="1">
            <a:off x="3059832" y="3933056"/>
            <a:ext cx="569619" cy="31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4B4B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文字方塊 7"/>
          <p:cNvSpPr txBox="1"/>
          <p:nvPr/>
        </p:nvSpPr>
        <p:spPr>
          <a:xfrm>
            <a:off x="3641438" y="3676611"/>
            <a:ext cx="360680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依序輸入國民身分證統一編號、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PINCODE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驗證碼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349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42</a:t>
            </a:fld>
            <a:endParaRPr lang="es-E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 bwMode="auto">
          <a:xfrm>
            <a:off x="6444208" y="3645024"/>
            <a:ext cx="1296144" cy="15841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3491880" y="5445224"/>
            <a:ext cx="2160240" cy="43204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9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43</a:t>
            </a:fld>
            <a:endParaRPr lang="es-E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93295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 bwMode="auto">
          <a:xfrm>
            <a:off x="4067944" y="6309320"/>
            <a:ext cx="432048" cy="432048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7"/>
            <a:ext cx="9144000" cy="585777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457200" y="2132856"/>
            <a:ext cx="8363272" cy="79208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" name="直線單箭頭接點 4"/>
          <p:cNvCxnSpPr/>
          <p:nvPr/>
        </p:nvCxnSpPr>
        <p:spPr bwMode="auto">
          <a:xfrm>
            <a:off x="4860032" y="2924944"/>
            <a:ext cx="72008" cy="25202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44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428829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08503" cy="6021288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611560" y="1863110"/>
            <a:ext cx="1188720" cy="251460"/>
          </a:xfrm>
          <a:prstGeom prst="roundRect">
            <a:avLst/>
          </a:prstGeom>
          <a:noFill/>
          <a:ln w="57150" cap="flat" cmpd="sng" algn="ctr">
            <a:solidFill>
              <a:srgbClr val="0066CC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 bwMode="auto">
          <a:xfrm>
            <a:off x="611560" y="3348583"/>
            <a:ext cx="7920880" cy="48116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" name="直線單箭頭接點 5"/>
          <p:cNvCxnSpPr/>
          <p:nvPr/>
        </p:nvCxnSpPr>
        <p:spPr bwMode="auto">
          <a:xfrm flipH="1">
            <a:off x="971600" y="2139133"/>
            <a:ext cx="360040" cy="13618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45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245446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1115616" y="3573016"/>
            <a:ext cx="2448272" cy="3600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46</a:t>
            </a:fld>
            <a:endParaRPr lang="es-ES" altLang="zh-TW"/>
          </a:p>
        </p:txBody>
      </p:sp>
      <p:sp>
        <p:nvSpPr>
          <p:cNvPr id="6" name="矩形 5"/>
          <p:cNvSpPr/>
          <p:nvPr/>
        </p:nvSpPr>
        <p:spPr bwMode="auto">
          <a:xfrm>
            <a:off x="683568" y="2060848"/>
            <a:ext cx="8003232" cy="115212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8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388"/>
            <a:ext cx="9144000" cy="6093296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47</a:t>
            </a:fld>
            <a:endParaRPr lang="es-ES" altLang="zh-TW"/>
          </a:p>
        </p:txBody>
      </p:sp>
      <p:sp>
        <p:nvSpPr>
          <p:cNvPr id="5" name="矩形 4"/>
          <p:cNvSpPr/>
          <p:nvPr/>
        </p:nvSpPr>
        <p:spPr bwMode="auto">
          <a:xfrm>
            <a:off x="708720" y="1700808"/>
            <a:ext cx="8003232" cy="115212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851920" y="4147582"/>
            <a:ext cx="3636912" cy="707886"/>
          </a:xfrm>
          <a:prstGeom prst="rect">
            <a:avLst/>
          </a:prstGeom>
          <a:solidFill>
            <a:srgbClr val="DDFCFF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申報人如未領有國民身分證者，應填寫居留證統一編號</a:t>
            </a:r>
            <a:endParaRPr lang="zh-TW" altLang="en-US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4860032" y="3753036"/>
            <a:ext cx="1152128" cy="3600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0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" y="715552"/>
            <a:ext cx="9144000" cy="609329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117848" y="1734517"/>
            <a:ext cx="8568952" cy="15841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48</a:t>
            </a:fld>
            <a:endParaRPr lang="es-ES" altLang="zh-TW"/>
          </a:p>
        </p:txBody>
      </p:sp>
      <p:sp>
        <p:nvSpPr>
          <p:cNvPr id="6" name="文字方塊 5"/>
          <p:cNvSpPr txBox="1"/>
          <p:nvPr/>
        </p:nvSpPr>
        <p:spPr>
          <a:xfrm>
            <a:off x="4860032" y="4509120"/>
            <a:ext cx="3636912" cy="1015663"/>
          </a:xfrm>
          <a:prstGeom prst="rect">
            <a:avLst/>
          </a:prstGeom>
          <a:solidFill>
            <a:srgbClr val="DDFCFF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申報人之配偶及未成年子女如為外國人者，應填寫國籍及居留證統一編號</a:t>
            </a:r>
            <a:endParaRPr lang="zh-TW" altLang="en-US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4880600" y="4029640"/>
            <a:ext cx="504056" cy="3600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1187624" y="4343938"/>
            <a:ext cx="936104" cy="3600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7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036"/>
            <a:ext cx="9144000" cy="547208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03848" y="678026"/>
            <a:ext cx="29488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u="sng" dirty="0">
                <a:solidFill>
                  <a:srgbClr val="1178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申報表</a:t>
            </a:r>
            <a:r>
              <a:rPr lang="en-US" altLang="zh-TW" sz="4000" b="1" u="sng" dirty="0" smtClean="0">
                <a:solidFill>
                  <a:srgbClr val="117873"/>
                </a:solidFill>
                <a:ea typeface="微軟正黑體" panose="020B0604030504040204" pitchFamily="34" charset="-120"/>
              </a:rPr>
              <a:t>-</a:t>
            </a:r>
            <a:r>
              <a:rPr lang="zh-TW" altLang="en-US" sz="4000" b="1" u="sng" dirty="0">
                <a:solidFill>
                  <a:srgbClr val="1178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</a:t>
            </a:r>
            <a:endParaRPr lang="zh-TW" altLang="en-US" sz="4000" u="sng" dirty="0"/>
          </a:p>
        </p:txBody>
      </p:sp>
      <p:sp>
        <p:nvSpPr>
          <p:cNvPr id="5" name="矩形 4"/>
          <p:cNvSpPr/>
          <p:nvPr/>
        </p:nvSpPr>
        <p:spPr bwMode="auto">
          <a:xfrm>
            <a:off x="5076056" y="6165304"/>
            <a:ext cx="1152128" cy="3600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23528" y="3150494"/>
            <a:ext cx="8496944" cy="85456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 w="76200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15516" y="1513638"/>
            <a:ext cx="8712967" cy="1569660"/>
          </a:xfrm>
          <a:prstGeom prst="rect">
            <a:avLst/>
          </a:prstGeom>
          <a:solidFill>
            <a:srgbClr val="DDFCFF"/>
          </a:solidFill>
          <a:ln w="57150">
            <a:solidFill>
              <a:srgbClr val="0066CC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</a:rPr>
              <a:t>          「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申報日」是指申報財產基準日，並非文</a:t>
            </a:r>
            <a:endParaRPr lang="en-US" altLang="zh-TW" sz="32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件上傳日期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，審查人員進行實質審查時</a:t>
            </a:r>
            <a:endParaRPr lang="en-US" altLang="zh-TW" sz="32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，係以申報日作為財產函詢基準日。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686"/>
            <a:ext cx="1220136" cy="1296144"/>
          </a:xfrm>
          <a:prstGeom prst="rect">
            <a:avLst/>
          </a:prstGeom>
        </p:spPr>
      </p:pic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49</a:t>
            </a:fld>
            <a:endParaRPr lang="es-ES" altLang="zh-TW"/>
          </a:p>
        </p:txBody>
      </p:sp>
      <p:pic>
        <p:nvPicPr>
          <p:cNvPr id="14" name="圖片 13" descr="觀點, 點, 指, 確認, JPG, PNG 和 AI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072870"/>
            <a:ext cx="613566" cy="54490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字方塊 14"/>
          <p:cNvSpPr txBox="1"/>
          <p:nvPr/>
        </p:nvSpPr>
        <p:spPr>
          <a:xfrm>
            <a:off x="1876946" y="6064117"/>
            <a:ext cx="2533785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一定要點選「上傳」鍵，才算完成申報作業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1403648" y="4212960"/>
            <a:ext cx="2016224" cy="3600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5401072" y="5325708"/>
            <a:ext cx="2339280" cy="3600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直線單箭頭接點 10"/>
          <p:cNvCxnSpPr/>
          <p:nvPr/>
        </p:nvCxnSpPr>
        <p:spPr bwMode="auto">
          <a:xfrm flipH="1">
            <a:off x="5868144" y="2973198"/>
            <a:ext cx="1179123" cy="23615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1312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1066800"/>
          </a:xfrm>
        </p:spPr>
        <p:txBody>
          <a:bodyPr/>
          <a:lstStyle/>
          <a:p>
            <a:pPr eaLnBrk="1" hangingPunct="1"/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前言</a:t>
            </a:r>
            <a:r>
              <a:rPr lang="en-US" altLang="zh-TW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</a:t>
            </a:r>
            <a:r>
              <a:rPr lang="zh-TW" altLang="en-US" sz="36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申報重要性</a:t>
            </a:r>
            <a:endParaRPr lang="es-ES" altLang="zh-TW" sz="3600" b="1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5084" y="980728"/>
            <a:ext cx="8285066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ts val="3000"/>
              </a:lnSpc>
              <a:buNone/>
              <a:defRPr/>
            </a:pPr>
            <a:r>
              <a:rPr lang="zh-TW" altLang="en-US" sz="24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4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b="1" u="sng" kern="100" dirty="0" smtClean="0">
                <a:solidFill>
                  <a:srgbClr val="00206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無</a:t>
            </a:r>
            <a:r>
              <a:rPr lang="zh-TW" altLang="en-US" sz="2800" b="1" u="sng" kern="100" dirty="0">
                <a:solidFill>
                  <a:srgbClr val="00206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正當理由未依規定期限申報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sz="2800" b="1" u="sng" kern="100" dirty="0">
                <a:solidFill>
                  <a:srgbClr val="00206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故意申報不</a:t>
            </a:r>
            <a:r>
              <a:rPr lang="zh-TW" altLang="en-US" sz="2800" b="1" u="sng" kern="100" dirty="0" smtClean="0">
                <a:solidFill>
                  <a:srgbClr val="00206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實</a:t>
            </a:r>
            <a:endParaRPr lang="en-US" altLang="zh-TW" sz="2400" b="1" kern="100" dirty="0">
              <a:solidFill>
                <a:srgbClr val="002060"/>
              </a:solidFill>
              <a:highlight>
                <a:srgbClr val="FFFF00"/>
              </a:highligh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ts val="2700"/>
              </a:lnSpc>
              <a:buNone/>
              <a:defRPr/>
            </a:pPr>
            <a:r>
              <a:rPr lang="zh-TW" altLang="en-US" sz="2400" b="1" kern="100" dirty="0">
                <a:solidFill>
                  <a:srgbClr val="00206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zh-TW" altLang="en-US" sz="2400" b="1" kern="100" dirty="0" smtClean="0">
                <a:solidFill>
                  <a:srgbClr val="00206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財申法第</a:t>
            </a:r>
            <a:r>
              <a:rPr lang="en-US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 eaLnBrk="1" hangingPunct="1">
              <a:lnSpc>
                <a:spcPts val="2700"/>
              </a:lnSpc>
              <a:buNone/>
              <a:defRPr/>
            </a:pPr>
            <a:r>
              <a:rPr lang="zh-TW" altLang="en-US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en-US" sz="2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處新臺幣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萬元以上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120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萬元以下</a:t>
            </a:r>
            <a:r>
              <a:rPr lang="zh-TW" altLang="en-US" sz="2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罰鍰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None/>
              <a:defRPr/>
            </a:pPr>
            <a:endParaRPr lang="en-US" altLang="zh-TW" sz="24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None/>
              <a:defRPr/>
            </a:pPr>
            <a:endParaRPr lang="en-US" altLang="zh-TW" sz="24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zh-TW" altLang="en-US" sz="2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sz="24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zh-TW" altLang="en-US" sz="2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有申報義務之人</a:t>
            </a:r>
            <a:r>
              <a:rPr lang="zh-TW" altLang="en-US" sz="2800" b="1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受前項處罰後，經受理申報</a:t>
            </a:r>
            <a:r>
              <a:rPr lang="zh-TW" altLang="en-US" sz="2800" b="1" u="sng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</a:t>
            </a:r>
            <a:endParaRPr lang="en-US" altLang="zh-TW" sz="2800" b="1" u="sng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2800" b="1" u="sng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</a:t>
            </a:r>
            <a:r>
              <a:rPr lang="en-US" altLang="zh-TW" sz="2800" b="1" u="sng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構</a:t>
            </a:r>
            <a:r>
              <a:rPr lang="en-US" altLang="zh-TW" sz="2800" b="1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b="1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通知限期申報或補正，</a:t>
            </a:r>
            <a:r>
              <a:rPr lang="zh-TW" altLang="en-US" sz="2800" b="1" u="sng" kern="100" dirty="0">
                <a:solidFill>
                  <a:srgbClr val="00206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無正當理由仍</a:t>
            </a:r>
            <a:r>
              <a:rPr lang="zh-TW" altLang="en-US" sz="2800" b="1" u="sng" kern="100" dirty="0" smtClean="0">
                <a:solidFill>
                  <a:srgbClr val="00206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未</a:t>
            </a:r>
            <a:endParaRPr lang="en-US" altLang="zh-TW" sz="2800" b="1" u="sng" kern="100" dirty="0" smtClean="0">
              <a:solidFill>
                <a:srgbClr val="002060"/>
              </a:solidFill>
              <a:highlight>
                <a:srgbClr val="FFFF00"/>
              </a:highligh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zh-TW" altLang="en-US" sz="2800" b="1" kern="100" dirty="0">
                <a:solidFill>
                  <a:srgbClr val="00206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800" b="1" kern="100" dirty="0" smtClean="0">
                <a:solidFill>
                  <a:srgbClr val="00206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r>
              <a:rPr lang="zh-TW" altLang="en-US" sz="2800" b="1" u="sng" kern="100" dirty="0" smtClean="0">
                <a:solidFill>
                  <a:srgbClr val="00206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申報或</a:t>
            </a:r>
            <a:r>
              <a:rPr lang="zh-TW" altLang="en-US" sz="2800" b="1" u="sng" kern="100" dirty="0">
                <a:solidFill>
                  <a:srgbClr val="00206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補正</a:t>
            </a:r>
            <a:r>
              <a:rPr lang="zh-TW" altLang="en-US" sz="2800" b="1" u="sng" kern="100" dirty="0" smtClean="0">
                <a:solidFill>
                  <a:srgbClr val="00206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者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財申法第</a:t>
            </a:r>
            <a:r>
              <a:rPr lang="en-US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 eaLnBrk="1" hangingPunct="1">
              <a:buFontTx/>
              <a:buNone/>
              <a:defRPr/>
            </a:pPr>
            <a:r>
              <a:rPr lang="zh-TW" altLang="en-US" sz="2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處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一年以下有期徒刑</a:t>
            </a:r>
            <a:r>
              <a:rPr lang="zh-TW" altLang="en-US" sz="2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、拘役或科新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臺幣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萬元以上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</a:p>
          <a:p>
            <a:pPr marL="0" indent="0" eaLnBrk="1" hangingPunct="1">
              <a:buFontTx/>
              <a:buNone/>
              <a:defRPr/>
            </a:pPr>
            <a:r>
              <a:rPr lang="zh-TW" altLang="en-US" sz="2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元以下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罰金。</a:t>
            </a:r>
            <a:endParaRPr lang="en-US" altLang="zh-TW" sz="24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ts val="3000"/>
              </a:lnSpc>
              <a:buNone/>
              <a:defRPr/>
            </a:pPr>
            <a:endParaRPr lang="en-US" altLang="zh-TW" sz="2400" b="1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ts val="3000"/>
              </a:lnSpc>
              <a:buNone/>
              <a:defRPr/>
            </a:pPr>
            <a:endParaRPr lang="en-US" altLang="zh-TW" sz="2000" b="1" dirty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None/>
              <a:defRPr/>
            </a:pPr>
            <a:endParaRPr lang="en-US" altLang="zh-TW" sz="2400" b="1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zh-TW" altLang="en-US" sz="2800" b="1" kern="1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endParaRPr lang="en-US" altLang="zh-TW" sz="28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zh-TW" sz="1800" b="1" kern="1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zh-TW" sz="2400" b="1" kern="1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zh-TW" sz="2400" b="1" kern="1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zh-TW" sz="28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es-ES" altLang="zh-TW" dirty="0" smtClean="0">
              <a:ea typeface="新細明體" panose="02020500000000000000" pitchFamily="18" charset="-120"/>
            </a:endParaRPr>
          </a:p>
        </p:txBody>
      </p:sp>
      <p:cxnSp>
        <p:nvCxnSpPr>
          <p:cNvPr id="4" name="直線單箭頭接點 3"/>
          <p:cNvCxnSpPr/>
          <p:nvPr/>
        </p:nvCxnSpPr>
        <p:spPr bwMode="auto">
          <a:xfrm flipH="1">
            <a:off x="6516216" y="1432176"/>
            <a:ext cx="792088" cy="8640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文字方塊 4"/>
          <p:cNvSpPr txBox="1"/>
          <p:nvPr/>
        </p:nvSpPr>
        <p:spPr>
          <a:xfrm>
            <a:off x="3203848" y="2296272"/>
            <a:ext cx="5328592" cy="923330"/>
          </a:xfrm>
          <a:prstGeom prst="rect">
            <a:avLst/>
          </a:prstGeom>
          <a:solidFill>
            <a:srgbClr val="DDFCFF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所稱</a:t>
            </a:r>
            <a:r>
              <a:rPr lang="en-US" altLang="zh-TW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故意申報不實</a:t>
            </a:r>
            <a:r>
              <a:rPr lang="en-US" altLang="zh-TW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，係指已辦理財產申報，但申報內容因</a:t>
            </a:r>
            <a:r>
              <a:rPr lang="zh-TW" altLang="en-US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申報人故意短報、漏報、溢報</a:t>
            </a:r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而不正確者而言</a:t>
            </a:r>
            <a:r>
              <a:rPr lang="en-US" altLang="zh-TW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最高行政法院</a:t>
            </a:r>
            <a:r>
              <a:rPr lang="en-US" altLang="zh-TW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92</a:t>
            </a:r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年度判字第</a:t>
            </a:r>
            <a:r>
              <a:rPr lang="en-US" altLang="zh-TW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78</a:t>
            </a:r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號判決</a:t>
            </a:r>
            <a:r>
              <a:rPr lang="en-US" altLang="zh-TW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12" descr="叭叭熊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008" y="5843397"/>
            <a:ext cx="1716088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5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57035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24"/>
    </mc:Choice>
    <mc:Fallback xmlns="">
      <p:transition spd="slow" advTm="29024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6152" x="6096000" y="2965450"/>
          <p14:tracePt t="6827" x="6102350" y="2965450"/>
          <p14:tracePt t="7002" x="6108700" y="2965450"/>
          <p14:tracePt t="7010" x="6115050" y="2965450"/>
          <p14:tracePt t="7020" x="6121400" y="2959100"/>
          <p14:tracePt t="7032" x="6140450" y="2946400"/>
          <p14:tracePt t="7050" x="6146800" y="2946400"/>
          <p14:tracePt t="7067" x="6159500" y="2946400"/>
          <p14:tracePt t="7084" x="6159500" y="2933700"/>
          <p14:tracePt t="7202" x="6159500" y="2914650"/>
          <p14:tracePt t="7210" x="6140450" y="2889250"/>
          <p14:tracePt t="7219" x="5994400" y="2806700"/>
          <p14:tracePt t="7236" x="5797550" y="2705100"/>
          <p14:tracePt t="7251" x="5543550" y="2590800"/>
          <p14:tracePt t="7270" x="5264150" y="2470150"/>
          <p14:tracePt t="7286" x="4972050" y="2362200"/>
          <p14:tracePt t="7302" x="4648200" y="2228850"/>
          <p14:tracePt t="7318" x="4387850" y="2114550"/>
          <p14:tracePt t="7337" x="4140200" y="1993900"/>
          <p14:tracePt t="7351" x="3905250" y="1924050"/>
          <p14:tracePt t="7368" x="3702050" y="1879600"/>
          <p14:tracePt t="7384" x="3562350" y="1841500"/>
          <p14:tracePt t="7401" x="3378200" y="1797050"/>
          <p14:tracePt t="7401" x="3244850" y="1784350"/>
          <p14:tracePt t="7419" x="3016250" y="1752600"/>
          <p14:tracePt t="7435" x="2768600" y="1739900"/>
          <p14:tracePt t="7451" x="2584450" y="1739900"/>
          <p14:tracePt t="7468" x="2432050" y="1739900"/>
          <p14:tracePt t="7484" x="2336800" y="1739900"/>
          <p14:tracePt t="7501" x="2254250" y="1739900"/>
          <p14:tracePt t="7519" x="2178050" y="1739900"/>
          <p14:tracePt t="7535" x="2095500" y="1739900"/>
          <p14:tracePt t="7551" x="2038350" y="1746250"/>
          <p14:tracePt t="7567" x="1955800" y="1746250"/>
          <p14:tracePt t="7584" x="1866900" y="1746250"/>
          <p14:tracePt t="7584" x="1854200" y="1746250"/>
          <p14:tracePt t="7603" x="1835150" y="1746250"/>
          <p14:tracePt t="7617" x="1784350" y="1746250"/>
          <p14:tracePt t="7635" x="1733550" y="1746250"/>
          <p14:tracePt t="7651" x="1670050" y="1746250"/>
          <p14:tracePt t="7668" x="1606550" y="1746250"/>
          <p14:tracePt t="7684" x="1549400" y="1746250"/>
          <p14:tracePt t="7701" x="1524000" y="1746250"/>
          <p14:tracePt t="7717" x="1530350" y="1746250"/>
          <p14:tracePt t="7866" x="1587500" y="1752600"/>
          <p14:tracePt t="7874" x="1670050" y="1765300"/>
          <p14:tracePt t="7884" x="1873250" y="1790700"/>
          <p14:tracePt t="7901" x="2165350" y="1809750"/>
          <p14:tracePt t="7918" x="2381250" y="1828800"/>
          <p14:tracePt t="7934" x="2559050" y="1828800"/>
          <p14:tracePt t="7951" x="2667000" y="1835150"/>
          <p14:tracePt t="7969" x="2692400" y="1835150"/>
          <p14:tracePt t="7984" x="2698750" y="1835150"/>
          <p14:tracePt t="8003" x="2705100" y="1841500"/>
          <p14:tracePt t="8017" x="2711450" y="1841500"/>
          <p14:tracePt t="8033" x="2743200" y="1841500"/>
          <p14:tracePt t="8051" x="2774950" y="1841500"/>
          <p14:tracePt t="8068" x="2806700" y="1841500"/>
          <p14:tracePt t="8084" x="2844800" y="1841500"/>
          <p14:tracePt t="8101" x="2882900" y="1841500"/>
          <p14:tracePt t="8117" x="2908300" y="1841500"/>
          <p14:tracePt t="8135" x="2940050" y="1841500"/>
          <p14:tracePt t="8151" x="2984500" y="1841500"/>
          <p14:tracePt t="8167" x="3016250" y="1841500"/>
          <p14:tracePt t="8184" x="3022600" y="1841500"/>
          <p14:tracePt t="8266" x="3041650" y="1841500"/>
          <p14:tracePt t="8306" x="3054350" y="1841500"/>
          <p14:tracePt t="8314" x="3086100" y="1841500"/>
          <p14:tracePt t="8323" x="3117850" y="1841500"/>
          <p14:tracePt t="8336" x="3213100" y="1841500"/>
          <p14:tracePt t="8351" x="3289300" y="1841500"/>
          <p14:tracePt t="8367" x="3340100" y="1841500"/>
          <p14:tracePt t="8384" x="3352800" y="1847850"/>
          <p14:tracePt t="8400" x="0" y="0"/>
        </p14:tracePtLst>
        <p14:tracePtLst>
          <p14:tracePt t="9502" x="1689100" y="2438400"/>
          <p14:tracePt t="9771" x="1701800" y="2444750"/>
          <p14:tracePt t="9914" x="1733550" y="2444750"/>
          <p14:tracePt t="9922" x="1790700" y="2457450"/>
          <p14:tracePt t="9933" x="1905000" y="2470150"/>
          <p14:tracePt t="9949" x="2025650" y="2482850"/>
          <p14:tracePt t="9966" x="2114550" y="2495550"/>
          <p14:tracePt t="9982" x="2184400" y="2501900"/>
          <p14:tracePt t="9999" x="2235200" y="2501900"/>
          <p14:tracePt t="10017" x="2279650" y="2501900"/>
          <p14:tracePt t="10017" x="2311400" y="2501900"/>
          <p14:tracePt t="10036" x="2368550" y="2501900"/>
          <p14:tracePt t="10052" x="2432050" y="2501900"/>
          <p14:tracePt t="10067" x="2482850" y="2501900"/>
          <p14:tracePt t="10085" x="2533650" y="2501900"/>
          <p14:tracePt t="10100" x="2565400" y="2501900"/>
          <p14:tracePt t="10116" x="2590800" y="2501900"/>
          <p14:tracePt t="10133" x="2641600" y="2501900"/>
          <p14:tracePt t="10150" x="2673350" y="2501900"/>
          <p14:tracePt t="10167" x="2705100" y="2501900"/>
          <p14:tracePt t="10183" x="2730500" y="2501900"/>
          <p14:tracePt t="10200" x="2755900" y="2501900"/>
          <p14:tracePt t="10216" x="2774950" y="2501900"/>
          <p14:tracePt t="10233" x="2787650" y="2501900"/>
          <p14:tracePt t="10233" x="2806700" y="2501900"/>
          <p14:tracePt t="10251" x="2813050" y="2501900"/>
          <p14:tracePt t="10267" x="2832100" y="2501900"/>
          <p14:tracePt t="10284" x="2851150" y="2501900"/>
          <p14:tracePt t="10300" x="2863850" y="2501900"/>
          <p14:tracePt t="10317" x="2882900" y="2501900"/>
          <p14:tracePt t="10336" x="2908300" y="2501900"/>
          <p14:tracePt t="10350" x="2914650" y="2501900"/>
          <p14:tracePt t="10366" x="2933700" y="2501900"/>
          <p14:tracePt t="10383" x="2940050" y="2501900"/>
          <p14:tracePt t="10399" x="2959100" y="2508250"/>
          <p14:tracePt t="10415" x="2978150" y="2514600"/>
          <p14:tracePt t="10432" x="2997200" y="2514600"/>
          <p14:tracePt t="10432" x="3003550" y="2514600"/>
          <p14:tracePt t="10451" x="3009900" y="2514600"/>
          <p14:tracePt t="10466" x="3022600" y="2514600"/>
          <p14:tracePt t="10521" x="3028950" y="2514600"/>
          <p14:tracePt t="10529" x="0" y="0"/>
        </p14:tracePtLst>
        <p14:tracePtLst>
          <p14:tracePt t="13476" x="2101850" y="3289300"/>
          <p14:tracePt t="13778" x="2108200" y="3289300"/>
          <p14:tracePt t="13825" x="2133600" y="3289300"/>
          <p14:tracePt t="13835" x="2165350" y="3289300"/>
          <p14:tracePt t="13847" x="2241550" y="3289300"/>
          <p14:tracePt t="13864" x="2336800" y="3289300"/>
          <p14:tracePt t="13881" x="2520950" y="3302000"/>
          <p14:tracePt t="13898" x="2660650" y="3308350"/>
          <p14:tracePt t="13914" x="2736850" y="3308350"/>
          <p14:tracePt t="13931" x="2813050" y="3308350"/>
          <p14:tracePt t="13947" x="2882900" y="3308350"/>
          <p14:tracePt t="13964" x="2940050" y="3308350"/>
          <p14:tracePt t="13980" x="2990850" y="3308350"/>
          <p14:tracePt t="13997" x="3028950" y="3308350"/>
          <p14:tracePt t="14014" x="3086100" y="3308350"/>
          <p14:tracePt t="14030" x="3149600" y="3308350"/>
          <p14:tracePt t="14047" x="3213100" y="3308350"/>
          <p14:tracePt t="14047" x="3238500" y="3308350"/>
          <p14:tracePt t="14066" x="3270250" y="3308350"/>
          <p14:tracePt t="14083" x="3295650" y="3308350"/>
          <p14:tracePt t="14098" x="3308350" y="3308350"/>
          <p14:tracePt t="14114" x="3321050" y="3308350"/>
          <p14:tracePt t="14130" x="3346450" y="3308350"/>
          <p14:tracePt t="14147" x="3384550" y="3308350"/>
          <p14:tracePt t="14163" x="3409950" y="3308350"/>
          <p14:tracePt t="14179" x="3429000" y="3308350"/>
          <p14:tracePt t="14196" x="3435350" y="3308350"/>
          <p14:tracePt t="14213" x="3448050" y="3308350"/>
          <p14:tracePt t="14230" x="3460750" y="3308350"/>
          <p14:tracePt t="14247" x="3473450" y="3308350"/>
          <p14:tracePt t="14263" x="3479800" y="3308350"/>
          <p14:tracePt t="14282" x="3479800" y="3302000"/>
          <p14:tracePt t="14315" x="3486150" y="3302000"/>
          <p14:tracePt t="14369" x="3498850" y="3302000"/>
          <p14:tracePt t="14385" x="3505200" y="3295650"/>
          <p14:tracePt t="14410" x="3511550" y="3295650"/>
          <p14:tracePt t="14426" x="3517900" y="3295650"/>
          <p14:tracePt t="14450" x="3524250" y="3295650"/>
          <p14:tracePt t="14521" x="3530600" y="3289300"/>
          <p14:tracePt t="14530" x="3536950" y="3289300"/>
          <p14:tracePt t="14553" x="3543300" y="3289300"/>
          <p14:tracePt t="14561" x="3549650" y="3282950"/>
          <p14:tracePt t="14585" x="3556000" y="3276600"/>
          <p14:tracePt t="14593" x="3568700" y="3276600"/>
          <p14:tracePt t="14609" x="3581400" y="3276600"/>
          <p14:tracePt t="14625" x="3594100" y="3270250"/>
          <p14:tracePt t="14633" x="3606800" y="3270250"/>
          <p14:tracePt t="14649" x="3632200" y="3263900"/>
          <p14:tracePt t="14663" x="3644900" y="3263900"/>
          <p14:tracePt t="14680" x="3670300" y="3251200"/>
          <p14:tracePt t="14699" x="3683000" y="3244850"/>
          <p14:tracePt t="14715" x="3695700" y="3244850"/>
          <p14:tracePt t="14731" x="3708400" y="3238500"/>
          <p14:tracePt t="14746" x="3714750" y="3238500"/>
          <p14:tracePt t="14763" x="3727450" y="3232150"/>
          <p14:tracePt t="14780" x="3740150" y="3225800"/>
          <p14:tracePt t="14802" x="3752850" y="3225800"/>
          <p14:tracePt t="14815" x="3771900" y="3219450"/>
          <p14:tracePt t="14815" x="3778250" y="3213100"/>
          <p14:tracePt t="14835" x="3797300" y="3213100"/>
          <p14:tracePt t="14849" x="3810000" y="3213100"/>
          <p14:tracePt t="14866" x="3829050" y="3206750"/>
          <p14:tracePt t="14880" x="3829050" y="3200400"/>
          <p14:tracePt t="14896" x="3835400" y="3200400"/>
          <p14:tracePt t="14913" x="3848100" y="3200400"/>
          <p14:tracePt t="14931" x="3860800" y="3194050"/>
          <p14:tracePt t="14946" x="3879850" y="3187700"/>
          <p14:tracePt t="14963" x="3898900" y="3181350"/>
          <p14:tracePt t="14980" x="3911600" y="3181350"/>
          <p14:tracePt t="14997" x="3930650" y="3175000"/>
          <p14:tracePt t="15013" x="3943350" y="3168650"/>
          <p14:tracePt t="15030" x="3962400" y="3168650"/>
          <p14:tracePt t="15047" x="3987800" y="3162300"/>
          <p14:tracePt t="15047" x="4000500" y="3162300"/>
          <p14:tracePt t="15066" x="4032250" y="3155950"/>
          <p14:tracePt t="15083" x="4038600" y="3155950"/>
          <p14:tracePt t="15096" x="4070350" y="3143250"/>
          <p14:tracePt t="15115" x="4083050" y="3143250"/>
          <p14:tracePt t="15131" x="4089400" y="3143250"/>
          <p14:tracePt t="15146" x="4102100" y="3143250"/>
          <p14:tracePt t="15163" x="4127500" y="3136900"/>
          <p14:tracePt t="15180" x="4133850" y="3136900"/>
          <p14:tracePt t="15196" x="4152900" y="3136900"/>
          <p14:tracePt t="15214" x="4165600" y="3136900"/>
          <p14:tracePt t="15230" x="4178300" y="3136900"/>
          <p14:tracePt t="15246" x="4191000" y="3136900"/>
          <p14:tracePt t="15263" x="4203700" y="3136900"/>
          <p14:tracePt t="15279" x="4216400" y="3136900"/>
          <p14:tracePt t="15296" x="4235450" y="3136900"/>
          <p14:tracePt t="15316" x="4248150" y="3136900"/>
          <p14:tracePt t="15363" x="4254500" y="3136900"/>
          <p14:tracePt t="15377" x="4273550" y="3136900"/>
          <p14:tracePt t="15401" x="4279900" y="3136900"/>
          <p14:tracePt t="15425" x="4286250" y="3136900"/>
          <p14:tracePt t="15441" x="4292600" y="3136900"/>
          <p14:tracePt t="15474" x="4298950" y="3136900"/>
          <p14:tracePt t="15489" x="4305300" y="3136900"/>
          <p14:tracePt t="15505" x="4311650" y="3136900"/>
          <p14:tracePt t="15514" x="4318000" y="3136900"/>
          <p14:tracePt t="15521" x="4324350" y="3136900"/>
          <p14:tracePt t="15530" x="4330700" y="3136900"/>
          <p14:tracePt t="15561" x="4343400" y="3136900"/>
          <p14:tracePt t="15577" x="4349750" y="3136900"/>
          <p14:tracePt t="15585" x="4356100" y="3136900"/>
          <p14:tracePt t="15596" x="4368800" y="3136900"/>
          <p14:tracePt t="15613" x="4375150" y="3136900"/>
          <p14:tracePt t="15629" x="4387850" y="3136900"/>
          <p14:tracePt t="15647" x="4400550" y="3136900"/>
          <p14:tracePt t="15663" x="4413250" y="3136900"/>
          <p14:tracePt t="15682" x="4419600" y="3136900"/>
          <p14:tracePt t="15696" x="4432300" y="3136900"/>
          <p14:tracePt t="15715" x="4451350" y="3136900"/>
          <p14:tracePt t="15731" x="4464050" y="3136900"/>
          <p14:tracePt t="15747" x="4470400" y="3136900"/>
          <p14:tracePt t="15763" x="4476750" y="3136900"/>
          <p14:tracePt t="15858" x="4483100" y="3136900"/>
          <p14:tracePt t="15866" x="4489450" y="3136900"/>
          <p14:tracePt t="15879" x="4495800" y="3136900"/>
          <p14:tracePt t="15898" x="4502150" y="3136900"/>
          <p14:tracePt t="15914" x="4508500" y="3136900"/>
          <p14:tracePt t="15930" x="4514850" y="3136900"/>
          <p14:tracePt t="15961" x="4521200" y="3136900"/>
          <p14:tracePt t="15987" x="4527550" y="3136900"/>
          <p14:tracePt t="15993" x="4533900" y="3136900"/>
          <p14:tracePt t="16002" x="4540250" y="3136900"/>
          <p14:tracePt t="16013" x="4552950" y="3136900"/>
          <p14:tracePt t="16028" x="4559300" y="3136900"/>
          <p14:tracePt t="16045" x="4565650" y="3136900"/>
          <p14:tracePt t="16062" x="4572000" y="3136900"/>
          <p14:tracePt t="16078" x="4578350" y="3136900"/>
          <p14:tracePt t="16096" x="4597400" y="3136900"/>
          <p14:tracePt t="16114" x="4616450" y="3136900"/>
          <p14:tracePt t="16132" x="4648200" y="3136900"/>
          <p14:tracePt t="16146" x="4686300" y="3136900"/>
          <p14:tracePt t="16163" x="4711700" y="3136900"/>
          <p14:tracePt t="16180" x="4743450" y="3136900"/>
          <p14:tracePt t="16196" x="4768850" y="3136900"/>
          <p14:tracePt t="16213" x="4787900" y="3136900"/>
          <p14:tracePt t="16230" x="4794250" y="3136900"/>
          <p14:tracePt t="16246" x="4800600" y="3136900"/>
          <p14:tracePt t="16263" x="4819650" y="3136900"/>
          <p14:tracePt t="16279" x="4845050" y="3136900"/>
          <p14:tracePt t="16296" x="4870450" y="3136900"/>
          <p14:tracePt t="16296" x="4889500" y="3136900"/>
          <p14:tracePt t="16315" x="4914900" y="3136900"/>
          <p14:tracePt t="16336" x="4927600" y="3136900"/>
          <p14:tracePt t="16348" x="4940300" y="3136900"/>
          <p14:tracePt t="16401" x="4946650" y="3136900"/>
          <p14:tracePt t="16409" x="4953000" y="3136900"/>
          <p14:tracePt t="16418" x="4965700" y="3136900"/>
          <p14:tracePt t="16429" x="4972050" y="3136900"/>
          <p14:tracePt t="16446" x="4984750" y="3136900"/>
          <p14:tracePt t="16463" x="4997450" y="3136900"/>
          <p14:tracePt t="16479" x="5010150" y="3136900"/>
          <p14:tracePt t="16496" x="5041900" y="3136900"/>
          <p14:tracePt t="16496" x="5048250" y="3136900"/>
          <p14:tracePt t="16514" x="5067300" y="3136900"/>
          <p14:tracePt t="16530" x="0" y="0"/>
        </p14:tracePtLst>
        <p14:tracePtLst>
          <p14:tracePt t="18420" x="1587500" y="3752850"/>
          <p14:tracePt t="18634" x="1606550" y="3752850"/>
          <p14:tracePt t="18761" x="1638300" y="3752850"/>
          <p14:tracePt t="18769" x="1670050" y="3752850"/>
          <p14:tracePt t="18778" x="1746250" y="3752850"/>
          <p14:tracePt t="18795" x="1841500" y="3752850"/>
          <p14:tracePt t="18812" x="1930400" y="3752850"/>
          <p14:tracePt t="18828" x="2025650" y="3752850"/>
          <p14:tracePt t="18845" x="2063750" y="3752850"/>
          <p14:tracePt t="18864" x="2114550" y="3752850"/>
          <p14:tracePt t="18878" x="2146300" y="3752850"/>
          <p14:tracePt t="18895" x="2178050" y="3752850"/>
          <p14:tracePt t="18911" x="2203450" y="3752850"/>
          <p14:tracePt t="18928" x="2235200" y="3752850"/>
          <p14:tracePt t="18928" x="2254250" y="3752850"/>
          <p14:tracePt t="18946" x="2292350" y="3746500"/>
          <p14:tracePt t="18962" x="2336800" y="3740150"/>
          <p14:tracePt t="18978" x="2368550" y="3733800"/>
          <p14:tracePt t="18995" x="2393950" y="3727450"/>
          <p14:tracePt t="19011" x="2419350" y="3727450"/>
          <p14:tracePt t="19027" x="2432050" y="3727450"/>
          <p14:tracePt t="19044" x="2457450" y="3727450"/>
          <p14:tracePt t="19061" x="2482850" y="3727450"/>
          <p14:tracePt t="19078" x="2520950" y="3727450"/>
          <p14:tracePt t="19095" x="2559050" y="3727450"/>
          <p14:tracePt t="19112" x="2609850" y="3727450"/>
          <p14:tracePt t="19112" x="2622550" y="3727450"/>
          <p14:tracePt t="19130" x="2647950" y="3727450"/>
          <p14:tracePt t="19144" x="2705100" y="3721100"/>
          <p14:tracePt t="19162" x="2736850" y="3721100"/>
          <p14:tracePt t="19179" x="2774950" y="3721100"/>
          <p14:tracePt t="19195" x="2800350" y="3721100"/>
          <p14:tracePt t="19211" x="2825750" y="3721100"/>
          <p14:tracePt t="19228" x="2851150" y="3721100"/>
          <p14:tracePt t="19245" x="2863850" y="3721100"/>
          <p14:tracePt t="19261" x="2870200" y="3721100"/>
          <p14:tracePt t="19305" x="2876550" y="3721100"/>
          <p14:tracePt t="19334" x="2882900" y="3721100"/>
          <p14:tracePt t="19338" x="2895600" y="3721100"/>
          <p14:tracePt t="19346" x="2914650" y="3721100"/>
          <p14:tracePt t="19364" x="2940050" y="3721100"/>
          <p14:tracePt t="19378" x="2965450" y="3721100"/>
          <p14:tracePt t="19395" x="0" y="0"/>
        </p14:tracePtLst>
        <p14:tracePtLst>
          <p14:tracePt t="21306" x="1892300" y="4292600"/>
          <p14:tracePt t="21379" x="1911350" y="4292600"/>
          <p14:tracePt t="21418" x="1949450" y="4292600"/>
          <p14:tracePt t="21425" x="1993900" y="4292600"/>
          <p14:tracePt t="21433" x="2038350" y="4292600"/>
          <p14:tracePt t="21443" x="2152650" y="4292600"/>
          <p14:tracePt t="21460" x="2292350" y="4305300"/>
          <p14:tracePt t="21477" x="2444750" y="4318000"/>
          <p14:tracePt t="21494" x="2565400" y="4337050"/>
          <p14:tracePt t="21510" x="2673350" y="4343400"/>
          <p14:tracePt t="21526" x="2736850" y="4349750"/>
          <p14:tracePt t="21543" x="2781300" y="4349750"/>
          <p14:tracePt t="21559" x="2813050" y="4349750"/>
          <p14:tracePt t="21576" x="2870200" y="4349750"/>
          <p14:tracePt t="21595" x="2914650" y="4343400"/>
          <p14:tracePt t="21610" x="2927350" y="4343400"/>
          <p14:tracePt t="21627" x="2952750" y="4343400"/>
          <p14:tracePt t="21645" x="2971800" y="4343400"/>
          <p14:tracePt t="21661" x="3003550" y="4337050"/>
          <p14:tracePt t="21677" x="3016250" y="4337050"/>
          <p14:tracePt t="21693" x="3028950" y="4337050"/>
          <p14:tracePt t="21710" x="3041650" y="4330700"/>
          <p14:tracePt t="21727" x="3054350" y="4330700"/>
          <p14:tracePt t="21743" x="3073400" y="4318000"/>
          <p14:tracePt t="21760" x="3098800" y="4311650"/>
          <p14:tracePt t="21779" x="3124200" y="4311650"/>
          <p14:tracePt t="21795" x="3136900" y="4311650"/>
          <p14:tracePt t="21810" x="3143250" y="4311650"/>
          <p14:tracePt t="21827" x="3149600" y="4311650"/>
          <p14:tracePt t="21843" x="3155950" y="4311650"/>
          <p14:tracePt t="21860" x="3168650" y="4311650"/>
          <p14:tracePt t="21876" x="3181350" y="4305300"/>
          <p14:tracePt t="21894" x="3194050" y="4305300"/>
          <p14:tracePt t="21910" x="3200400" y="4305300"/>
          <p14:tracePt t="21928" x="3206750" y="4305300"/>
          <p14:tracePt t="21943" x="3219450" y="4305300"/>
          <p14:tracePt t="21969" x="3232150" y="4305300"/>
          <p14:tracePt t="22010" x="3238500" y="4298950"/>
          <p14:tracePt t="22018" x="3238500" y="4292600"/>
          <p14:tracePt t="22026" x="3244850" y="4292600"/>
          <p14:tracePt t="22042" x="3251200" y="4292600"/>
          <p14:tracePt t="22059" x="3263900" y="4292600"/>
          <p14:tracePt t="22083" x="3270250" y="4292600"/>
          <p14:tracePt t="22093" x="3276600" y="4292600"/>
          <p14:tracePt t="22145" x="3289300" y="4292600"/>
          <p14:tracePt t="22153" x="3295650" y="4292600"/>
          <p14:tracePt t="22201" x="3302000" y="4292600"/>
          <p14:tracePt t="22217" x="3308350" y="4286250"/>
          <p14:tracePt t="22233" x="3314700" y="4286250"/>
          <p14:tracePt t="22250" x="3321050" y="4286250"/>
          <p14:tracePt t="22266" x="3340100" y="4286250"/>
          <p14:tracePt t="22305" x="3346450" y="4286250"/>
          <p14:tracePt t="22334" x="3359150" y="4286250"/>
          <p14:tracePt t="22369" x="3365500" y="4286250"/>
          <p14:tracePt t="22385" x="3384550" y="4286250"/>
          <p14:tracePt t="22395" x="3390900" y="4286250"/>
          <p14:tracePt t="22411" x="3397250" y="4286250"/>
          <p14:tracePt t="22417" x="3403600" y="4279900"/>
          <p14:tracePt t="22426" x="3409950" y="4279900"/>
          <p14:tracePt t="22443" x="3416300" y="4279900"/>
          <p14:tracePt t="22465" x="3429000" y="4279900"/>
          <p14:tracePt t="22513" x="3435350" y="4279900"/>
          <p14:tracePt t="22537" x="3448050" y="4273550"/>
          <p14:tracePt t="22897" x="3460750" y="4267200"/>
          <p14:tracePt t="22905" x="3467100" y="4267200"/>
          <p14:tracePt t="22913" x="3479800" y="4267200"/>
          <p14:tracePt t="22926" x="3486150" y="4267200"/>
          <p14:tracePt t="22943" x="3492500" y="4267200"/>
          <p14:tracePt t="22986" x="3505200" y="4267200"/>
          <p14:tracePt t="23002" x="3511550" y="4267200"/>
          <p14:tracePt t="23033" x="3517900" y="4260850"/>
          <p14:tracePt t="23057" x="3524250" y="4260850"/>
          <p14:tracePt t="23138" x="3530600" y="4260850"/>
          <p14:tracePt t="23145" x="3536950" y="4260850"/>
          <p14:tracePt t="23159" x="3549650" y="4260850"/>
          <p14:tracePt t="23176" x="3556000" y="4260850"/>
          <p14:tracePt t="23194" x="3562350" y="4260850"/>
          <p14:tracePt t="23210" x="3575050" y="4260850"/>
          <p14:tracePt t="23226" x="3587750" y="4260850"/>
          <p14:tracePt t="23242" x="3613150" y="4260850"/>
          <p14:tracePt t="23259" x="3638550" y="4260850"/>
          <p14:tracePt t="23276" x="3676650" y="4260850"/>
          <p14:tracePt t="23293" x="3714750" y="4260850"/>
          <p14:tracePt t="23309" x="3740150" y="4260850"/>
          <p14:tracePt t="23326" x="3765550" y="4260850"/>
          <p14:tracePt t="23344" x="3797300" y="4260850"/>
          <p14:tracePt t="23359" x="3822700" y="4260850"/>
          <p14:tracePt t="23376" x="3848100" y="4260850"/>
          <p14:tracePt t="23396" x="3854450" y="4260850"/>
          <p14:tracePt t="23411" x="3873500" y="4260850"/>
          <p14:tracePt t="23426" x="3911600" y="4260850"/>
          <p14:tracePt t="23443" x="3956050" y="4260850"/>
          <p14:tracePt t="23459" x="4000500" y="4260850"/>
          <p14:tracePt t="23477" x="4044950" y="4260850"/>
          <p14:tracePt t="23493" x="4070350" y="4260850"/>
          <p14:tracePt t="23510" x="4095750" y="4260850"/>
          <p14:tracePt t="23525" x="4102100" y="4260850"/>
          <p14:tracePt t="23542" x="4121150" y="4260850"/>
          <p14:tracePt t="23559" x="4140200" y="4260850"/>
          <p14:tracePt t="23576" x="4165600" y="4260850"/>
          <p14:tracePt t="23576" x="4178300" y="4267200"/>
          <p14:tracePt t="23594" x="4203700" y="4267200"/>
          <p14:tracePt t="23610" x="4241800" y="4273550"/>
          <p14:tracePt t="23626" x="4260850" y="4279900"/>
          <p14:tracePt t="23643" x="4286250" y="4286250"/>
          <p14:tracePt t="23659" x="4305300" y="4292600"/>
          <p14:tracePt t="23676" x="4311650" y="4292600"/>
          <p14:tracePt t="23692" x="4324350" y="4292600"/>
          <p14:tracePt t="23709" x="4343400" y="4298950"/>
          <p14:tracePt t="23726" x="4356100" y="4298950"/>
          <p14:tracePt t="23742" x="4381500" y="4305300"/>
          <p14:tracePt t="23759" x="4400550" y="4305300"/>
          <p14:tracePt t="23776" x="4425950" y="4305300"/>
          <p14:tracePt t="23776" x="4438650" y="4305300"/>
          <p14:tracePt t="23794" x="4457700" y="4311650"/>
          <p14:tracePt t="23809" x="4489450" y="4318000"/>
          <p14:tracePt t="23826" x="4508500" y="4318000"/>
          <p14:tracePt t="23842" x="4527550" y="4324350"/>
          <p14:tracePt t="23858" x="4546600" y="4324350"/>
          <p14:tracePt t="23876" x="4572000" y="4324350"/>
          <p14:tracePt t="23895" x="4603750" y="4330700"/>
          <p14:tracePt t="23910" x="4629150" y="4330700"/>
          <p14:tracePt t="23926" x="4660900" y="4330700"/>
          <p14:tracePt t="23943" x="4699000" y="4330700"/>
          <p14:tracePt t="23959" x="4711700" y="4330700"/>
          <p14:tracePt t="23976" x="4730750" y="4330700"/>
          <p14:tracePt t="23994" x="4749800" y="4337050"/>
          <p14:tracePt t="24011" x="4756150" y="4337050"/>
          <p14:tracePt t="24026" x="4775200" y="4337050"/>
          <p14:tracePt t="24043" x="4800600" y="4337050"/>
          <p14:tracePt t="24059" x="4813300" y="4337050"/>
          <p14:tracePt t="24076" x="4826000" y="4349750"/>
          <p14:tracePt t="24092" x="4832350" y="4349750"/>
          <p14:tracePt t="24113" x="4838700" y="4349750"/>
          <p14:tracePt t="24129" x="4845050" y="4349750"/>
          <p14:tracePt t="24144" x="4857750" y="4349750"/>
          <p14:tracePt t="24160" x="4883150" y="4349750"/>
          <p14:tracePt t="24176" x="4902200" y="4349750"/>
          <p14:tracePt t="24192" x="4940300" y="4349750"/>
          <p14:tracePt t="24211" x="4965700" y="4349750"/>
          <p14:tracePt t="24228" x="5003800" y="4349750"/>
          <p14:tracePt t="24245" x="5022850" y="4349750"/>
          <p14:tracePt t="24259" x="5029200" y="4349750"/>
          <p14:tracePt t="24276" x="0" y="0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1386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323528" y="1988840"/>
            <a:ext cx="5688632" cy="50405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" name="直線單箭頭接點 4"/>
          <p:cNvCxnSpPr/>
          <p:nvPr/>
        </p:nvCxnSpPr>
        <p:spPr bwMode="auto">
          <a:xfrm flipH="1">
            <a:off x="1331640" y="2501597"/>
            <a:ext cx="1080120" cy="6306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50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408273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0555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323528" y="1988840"/>
            <a:ext cx="6192688" cy="50405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" name="直線單箭頭接點 4"/>
          <p:cNvCxnSpPr/>
          <p:nvPr/>
        </p:nvCxnSpPr>
        <p:spPr bwMode="auto">
          <a:xfrm flipH="1">
            <a:off x="1187624" y="2501597"/>
            <a:ext cx="1224136" cy="32316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51</a:t>
            </a:fld>
            <a:endParaRPr lang="es-ES" altLang="zh-TW"/>
          </a:p>
        </p:txBody>
      </p:sp>
      <p:sp>
        <p:nvSpPr>
          <p:cNvPr id="7" name="矩形 6"/>
          <p:cNvSpPr/>
          <p:nvPr/>
        </p:nvSpPr>
        <p:spPr bwMode="auto">
          <a:xfrm>
            <a:off x="2494112" y="3613370"/>
            <a:ext cx="3518048" cy="175984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8" name="直線單箭頭接點 7"/>
          <p:cNvCxnSpPr/>
          <p:nvPr/>
        </p:nvCxnSpPr>
        <p:spPr bwMode="auto">
          <a:xfrm>
            <a:off x="2415216" y="2530230"/>
            <a:ext cx="658216" cy="10488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6107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2802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4860032" y="2492896"/>
            <a:ext cx="1944216" cy="50405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52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51790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997999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53</a:t>
            </a:fld>
            <a:endParaRPr lang="es-ES" altLang="zh-TW"/>
          </a:p>
        </p:txBody>
      </p:sp>
      <p:sp>
        <p:nvSpPr>
          <p:cNvPr id="5" name="矩形 4"/>
          <p:cNvSpPr/>
          <p:nvPr/>
        </p:nvSpPr>
        <p:spPr bwMode="auto">
          <a:xfrm>
            <a:off x="1049392" y="1772816"/>
            <a:ext cx="7699072" cy="175984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62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00035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 bwMode="auto">
          <a:xfrm>
            <a:off x="1763688" y="2492896"/>
            <a:ext cx="648072" cy="21602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1763688" y="5157192"/>
            <a:ext cx="504056" cy="21602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54</a:t>
            </a:fld>
            <a:endParaRPr lang="es-ES" altLang="zh-TW"/>
          </a:p>
        </p:txBody>
      </p:sp>
      <p:sp>
        <p:nvSpPr>
          <p:cNvPr id="7" name="矩形 6"/>
          <p:cNvSpPr/>
          <p:nvPr/>
        </p:nvSpPr>
        <p:spPr bwMode="auto">
          <a:xfrm>
            <a:off x="1049392" y="1772816"/>
            <a:ext cx="6834976" cy="72008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23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4" y="901207"/>
            <a:ext cx="9144000" cy="593359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539552" y="2060848"/>
            <a:ext cx="7560840" cy="100811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" name="直線單箭頭接點 4"/>
          <p:cNvCxnSpPr>
            <a:endCxn id="8" idx="0"/>
          </p:cNvCxnSpPr>
          <p:nvPr/>
        </p:nvCxnSpPr>
        <p:spPr bwMode="auto">
          <a:xfrm>
            <a:off x="2807804" y="2607865"/>
            <a:ext cx="3132348" cy="29813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圓角矩形 7"/>
          <p:cNvSpPr/>
          <p:nvPr/>
        </p:nvSpPr>
        <p:spPr bwMode="auto">
          <a:xfrm>
            <a:off x="5508104" y="5589240"/>
            <a:ext cx="864096" cy="30692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55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25573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財產申報作業</a:t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45363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56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24730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57</a:t>
            </a:fld>
            <a:endParaRPr lang="es-E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611560" y="836712"/>
            <a:ext cx="2737089" cy="699073"/>
          </a:xfrm>
          <a:prstGeom prst="rect">
            <a:avLst/>
          </a:prstGeom>
          <a:solidFill>
            <a:srgbClr val="92D050"/>
          </a:solidFill>
          <a:ln w="9525">
            <a:solidFill>
              <a:srgbClr val="F79646">
                <a:lumMod val="75000"/>
              </a:srgb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3600" b="1" i="0" u="none" strike="noStrike" kern="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593711472"/>
              </p:ext>
            </p:extLst>
          </p:nvPr>
        </p:nvGraphicFramePr>
        <p:xfrm>
          <a:off x="452718" y="1765549"/>
          <a:ext cx="8439762" cy="4399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172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58</a:t>
            </a:fld>
            <a:endParaRPr lang="es-E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611560" y="836712"/>
            <a:ext cx="2737089" cy="699073"/>
          </a:xfrm>
          <a:prstGeom prst="rect">
            <a:avLst/>
          </a:prstGeom>
          <a:solidFill>
            <a:srgbClr val="92D050"/>
          </a:solidFill>
          <a:ln w="9525">
            <a:solidFill>
              <a:srgbClr val="F79646">
                <a:lumMod val="75000"/>
              </a:srgb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3600" b="1" i="0" u="none" strike="noStrike" kern="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731168216"/>
              </p:ext>
            </p:extLst>
          </p:nvPr>
        </p:nvGraphicFramePr>
        <p:xfrm>
          <a:off x="452718" y="1765549"/>
          <a:ext cx="8439762" cy="4399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https://encrypted-tbn1.gstatic.com/images?q=tbn:ANd9GcQVingAF2qoxVwFXFKybSsIpPGA8_AKRheS2DSX_cjtk7yzTES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293096"/>
            <a:ext cx="534336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94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59</a:t>
            </a:fld>
            <a:endParaRPr lang="es-E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611560" y="836712"/>
            <a:ext cx="2737089" cy="699073"/>
          </a:xfrm>
          <a:prstGeom prst="rect">
            <a:avLst/>
          </a:prstGeom>
          <a:solidFill>
            <a:srgbClr val="00B0F0"/>
          </a:solidFill>
          <a:ln w="9525">
            <a:solidFill>
              <a:srgbClr val="F79646">
                <a:lumMod val="75000"/>
              </a:srgb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3600" b="1" i="0" u="none" strike="noStrike" kern="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365150054"/>
              </p:ext>
            </p:extLst>
          </p:nvPr>
        </p:nvGraphicFramePr>
        <p:xfrm>
          <a:off x="452718" y="1765549"/>
          <a:ext cx="8439762" cy="4399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26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454819" y="130399"/>
            <a:ext cx="8229600" cy="922337"/>
          </a:xfrm>
        </p:spPr>
        <p:txBody>
          <a:bodyPr/>
          <a:lstStyle/>
          <a:p>
            <a:pPr eaLnBrk="1" hangingPunct="1"/>
            <a:r>
              <a:rPr lang="zh-TW" altLang="en-US" sz="36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</a:t>
            </a:r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財產申報之</a:t>
            </a:r>
            <a:r>
              <a:rPr lang="zh-TW" altLang="zh-TW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員</a:t>
            </a:r>
            <a:endParaRPr lang="zh-TW" altLang="en-US" sz="3600" dirty="0" smtClean="0">
              <a:solidFill>
                <a:srgbClr val="0066CC"/>
              </a:solidFill>
              <a:ea typeface="新細明體" panose="02020500000000000000" pitchFamily="18" charset="-120"/>
            </a:endParaRPr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>
          <a:xfrm>
            <a:off x="475442" y="836712"/>
            <a:ext cx="8452658" cy="5040560"/>
          </a:xfrm>
        </p:spPr>
        <p:txBody>
          <a:bodyPr/>
          <a:lstStyle/>
          <a:p>
            <a:pPr eaLnBrk="1" hangingPunct="1"/>
            <a:endParaRPr lang="en-US" altLang="zh-TW" sz="2400" b="1" u="sng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法定申報義務人</a:t>
            </a:r>
            <a:r>
              <a:rPr lang="en-US" altLang="zh-TW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財申法第</a:t>
            </a:r>
            <a:r>
              <a:rPr lang="en-US" altLang="zh-TW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項第</a:t>
            </a:r>
            <a:r>
              <a:rPr lang="en-US" altLang="zh-TW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款</a:t>
            </a:r>
            <a:r>
              <a:rPr lang="en-US" altLang="zh-TW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代理申報義務人</a:t>
            </a:r>
            <a:r>
              <a:rPr lang="en-US" altLang="zh-TW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財申法第</a:t>
            </a:r>
            <a:r>
              <a:rPr lang="en-US" altLang="zh-TW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zh-TW" altLang="en-US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兼任申報義務人</a:t>
            </a:r>
            <a:r>
              <a:rPr lang="en-US" altLang="zh-TW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財申</a:t>
            </a:r>
            <a:r>
              <a:rPr lang="zh-TW" altLang="en-US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法施行細則第</a:t>
            </a:r>
            <a:r>
              <a:rPr lang="en-US" altLang="zh-TW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zh-TW" altLang="en-US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四、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核定申報義務人</a:t>
            </a:r>
            <a:r>
              <a:rPr lang="en-US" altLang="zh-TW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財申法第</a:t>
            </a:r>
            <a:r>
              <a:rPr lang="en-US" altLang="zh-TW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項第</a:t>
            </a:r>
            <a:r>
              <a:rPr lang="en-US" altLang="zh-TW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lang="zh-TW" altLang="en-US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款</a:t>
            </a:r>
            <a:r>
              <a:rPr lang="en-US" altLang="zh-TW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/>
            <a:r>
              <a:rPr lang="zh-TW" altLang="en-US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係指職務性質特殊，經主管府、院核定有申報財產必要之人員。</a:t>
            </a:r>
            <a:endParaRPr lang="en-US" altLang="zh-TW" sz="2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五、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指定申報義務人</a:t>
            </a:r>
            <a:r>
              <a:rPr lang="en-US" altLang="zh-TW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財申法第</a:t>
            </a:r>
            <a:r>
              <a:rPr lang="en-US" altLang="zh-TW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zh-TW" altLang="en-US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/>
            <a:r>
              <a:rPr lang="zh-TW" altLang="en-US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係指經調查有證據顯示公職人員生活與消費顯超過其薪資收入。</a:t>
            </a:r>
            <a:endParaRPr lang="en-US" altLang="zh-TW" sz="2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六、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公職候選人申報義務人</a:t>
            </a:r>
            <a:r>
              <a:rPr lang="en-US" altLang="zh-TW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財申法第</a:t>
            </a:r>
            <a:r>
              <a:rPr lang="en-US" altLang="zh-TW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zh-TW" altLang="en-US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/>
            <a:r>
              <a:rPr lang="zh-TW" altLang="en-US" sz="20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總統、副總統及縣</a:t>
            </a:r>
            <a:r>
              <a:rPr lang="en-US" altLang="zh-TW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市</a:t>
            </a:r>
            <a:r>
              <a:rPr lang="en-US" altLang="zh-TW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級以上公職之候選人，於申請候選人登記</a:t>
            </a:r>
            <a:endParaRPr lang="en-US" altLang="zh-TW" sz="2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None/>
            </a:pP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時申報財產。</a:t>
            </a:r>
            <a:endParaRPr lang="en-US" altLang="zh-TW" sz="2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sz="2000" b="1" dirty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zh-TW" altLang="en-US" sz="2400" dirty="0" smtClean="0">
              <a:ea typeface="新細明體" panose="02020500000000000000" pitchFamily="18" charset="-120"/>
            </a:endParaRPr>
          </a:p>
          <a:p>
            <a:pPr eaLnBrk="1" hangingPunct="1"/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7" descr="企鵝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794375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6</a:t>
            </a:fld>
            <a:endParaRPr lang="es-ES" altLang="zh-TW"/>
          </a:p>
        </p:txBody>
      </p:sp>
      <p:pic>
        <p:nvPicPr>
          <p:cNvPr id="7" name="Picture 9" descr="螃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556" y="5445224"/>
            <a:ext cx="1603408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13"/>
    </mc:Choice>
    <mc:Fallback xmlns="">
      <p:transition spd="slow" advTm="120913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1562" x="1587500" y="1771650"/>
          <p14:tracePt t="22398" x="1600200" y="1771650"/>
          <p14:tracePt t="22589" x="1619250" y="1771650"/>
          <p14:tracePt t="22598" x="1651000" y="1771650"/>
          <p14:tracePt t="22605" x="1682750" y="1771650"/>
          <p14:tracePt t="22614" x="1739900" y="1771650"/>
          <p14:tracePt t="22630" x="1797050" y="1771650"/>
          <p14:tracePt t="22645" x="1847850" y="1771650"/>
          <p14:tracePt t="22662" x="1879600" y="1771650"/>
          <p14:tracePt t="22678" x="1905000" y="1771650"/>
          <p14:tracePt t="22695" x="1917700" y="1771650"/>
          <p14:tracePt t="22713" x="1943100" y="1771650"/>
          <p14:tracePt t="22729" x="1987550" y="1771650"/>
          <p14:tracePt t="22746" x="2032000" y="1771650"/>
          <p14:tracePt t="22763" x="2133600" y="1771650"/>
          <p14:tracePt t="22763" x="2184400" y="1771650"/>
          <p14:tracePt t="22781" x="2247900" y="1771650"/>
          <p14:tracePt t="22796" x="2419350" y="1771650"/>
          <p14:tracePt t="22818" x="2533650" y="1771650"/>
          <p14:tracePt t="22830" x="2641600" y="1771650"/>
          <p14:tracePt t="22846" x="2749550" y="1771650"/>
          <p14:tracePt t="22863" x="2844800" y="1771650"/>
          <p14:tracePt t="22879" x="2933700" y="1771650"/>
          <p14:tracePt t="22896" x="2997200" y="1771650"/>
          <p14:tracePt t="22913" x="3028950" y="1771650"/>
          <p14:tracePt t="22929" x="3067050" y="1771650"/>
          <p14:tracePt t="22946" x="3079750" y="1771650"/>
          <p14:tracePt t="22963" x="3098800" y="1771650"/>
          <p14:tracePt t="22979" x="3111500" y="1771650"/>
          <p14:tracePt t="22979" x="3136900" y="1771650"/>
          <p14:tracePt t="22997" x="3162300" y="1771650"/>
          <p14:tracePt t="23014" x="3187700" y="1771650"/>
          <p14:tracePt t="23029" x="3238500" y="1771650"/>
          <p14:tracePt t="23046" x="3270250" y="1771650"/>
          <p14:tracePt t="23062" x="3333750" y="1771650"/>
          <p14:tracePt t="23079" x="3378200" y="1771650"/>
          <p14:tracePt t="23096" x="3403600" y="1771650"/>
          <p14:tracePt t="23113" x="3422650" y="1771650"/>
          <p14:tracePt t="23129" x="3448050" y="1771650"/>
          <p14:tracePt t="23146" x="3486150" y="1771650"/>
          <p14:tracePt t="23162" x="3505200" y="1771650"/>
          <p14:tracePt t="23179" x="3549650" y="1765300"/>
          <p14:tracePt t="23197" x="3575050" y="1758950"/>
          <p14:tracePt t="23213" x="3606800" y="1758950"/>
          <p14:tracePt t="23229" x="3625850" y="1752600"/>
          <p14:tracePt t="23246" x="3657600" y="1752600"/>
          <p14:tracePt t="23262" x="3676650" y="1739900"/>
          <p14:tracePt t="23279" x="3721100" y="1733550"/>
          <p14:tracePt t="23296" x="3746500" y="1733550"/>
          <p14:tracePt t="23296" x="3752850" y="1733550"/>
          <p14:tracePt t="23317" x="3759200" y="1733550"/>
          <p14:tracePt t="23329" x="3778250" y="1733550"/>
          <p14:tracePt t="23346" x="3790950" y="1733550"/>
          <p14:tracePt t="23362" x="3803650" y="1727200"/>
          <p14:tracePt t="23379" x="3810000" y="1727200"/>
          <p14:tracePt t="23396" x="3829050" y="1727200"/>
          <p14:tracePt t="23414" x="3841750" y="1714500"/>
          <p14:tracePt t="23429" x="3848100" y="1714500"/>
          <p14:tracePt t="23445" x="3867150" y="1714500"/>
          <p14:tracePt t="23462" x="3873500" y="1714500"/>
          <p14:tracePt t="23478" x="3892550" y="1708150"/>
          <p14:tracePt t="23496" x="3911600" y="1708150"/>
          <p14:tracePt t="23512" x="3930650" y="1708150"/>
          <p14:tracePt t="23529" x="3943350" y="1708150"/>
          <p14:tracePt t="23545" x="3962400" y="1708150"/>
          <p14:tracePt t="23565" x="3968750" y="1708150"/>
          <p14:tracePt t="23579" x="3994150" y="1708150"/>
          <p14:tracePt t="23579" x="4000500" y="1708150"/>
          <p14:tracePt t="23597" x="4025900" y="1701800"/>
          <p14:tracePt t="23613" x="4051300" y="1701800"/>
          <p14:tracePt t="23629" x="4070350" y="1701800"/>
          <p14:tracePt t="23647" x="4095750" y="1701800"/>
          <p14:tracePt t="23662" x="4108450" y="1701800"/>
          <p14:tracePt t="23679" x="4133850" y="1701800"/>
          <p14:tracePt t="23695" x="4146550" y="1701800"/>
          <p14:tracePt t="23712" x="4159250" y="1701800"/>
          <p14:tracePt t="23729" x="4171950" y="1701800"/>
          <p14:tracePt t="23746" x="4178300" y="1701800"/>
          <p14:tracePt t="23761" x="4191000" y="1701800"/>
          <p14:tracePt t="23778" x="4203700" y="1701800"/>
          <p14:tracePt t="23795" x="4222750" y="1701800"/>
          <p14:tracePt t="23795" x="4241800" y="1701800"/>
          <p14:tracePt t="23816" x="4254500" y="1701800"/>
          <p14:tracePt t="23828" x="4267200" y="1701800"/>
          <p14:tracePt t="23845" x="4279900" y="1701800"/>
          <p14:tracePt t="23862" x="4298950" y="1701800"/>
          <p14:tracePt t="23878" x="4311650" y="1689100"/>
          <p14:tracePt t="23894" x="4318000" y="1689100"/>
          <p14:tracePt t="23911" x="4337050" y="1689100"/>
          <p14:tracePt t="23929" x="4362450" y="1682750"/>
          <p14:tracePt t="23945" x="4375150" y="1682750"/>
          <p14:tracePt t="23962" x="4413250" y="1682750"/>
          <p14:tracePt t="23979" x="4457700" y="1676400"/>
          <p14:tracePt t="23996" x="4502150" y="1670050"/>
          <p14:tracePt t="23996" x="4521200" y="1670050"/>
          <p14:tracePt t="24013" x="4578350" y="1670050"/>
          <p14:tracePt t="24030" x="4610100" y="1657350"/>
          <p14:tracePt t="24045" x="4660900" y="1657350"/>
          <p14:tracePt t="24062" x="4711700" y="1657350"/>
          <p14:tracePt t="24079" x="4762500" y="1657350"/>
          <p14:tracePt t="24095" x="4806950" y="1657350"/>
          <p14:tracePt t="24112" x="4851400" y="1657350"/>
          <p14:tracePt t="24129" x="4889500" y="1657350"/>
          <p14:tracePt t="24145" x="4914900" y="1657350"/>
          <p14:tracePt t="24162" x="4953000" y="1657350"/>
          <p14:tracePt t="24179" x="4984750" y="1657350"/>
          <p14:tracePt t="24195" x="5003800" y="1657350"/>
          <p14:tracePt t="24195" x="5016500" y="1657350"/>
          <p14:tracePt t="24213" x="5029200" y="1657350"/>
          <p14:tracePt t="24229" x="5041900" y="1657350"/>
          <p14:tracePt t="24246" x="5048250" y="1657350"/>
          <p14:tracePt t="24262" x="5060950" y="1657350"/>
          <p14:tracePt t="24279" x="5073650" y="1657350"/>
          <p14:tracePt t="24295" x="5080000" y="1657350"/>
          <p14:tracePt t="24316" x="5086350" y="1657350"/>
          <p14:tracePt t="24328" x="5099050" y="1657350"/>
          <p14:tracePt t="24346" x="5111750" y="1657350"/>
          <p14:tracePt t="24362" x="5118100" y="1657350"/>
          <p14:tracePt t="24501" x="0" y="0"/>
        </p14:tracePtLst>
        <p14:tracePtLst>
          <p14:tracePt t="33759" x="6051550" y="1765300"/>
          <p14:tracePt t="33909" x="6057900" y="1765300"/>
          <p14:tracePt t="34004" x="6064250" y="1765300"/>
          <p14:tracePt t="34012" x="6083300" y="1765300"/>
          <p14:tracePt t="34023" x="6115050" y="1765300"/>
          <p14:tracePt t="34040" x="6178550" y="1765300"/>
          <p14:tracePt t="34057" x="6254750" y="1765300"/>
          <p14:tracePt t="34074" x="6343650" y="1765300"/>
          <p14:tracePt t="34091" x="6426200" y="1765300"/>
          <p14:tracePt t="34091" x="6464300" y="1765300"/>
          <p14:tracePt t="34109" x="6502400" y="1765300"/>
          <p14:tracePt t="34127" x="6546850" y="1765300"/>
          <p14:tracePt t="34143" x="6559550" y="1765300"/>
          <p14:tracePt t="34158" x="6597650" y="1765300"/>
          <p14:tracePt t="34174" x="6642100" y="1765300"/>
          <p14:tracePt t="34192" x="6711950" y="1765300"/>
          <p14:tracePt t="34206" x="6800850" y="1765300"/>
          <p14:tracePt t="34223" x="6851650" y="1765300"/>
          <p14:tracePt t="34240" x="6896100" y="1765300"/>
          <p14:tracePt t="34257" x="6927850" y="1765300"/>
          <p14:tracePt t="34274" x="6934200" y="1765300"/>
          <p14:tracePt t="34291" x="6953250" y="1765300"/>
          <p14:tracePt t="34307" x="7004050" y="1765300"/>
          <p14:tracePt t="34326" x="7042150" y="1765300"/>
          <p14:tracePt t="34342" x="7073900" y="1765300"/>
          <p14:tracePt t="34358" x="7099300" y="1765300"/>
          <p14:tracePt t="34376" x="7124700" y="1765300"/>
          <p14:tracePt t="34390" x="7150100" y="1765300"/>
          <p14:tracePt t="34407" x="7194550" y="1765300"/>
          <p14:tracePt t="34424" x="7232650" y="1765300"/>
          <p14:tracePt t="34441" x="7270750" y="1771650"/>
          <p14:tracePt t="34457" x="7315200" y="1784350"/>
          <p14:tracePt t="34474" x="7353300" y="1784350"/>
          <p14:tracePt t="34490" x="7397750" y="1784350"/>
          <p14:tracePt t="34507" x="7454900" y="1784350"/>
          <p14:tracePt t="34526" x="7499350" y="1784350"/>
          <p14:tracePt t="34541" x="7556500" y="1784350"/>
          <p14:tracePt t="34557" x="7626350" y="1790700"/>
          <p14:tracePt t="34574" x="7734300" y="1790700"/>
          <p14:tracePt t="34590" x="7823200" y="1790700"/>
          <p14:tracePt t="34608" x="7905750" y="1790700"/>
          <p14:tracePt t="34624" x="7956550" y="1790700"/>
          <p14:tracePt t="34642" x="7988300" y="1790700"/>
          <p14:tracePt t="34658" x="8013700" y="1790700"/>
          <p14:tracePt t="34674" x="8032750" y="1790700"/>
          <p14:tracePt t="34692" x="8045450" y="1790700"/>
          <p14:tracePt t="34764" x="8051800" y="1790700"/>
          <p14:tracePt t="34773" x="8058150" y="1790700"/>
          <p14:tracePt t="34789" x="8070850" y="1790700"/>
          <p14:tracePt t="34798" x="8077200" y="1790700"/>
          <p14:tracePt t="34817" x="8083550" y="1790700"/>
          <p14:tracePt t="34829" x="0" y="0"/>
        </p14:tracePtLst>
        <p14:tracePtLst>
          <p14:tracePt t="35845" x="1733550" y="2298700"/>
          <p14:tracePt t="35997" x="1746250" y="2298700"/>
          <p14:tracePt t="36045" x="1752600" y="2298700"/>
          <p14:tracePt t="36052" x="1771650" y="2298700"/>
          <p14:tracePt t="36060" x="1790700" y="2298700"/>
          <p14:tracePt t="36073" x="1885950" y="2298700"/>
          <p14:tracePt t="36090" x="2025650" y="2298700"/>
          <p14:tracePt t="36107" x="2190750" y="2298700"/>
          <p14:tracePt t="36124" x="2413000" y="2298700"/>
          <p14:tracePt t="36142" x="2489200" y="2298700"/>
          <p14:tracePt t="36158" x="2533650" y="2298700"/>
          <p14:tracePt t="36174" x="2571750" y="2298700"/>
          <p14:tracePt t="36190" x="2609850" y="2298700"/>
          <p14:tracePt t="36207" x="2686050" y="2298700"/>
          <p14:tracePt t="36223" x="2781300" y="2298700"/>
          <p14:tracePt t="36240" x="2876550" y="2298700"/>
          <p14:tracePt t="36257" x="2959100" y="2298700"/>
          <p14:tracePt t="36273" x="3009900" y="2298700"/>
          <p14:tracePt t="36290" x="3060700" y="2298700"/>
          <p14:tracePt t="36307" x="3086100" y="2298700"/>
          <p14:tracePt t="36307" x="3111500" y="2298700"/>
          <p14:tracePt t="36327" x="3124200" y="2298700"/>
          <p14:tracePt t="36341" x="3149600" y="2298700"/>
          <p14:tracePt t="36357" x="3194050" y="2292350"/>
          <p14:tracePt t="36374" x="3225800" y="2292350"/>
          <p14:tracePt t="36390" x="3282950" y="2292350"/>
          <p14:tracePt t="36407" x="3327400" y="2292350"/>
          <p14:tracePt t="36424" x="3378200" y="2292350"/>
          <p14:tracePt t="36440" x="3409950" y="2292350"/>
          <p14:tracePt t="36456" x="3429000" y="2292350"/>
          <p14:tracePt t="36473" x="3460750" y="2292350"/>
          <p14:tracePt t="36490" x="3492500" y="2292350"/>
          <p14:tracePt t="36506" x="3524250" y="2292350"/>
          <p14:tracePt t="36522" x="3581400" y="2279650"/>
          <p14:tracePt t="36539" x="3632200" y="2279650"/>
          <p14:tracePt t="36539" x="3663950" y="2273300"/>
          <p14:tracePt t="36557" x="3714750" y="2273300"/>
          <p14:tracePt t="36573" x="3740150" y="2266950"/>
          <p14:tracePt t="36589" x="3759200" y="2266950"/>
          <p14:tracePt t="36605" x="3778250" y="2266950"/>
          <p14:tracePt t="36623" x="3790950" y="2266950"/>
          <p14:tracePt t="36639" x="3803650" y="2266950"/>
          <p14:tracePt t="36658" x="3810000" y="2266950"/>
          <p14:tracePt t="36673" x="3816350" y="2266950"/>
          <p14:tracePt t="36733" x="3822700" y="2266950"/>
          <p14:tracePt t="36749" x="3829050" y="2266950"/>
          <p14:tracePt t="36767" x="0" y="0"/>
        </p14:tracePtLst>
        <p14:tracePtLst>
          <p14:tracePt t="42295" x="1485900" y="3124200"/>
          <p14:tracePt t="42957" x="1517650" y="3124200"/>
          <p14:tracePt t="43092" x="1549400" y="3124200"/>
          <p14:tracePt t="43100" x="1593850" y="3124200"/>
          <p14:tracePt t="43108" x="1657350" y="3124200"/>
          <p14:tracePt t="43120" x="1752600" y="3124200"/>
          <p14:tracePt t="43137" x="1860550" y="3124200"/>
          <p14:tracePt t="43153" x="1924050" y="3124200"/>
          <p14:tracePt t="43170" x="1962150" y="3124200"/>
          <p14:tracePt t="43187" x="2000250" y="3124200"/>
          <p14:tracePt t="43203" x="2038350" y="3124200"/>
          <p14:tracePt t="43221" x="2070100" y="3124200"/>
          <p14:tracePt t="43239" x="2101850" y="3124200"/>
          <p14:tracePt t="43254" x="2120900" y="3124200"/>
          <p14:tracePt t="43269" x="2139950" y="3124200"/>
          <p14:tracePt t="43287" x="2159000" y="3124200"/>
          <p14:tracePt t="43304" x="2178050" y="3124200"/>
          <p14:tracePt t="43322" x="2203450" y="3124200"/>
          <p14:tracePt t="43338" x="2222500" y="3124200"/>
          <p14:tracePt t="43354" x="2241550" y="3124200"/>
          <p14:tracePt t="43371" x="2260600" y="3124200"/>
          <p14:tracePt t="43387" x="2273300" y="3124200"/>
          <p14:tracePt t="43404" x="2292350" y="3124200"/>
          <p14:tracePt t="43404" x="2311400" y="3124200"/>
          <p14:tracePt t="43422" x="2324100" y="3124200"/>
          <p14:tracePt t="43438" x="2349500" y="3124200"/>
          <p14:tracePt t="43454" x="2362200" y="3124200"/>
          <p14:tracePt t="43472" x="2368550" y="3124200"/>
          <p14:tracePt t="43487" x="2381250" y="3124200"/>
          <p14:tracePt t="43504" x="2413000" y="3124200"/>
          <p14:tracePt t="43521" x="2419350" y="3124200"/>
          <p14:tracePt t="43537" x="2438400" y="3124200"/>
          <p14:tracePt t="43554" x="2457450" y="3124200"/>
          <p14:tracePt t="43571" x="2463800" y="3124200"/>
          <p14:tracePt t="43590" x="2470150" y="3124200"/>
          <p14:tracePt t="43604" x="2482850" y="3124200"/>
          <p14:tracePt t="43638" x="2489200" y="3124200"/>
          <p14:tracePt t="43645" x="2495550" y="3124200"/>
          <p14:tracePt t="43662" x="2508250" y="3124200"/>
          <p14:tracePt t="43677" x="2514600" y="3124200"/>
          <p14:tracePt t="43709" x="2520950" y="3124200"/>
          <p14:tracePt t="43845" x="2527300" y="3124200"/>
          <p14:tracePt t="43854" x="2533650" y="3124200"/>
          <p14:tracePt t="43861" x="2540000" y="3124200"/>
          <p14:tracePt t="43870" x="2565400" y="3124200"/>
          <p14:tracePt t="43887" x="2584450" y="3124200"/>
          <p14:tracePt t="43904" x="2603500" y="3124200"/>
          <p14:tracePt t="43921" x="2609850" y="3124200"/>
          <p14:tracePt t="43937" x="2628900" y="3124200"/>
          <p14:tracePt t="43954" x="2635250" y="3124200"/>
          <p14:tracePt t="43973" x="2641600" y="3124200"/>
          <p14:tracePt t="43987" x="2654300" y="3124200"/>
          <p14:tracePt t="44004" x="2660650" y="3124200"/>
          <p14:tracePt t="44021" x="2679700" y="3124200"/>
          <p14:tracePt t="44037" x="2711450" y="3124200"/>
          <p14:tracePt t="44054" x="2724150" y="3124200"/>
          <p14:tracePt t="44070" x="2730500" y="3124200"/>
          <p14:tracePt t="44101" x="2736850" y="3124200"/>
          <p14:tracePt t="44126" x="2743200" y="3124200"/>
          <p14:tracePt t="44150" x="2749550" y="3124200"/>
          <p14:tracePt t="44166" x="2755900" y="3124200"/>
          <p14:tracePt t="44191" x="2762250" y="3124200"/>
          <p14:tracePt t="44205" x="2768600" y="3124200"/>
          <p14:tracePt t="44213" x="2774950" y="3124200"/>
          <p14:tracePt t="44222" x="2781300" y="3124200"/>
          <p14:tracePt t="44238" x="2800350" y="3124200"/>
          <p14:tracePt t="44255" x="2819400" y="3124200"/>
          <p14:tracePt t="44271" x="2825750" y="3124200"/>
          <p14:tracePt t="44287" x="2832100" y="3124200"/>
          <p14:tracePt t="44304" x="2851150" y="3124200"/>
          <p14:tracePt t="44322" x="2863850" y="3124200"/>
          <p14:tracePt t="44337" x="2870200" y="3124200"/>
          <p14:tracePt t="44354" x="2895600" y="3124200"/>
          <p14:tracePt t="44371" x="2914650" y="3124200"/>
          <p14:tracePt t="44387" x="2927350" y="3124200"/>
          <p14:tracePt t="44403" x="2946400" y="3124200"/>
          <p14:tracePt t="44403" x="2952750" y="3124200"/>
          <p14:tracePt t="44424" x="2965450" y="3124200"/>
          <p14:tracePt t="44438" x="2990850" y="3124200"/>
          <p14:tracePt t="44455" x="3003550" y="3124200"/>
          <p14:tracePt t="44471" x="3022600" y="3124200"/>
          <p14:tracePt t="44488" x="3035300" y="3124200"/>
          <p14:tracePt t="44504" x="3048000" y="3124200"/>
          <p14:tracePt t="44521" x="3067050" y="3124200"/>
          <p14:tracePt t="44539" x="3086100" y="3124200"/>
          <p14:tracePt t="44553" x="3098800" y="3124200"/>
          <p14:tracePt t="44571" x="3124200" y="3124200"/>
          <p14:tracePt t="44587" x="3155950" y="3124200"/>
          <p14:tracePt t="44587" x="3168650" y="3124200"/>
          <p14:tracePt t="44606" x="3181350" y="3124200"/>
          <p14:tracePt t="44620" x="3200400" y="3124200"/>
          <p14:tracePt t="44639" x="3206750" y="3124200"/>
          <p14:tracePt t="44654" x="3219450" y="3124200"/>
          <p14:tracePt t="44670" x="3238500" y="3124200"/>
          <p14:tracePt t="44687" x="3263900" y="3124200"/>
          <p14:tracePt t="44704" x="3302000" y="3124200"/>
          <p14:tracePt t="44722" x="3333750" y="3124200"/>
          <p14:tracePt t="44737" x="3365500" y="3124200"/>
          <p14:tracePt t="44754" x="3409950" y="3124200"/>
          <p14:tracePt t="44770" x="3435350" y="3124200"/>
          <p14:tracePt t="44787" x="3467100" y="3124200"/>
          <p14:tracePt t="44804" x="3498850" y="3124200"/>
          <p14:tracePt t="44823" x="3524250" y="3124200"/>
          <p14:tracePt t="44838" x="3543300" y="3124200"/>
          <p14:tracePt t="44854" x="3556000" y="3124200"/>
          <p14:tracePt t="44871" x="3568700" y="3124200"/>
          <p14:tracePt t="44887" x="3587750" y="3124200"/>
          <p14:tracePt t="44904" x="3619500" y="3124200"/>
          <p14:tracePt t="44921" x="3644900" y="3124200"/>
          <p14:tracePt t="44937" x="3657600" y="3124200"/>
          <p14:tracePt t="44953" x="3676650" y="3124200"/>
          <p14:tracePt t="44953" x="3683000" y="3124200"/>
          <p14:tracePt t="44973" x="3695700" y="3124200"/>
          <p14:tracePt t="44987" x="3721100" y="3124200"/>
          <p14:tracePt t="45004" x="3746500" y="3124200"/>
          <p14:tracePt t="45020" x="3790950" y="3124200"/>
          <p14:tracePt t="45038" x="3816350" y="3124200"/>
          <p14:tracePt t="45054" x="3860800" y="3124200"/>
          <p14:tracePt t="45070" x="3892550" y="3124200"/>
          <p14:tracePt t="45087" x="3924300" y="3124200"/>
          <p14:tracePt t="45103" x="3962400" y="3124200"/>
          <p14:tracePt t="45121" x="4000500" y="3124200"/>
          <p14:tracePt t="45137" x="4032250" y="3124200"/>
          <p14:tracePt t="45154" x="4070350" y="3124200"/>
          <p14:tracePt t="45170" x="4102100" y="3124200"/>
          <p14:tracePt t="45187" x="4152900" y="3124200"/>
          <p14:tracePt t="45204" x="4222750" y="3124200"/>
          <p14:tracePt t="45222" x="4267200" y="3124200"/>
          <p14:tracePt t="45239" x="4311650" y="3124200"/>
          <p14:tracePt t="45254" x="4349750" y="3124200"/>
          <p14:tracePt t="45270" x="4368800" y="3124200"/>
          <p14:tracePt t="45287" x="4394200" y="3124200"/>
          <p14:tracePt t="45303" x="4413250" y="3124200"/>
          <p14:tracePt t="45321" x="4438650" y="3124200"/>
          <p14:tracePt t="45337" x="4457700" y="3124200"/>
          <p14:tracePt t="45353" x="4476750" y="3124200"/>
          <p14:tracePt t="45371" x="4508500" y="3124200"/>
          <p14:tracePt t="45387" x="4533900" y="3117850"/>
          <p14:tracePt t="45404" x="4565650" y="3111500"/>
          <p14:tracePt t="45420" x="4635500" y="3098800"/>
          <p14:tracePt t="45439" x="4660900" y="3098800"/>
          <p14:tracePt t="45454" x="4692650" y="3092450"/>
          <p14:tracePt t="45472" x="4705350" y="3092450"/>
          <p14:tracePt t="45486" x="4711700" y="3092450"/>
          <p14:tracePt t="45503" x="4737100" y="3092450"/>
          <p14:tracePt t="45522" x="4756150" y="3092450"/>
          <p14:tracePt t="45536" x="4787900" y="3092450"/>
          <p14:tracePt t="45553" x="4813300" y="3092450"/>
          <p14:tracePt t="45569" x="4838700" y="3092450"/>
          <p14:tracePt t="45587" x="4857750" y="3092450"/>
          <p14:tracePt t="45604" x="4876800" y="3092450"/>
          <p14:tracePt t="45620" x="4889500" y="3092450"/>
          <p14:tracePt t="45637" x="4895850" y="3092450"/>
          <p14:tracePt t="45653" x="4895850" y="3086100"/>
          <p14:tracePt t="45670" x="0" y="0"/>
        </p14:tracePtLst>
        <p14:tracePtLst>
          <p14:tracePt t="63744" x="1581150" y="3937000"/>
          <p14:tracePt t="64021" x="1593850" y="3937000"/>
          <p14:tracePt t="64149" x="1606550" y="3943350"/>
          <p14:tracePt t="64157" x="1631950" y="3943350"/>
          <p14:tracePt t="64165" x="1657350" y="3943350"/>
          <p14:tracePt t="64178" x="1708150" y="3943350"/>
          <p14:tracePt t="64195" x="1803400" y="3943350"/>
          <p14:tracePt t="64212" x="1936750" y="3943350"/>
          <p14:tracePt t="64228" x="2051050" y="3943350"/>
          <p14:tracePt t="64228" x="2114550" y="3943350"/>
          <p14:tracePt t="64247" x="2203450" y="3943350"/>
          <p14:tracePt t="64262" x="2254250" y="3943350"/>
          <p14:tracePt t="64278" x="2305050" y="3943350"/>
          <p14:tracePt t="64295" x="2336800" y="3943350"/>
          <p14:tracePt t="64311" x="2368550" y="3943350"/>
          <p14:tracePt t="64329" x="2419350" y="3943350"/>
          <p14:tracePt t="64345" x="2457450" y="3943350"/>
          <p14:tracePt t="64362" x="2508250" y="3943350"/>
          <p14:tracePt t="64378" x="2540000" y="3943350"/>
          <p14:tracePt t="64395" x="2571750" y="3943350"/>
          <p14:tracePt t="64411" x="2603500" y="3943350"/>
          <p14:tracePt t="64428" x="2628900" y="3943350"/>
          <p14:tracePt t="64428" x="2635250" y="3943350"/>
          <p14:tracePt t="64446" x="2654300" y="3943350"/>
          <p14:tracePt t="64463" x="2660650" y="3943350"/>
          <p14:tracePt t="64478" x="2679700" y="3943350"/>
          <p14:tracePt t="64495" x="2692400" y="3943350"/>
          <p14:tracePt t="64511" x="2698750" y="3943350"/>
          <p14:tracePt t="64527" x="0" y="0"/>
        </p14:tracePtLst>
        <p14:tracePtLst>
          <p14:tracePt t="64741" x="2806700" y="3943350"/>
          <p14:tracePt t="65182" x="2819400" y="3943350"/>
          <p14:tracePt t="65245" x="2825750" y="3943350"/>
          <p14:tracePt t="65253" x="2844800" y="3943350"/>
          <p14:tracePt t="65262" x="2876550" y="3943350"/>
          <p14:tracePt t="65280" x="2940050" y="3943350"/>
          <p14:tracePt t="65295" x="3016250" y="3943350"/>
          <p14:tracePt t="65311" x="3092450" y="3943350"/>
          <p14:tracePt t="65328" x="3155950" y="3943350"/>
          <p14:tracePt t="65346" x="3206750" y="3943350"/>
          <p14:tracePt t="65361" x="3238500" y="3943350"/>
          <p14:tracePt t="65379" x="3263900" y="3943350"/>
          <p14:tracePt t="65395" x="3282950" y="3943350"/>
          <p14:tracePt t="65411" x="3289300" y="3943350"/>
          <p14:tracePt t="65437" x="3295650" y="3943350"/>
          <p14:tracePt t="65445" x="3302000" y="3943350"/>
          <p14:tracePt t="65461" x="3308350" y="3943350"/>
          <p14:tracePt t="65501" x="0" y="0"/>
        </p14:tracePtLst>
        <p14:tracePtLst>
          <p14:tracePt t="65646" x="3752850" y="3975100"/>
          <p14:tracePt t="66166" x="3759200" y="3975100"/>
          <p14:tracePt t="66197" x="3771900" y="3975100"/>
          <p14:tracePt t="66221" x="3790950" y="3975100"/>
          <p14:tracePt t="66237" x="3816350" y="3975100"/>
          <p14:tracePt t="66245" x="3848100" y="3975100"/>
          <p14:tracePt t="66253" x="3898900" y="3975100"/>
          <p14:tracePt t="66262" x="4038600" y="3975100"/>
          <p14:tracePt t="66278" x="4165600" y="3975100"/>
          <p14:tracePt t="66294" x="4267200" y="3975100"/>
          <p14:tracePt t="66311" x="4356100" y="3975100"/>
          <p14:tracePt t="66327" x="4413250" y="3975100"/>
          <p14:tracePt t="66345" x="4438650" y="3975100"/>
          <p14:tracePt t="66360" x="4457700" y="3975100"/>
          <p14:tracePt t="66377" x="0" y="0"/>
        </p14:tracePtLst>
        <p14:tracePtLst>
          <p14:tracePt t="66525" x="4781550" y="3943350"/>
          <p14:tracePt t="66910" x="4787900" y="3943350"/>
          <p14:tracePt t="66943" x="4806950" y="3943350"/>
          <p14:tracePt t="66949" x="4832350" y="3943350"/>
          <p14:tracePt t="66960" x="4933950" y="3943350"/>
          <p14:tracePt t="66977" x="5080000" y="3943350"/>
          <p14:tracePt t="66994" x="5238750" y="3943350"/>
          <p14:tracePt t="67010" x="5397500" y="3943350"/>
          <p14:tracePt t="67026" x="5537200" y="3943350"/>
          <p14:tracePt t="67042" x="5600700" y="3943350"/>
          <p14:tracePt t="67059" x="5626100" y="3930650"/>
          <p14:tracePt t="67076" x="0" y="0"/>
        </p14:tracePtLst>
        <p14:tracePtLst>
          <p14:tracePt t="67221" x="5715000" y="3962400"/>
          <p14:tracePt t="67590" x="5721350" y="3962400"/>
          <p14:tracePt t="67597" x="5727700" y="3962400"/>
          <p14:tracePt t="67610" x="5772150" y="3962400"/>
          <p14:tracePt t="67610" x="5803900" y="3975100"/>
          <p14:tracePt t="67630" x="5861050" y="3987800"/>
          <p14:tracePt t="67643" x="6007100" y="3994150"/>
          <p14:tracePt t="67660" x="6165850" y="3994150"/>
          <p14:tracePt t="67660" x="6254750" y="3994150"/>
          <p14:tracePt t="67678" x="6381750" y="3994150"/>
          <p14:tracePt t="67694" x="6477000" y="3994150"/>
          <p14:tracePt t="67710" x="6515100" y="3994150"/>
          <p14:tracePt t="67727" x="6527800" y="3994150"/>
          <p14:tracePt t="67743" x="0" y="0"/>
        </p14:tracePtLst>
        <p14:tracePtLst>
          <p14:tracePt t="67909" x="6616700" y="3981450"/>
          <p14:tracePt t="68285" x="6654800" y="3981450"/>
          <p14:tracePt t="68325" x="6711950" y="3987800"/>
          <p14:tracePt t="68333" x="6769100" y="4000500"/>
          <p14:tracePt t="68342" x="6896100" y="4000500"/>
          <p14:tracePt t="68359" x="6997700" y="4000500"/>
          <p14:tracePt t="68379" x="7073900" y="4000500"/>
          <p14:tracePt t="68393" x="7118350" y="4000500"/>
          <p14:tracePt t="68409" x="7124700" y="4000500"/>
          <p14:tracePt t="68550" x="0" y="0"/>
        </p14:tracePtLst>
        <p14:tracePtLst>
          <p14:tracePt t="68685" x="7505700" y="3937000"/>
          <p14:tracePt t="69238" x="7518400" y="3937000"/>
          <p14:tracePt t="69350" x="7531100" y="3937000"/>
          <p14:tracePt t="69357" x="7556500" y="3943350"/>
          <p14:tracePt t="69365" x="7588250" y="3949700"/>
          <p14:tracePt t="69377" x="7708900" y="3956050"/>
          <p14:tracePt t="69393" x="7867650" y="3975100"/>
          <p14:tracePt t="69408" x="8051800" y="3981450"/>
          <p14:tracePt t="69424" x="8185150" y="3981450"/>
          <p14:tracePt t="69441" x="8280400" y="3981450"/>
          <p14:tracePt t="69459" x="8331200" y="3981450"/>
          <p14:tracePt t="69476" x="8350250" y="3981450"/>
          <p14:tracePt t="69492" x="8362950" y="3981450"/>
          <p14:tracePt t="69509" x="8369300" y="3981450"/>
          <p14:tracePt t="69526" x="8382000" y="3981450"/>
          <p14:tracePt t="69646" x="8382000" y="3987800"/>
          <p14:tracePt t="69782" x="0" y="0"/>
        </p14:tracePtLst>
        <p14:tracePtLst>
          <p14:tracePt t="69797" x="2273300" y="4381500"/>
          <p14:tracePt t="70654" x="2279650" y="4381500"/>
          <p14:tracePt t="70725" x="2292350" y="4381500"/>
          <p14:tracePt t="70733" x="2324100" y="4381500"/>
          <p14:tracePt t="70742" x="2419350" y="4400550"/>
          <p14:tracePt t="70759" x="2546350" y="4413250"/>
          <p14:tracePt t="70775" x="2686050" y="4432300"/>
          <p14:tracePt t="70792" x="2813050" y="4438650"/>
          <p14:tracePt t="70809" x="2901950" y="4445000"/>
          <p14:tracePt t="70827" x="2952750" y="4445000"/>
          <p14:tracePt t="70842" x="2959100" y="4445000"/>
          <p14:tracePt t="70858" x="2959100" y="4451350"/>
          <p14:tracePt t="71085" x="0" y="0"/>
        </p14:tracePtLst>
        <p14:tracePtLst>
          <p14:tracePt t="71093" x="3594100" y="4381500"/>
          <p14:tracePt t="71694" x="3613150" y="4381500"/>
          <p14:tracePt t="71765" x="3625850" y="4381500"/>
          <p14:tracePt t="71773" x="3657600" y="4381500"/>
          <p14:tracePt t="71781" x="3708400" y="4381500"/>
          <p14:tracePt t="71791" x="3829050" y="4381500"/>
          <p14:tracePt t="71808" x="3975100" y="4381500"/>
          <p14:tracePt t="71825" x="4114800" y="4381500"/>
          <p14:tracePt t="71841" x="4229100" y="4381500"/>
          <p14:tracePt t="71857" x="4279900" y="4381500"/>
          <p14:tracePt t="71874" x="4298950" y="4381500"/>
          <p14:tracePt t="71891" x="4305300" y="4381500"/>
          <p14:tracePt t="71965" x="4311650" y="4381500"/>
          <p14:tracePt t="71973" x="4318000" y="4381500"/>
          <p14:tracePt t="71981" x="4330700" y="4381500"/>
          <p14:tracePt t="71991" x="4349750" y="4381500"/>
          <p14:tracePt t="72008" x="4362450" y="4381500"/>
          <p14:tracePt t="72024" x="0" y="0"/>
        </p14:tracePtLst>
        <p14:tracePtLst>
          <p14:tracePt t="72237" x="5314950" y="4330700"/>
          <p14:tracePt t="72846" x="5327650" y="4330700"/>
          <p14:tracePt t="72925" x="5359400" y="4330700"/>
          <p14:tracePt t="72933" x="5416550" y="4330700"/>
          <p14:tracePt t="72942" x="5562600" y="4330700"/>
          <p14:tracePt t="72958" x="5784850" y="4330700"/>
          <p14:tracePt t="72974" x="6026150" y="4330700"/>
          <p14:tracePt t="72991" x="6248400" y="4330700"/>
          <p14:tracePt t="73007" x="6381750" y="4330700"/>
          <p14:tracePt t="73024" x="6445250" y="4330700"/>
          <p14:tracePt t="73041" x="6451600" y="4330700"/>
          <p14:tracePt t="73057" x="6457950" y="4330700"/>
          <p14:tracePt t="73158" x="6464300" y="4330700"/>
          <p14:tracePt t="73165" x="6470650" y="4330700"/>
          <p14:tracePt t="73176" x="6496050" y="4330700"/>
          <p14:tracePt t="73192" x="6540500" y="4330700"/>
          <p14:tracePt t="73207" x="6591300" y="4330700"/>
          <p14:tracePt t="73224" x="6673850" y="4330700"/>
          <p14:tracePt t="73241" x="6750050" y="4330700"/>
          <p14:tracePt t="73258" x="6813550" y="4330700"/>
          <p14:tracePt t="73273" x="6864350" y="4330700"/>
          <p14:tracePt t="73290" x="6877050" y="4330700"/>
          <p14:tracePt t="73308" x="6889750" y="4330700"/>
          <p14:tracePt t="73324" x="6896100" y="4330700"/>
          <p14:tracePt t="73398" x="6902450" y="4330700"/>
          <p14:tracePt t="73470" x="6908800" y="4330700"/>
          <p14:tracePt t="73477" x="6921500" y="4330700"/>
          <p14:tracePt t="73490" x="6927850" y="4330700"/>
          <p14:tracePt t="73507" x="6934200" y="4330700"/>
          <p14:tracePt t="73523" x="6946900" y="4330700"/>
          <p14:tracePt t="73613" x="0" y="0"/>
        </p14:tracePtLst>
        <p14:tracePtLst>
          <p14:tracePt t="73815" x="7715250" y="4419600"/>
          <p14:tracePt t="74470" x="7727950" y="4413250"/>
          <p14:tracePt t="74605" x="7753350" y="4406900"/>
          <p14:tracePt t="74613" x="7797800" y="4400550"/>
          <p14:tracePt t="74623" x="7893050" y="4394200"/>
          <p14:tracePt t="74640" x="8013700" y="4387850"/>
          <p14:tracePt t="74657" x="8108950" y="4387850"/>
          <p14:tracePt t="74675" x="8178800" y="4368800"/>
          <p14:tracePt t="74675" x="8197850" y="4368800"/>
          <p14:tracePt t="74694" x="8210550" y="4368800"/>
          <p14:tracePt t="74707" x="8229600" y="4368800"/>
          <p14:tracePt t="74724" x="8242300" y="4368800"/>
          <p14:tracePt t="74724" x="8248650" y="4368800"/>
          <p14:tracePt t="74742" x="8255000" y="4368800"/>
          <p14:tracePt t="74757" x="8267700" y="4362450"/>
          <p14:tracePt t="74774" x="8286750" y="4362450"/>
          <p14:tracePt t="74791" x="8293100" y="4362450"/>
          <p14:tracePt t="74806" x="8305800" y="4356100"/>
          <p14:tracePt t="74824" x="0" y="0"/>
        </p14:tracePtLst>
        <p14:tracePtLst>
          <p14:tracePt t="75905" x="2184400" y="4629150"/>
          <p14:tracePt t="76021" x="2190750" y="4629150"/>
          <p14:tracePt t="76078" x="2209800" y="4629150"/>
          <p14:tracePt t="76093" x="2228850" y="4629150"/>
          <p14:tracePt t="76101" x="2260600" y="4629150"/>
          <p14:tracePt t="76109" x="2311400" y="4629150"/>
          <p14:tracePt t="76122" x="2451100" y="4629150"/>
          <p14:tracePt t="76140" x="2628900" y="4629150"/>
          <p14:tracePt t="76140" x="2743200" y="4629150"/>
          <p14:tracePt t="76158" x="2921000" y="4629150"/>
          <p14:tracePt t="76175" x="3067050" y="4629150"/>
          <p14:tracePt t="76192" x="3168650" y="4629150"/>
          <p14:tracePt t="76206" x="3213100" y="4629150"/>
          <p14:tracePt t="76223" x="3244850" y="4629150"/>
          <p14:tracePt t="76239" x="3251200" y="4629150"/>
          <p14:tracePt t="76256" x="3270250" y="4629150"/>
          <p14:tracePt t="76272" x="3276600" y="4629150"/>
          <p14:tracePt t="76289" x="3289300" y="4629150"/>
          <p14:tracePt t="76306" x="3314700" y="4629150"/>
          <p14:tracePt t="76325" x="3340100" y="4629150"/>
          <p14:tracePt t="76340" x="3371850" y="4622800"/>
          <p14:tracePt t="76356" x="3409950" y="4622800"/>
          <p14:tracePt t="76374" x="3429000" y="4616450"/>
          <p14:tracePt t="76390" x="0" y="0"/>
        </p14:tracePtLst>
        <p14:tracePtLst>
          <p14:tracePt t="76581" x="3543300" y="4635500"/>
          <p14:tracePt t="76974" x="3549650" y="4635500"/>
          <p14:tracePt t="77085" x="3568700" y="4635500"/>
          <p14:tracePt t="77093" x="3594100" y="4635500"/>
          <p14:tracePt t="77105" x="3702050" y="4635500"/>
          <p14:tracePt t="77122" x="3829050" y="4635500"/>
          <p14:tracePt t="77139" x="3975100" y="4635500"/>
          <p14:tracePt t="77156" x="4102100" y="4635500"/>
          <p14:tracePt t="77172" x="4197350" y="4635500"/>
          <p14:tracePt t="77172" x="4222750" y="4635500"/>
          <p14:tracePt t="77191" x="4241800" y="4635500"/>
          <p14:tracePt t="77204" x="4248150" y="4635500"/>
          <p14:tracePt t="77221" x="4254500" y="4635500"/>
          <p14:tracePt t="77245" x="4260850" y="4635500"/>
          <p14:tracePt t="77277" x="4267200" y="4635500"/>
          <p14:tracePt t="77285" x="4273550" y="4635500"/>
          <p14:tracePt t="77302" x="4279900" y="4635500"/>
          <p14:tracePt t="77309" x="4292600" y="4635500"/>
          <p14:tracePt t="77461" x="4298950" y="4635500"/>
          <p14:tracePt t="77471" x="4311650" y="4635500"/>
          <p14:tracePt t="77485" x="4318000" y="4635500"/>
          <p14:tracePt t="77494" x="4324350" y="4635500"/>
          <p14:tracePt t="77509" x="4337050" y="4635500"/>
          <p14:tracePt t="77525" x="4356100" y="4635500"/>
          <p14:tracePt t="77541" x="4362450" y="4635500"/>
          <p14:tracePt t="77554" x="4400550" y="4635500"/>
          <p14:tracePt t="77572" x="4425950" y="4635500"/>
          <p14:tracePt t="77591" x="4438650" y="4635500"/>
          <p14:tracePt t="77654" x="4445000" y="4635500"/>
          <p14:tracePt t="77662" x="0" y="0"/>
        </p14:tracePtLst>
        <p14:tracePtLst>
          <p14:tracePt t="77837" x="5149850" y="4686300"/>
          <p14:tracePt t="78406" x="5168900" y="4686300"/>
          <p14:tracePt t="78493" x="5200650" y="4686300"/>
          <p14:tracePt t="78503" x="5232400" y="4686300"/>
          <p14:tracePt t="78509" x="5276850" y="4686300"/>
          <p14:tracePt t="78521" x="5384800" y="4686300"/>
          <p14:tracePt t="78521" x="5422900" y="4686300"/>
          <p14:tracePt t="78543" x="5467350" y="4686300"/>
          <p14:tracePt t="78555" x="5518150" y="4686300"/>
          <p14:tracePt t="78572" x="5537200" y="4686300"/>
          <p14:tracePt t="78588" x="0" y="0"/>
        </p14:tracePtLst>
        <p14:tracePtLst>
          <p14:tracePt t="78822" x="6000750" y="4667250"/>
          <p14:tracePt t="79494" x="6013450" y="4667250"/>
          <p14:tracePt t="79573" x="6019800" y="4667250"/>
          <p14:tracePt t="79581" x="6032500" y="4667250"/>
          <p14:tracePt t="79589" x="6057900" y="4667250"/>
          <p14:tracePt t="79603" x="6140450" y="4667250"/>
          <p14:tracePt t="79620" x="6350000" y="4667250"/>
          <p14:tracePt t="79638" x="6496050" y="4667250"/>
          <p14:tracePt t="79654" x="6616700" y="4667250"/>
          <p14:tracePt t="79670" x="6673850" y="4667250"/>
          <p14:tracePt t="79687" x="0" y="0"/>
        </p14:tracePtLst>
        <p14:tracePtLst>
          <p14:tracePt t="79893" x="7067550" y="4679950"/>
          <p14:tracePt t="80278" x="7086600" y="4679950"/>
          <p14:tracePt t="80351" x="7124700" y="4686300"/>
          <p14:tracePt t="80357" x="7181850" y="4686300"/>
          <p14:tracePt t="80370" x="7308850" y="4699000"/>
          <p14:tracePt t="80387" x="7480300" y="4699000"/>
          <p14:tracePt t="80404" x="7626350" y="4699000"/>
          <p14:tracePt t="80404" x="7689850" y="4699000"/>
          <p14:tracePt t="80423" x="7778750" y="4699000"/>
          <p14:tracePt t="80438" x="7804150" y="4699000"/>
          <p14:tracePt t="80454" x="7816850" y="4699000"/>
          <p14:tracePt t="80471" x="7823200" y="4699000"/>
          <p14:tracePt t="80487" x="7835900" y="4699000"/>
          <p14:tracePt t="80504" x="7854950" y="4699000"/>
          <p14:tracePt t="80521" x="7880350" y="4699000"/>
          <p14:tracePt t="80537" x="7899400" y="4699000"/>
          <p14:tracePt t="80554" x="7905750" y="4699000"/>
          <p14:tracePt t="80570" x="7912100" y="4699000"/>
          <p14:tracePt t="80587" x="7924800" y="4692650"/>
          <p14:tracePt t="80604" x="7937500" y="4692650"/>
          <p14:tracePt t="80604" x="7943850" y="4692650"/>
          <p14:tracePt t="80622" x="7950200" y="4692650"/>
          <p14:tracePt t="80693" x="0" y="0"/>
        </p14:tracePtLst>
        <p14:tracePtLst>
          <p14:tracePt t="80789" x="1689100" y="5156200"/>
          <p14:tracePt t="81646" x="1689100" y="5149850"/>
          <p14:tracePt t="81654" x="1701800" y="5149850"/>
          <p14:tracePt t="81733" x="1714500" y="5149850"/>
          <p14:tracePt t="81742" x="1746250" y="5149850"/>
          <p14:tracePt t="81753" x="1866900" y="5149850"/>
          <p14:tracePt t="81770" x="2044700" y="5168900"/>
          <p14:tracePt t="81788" x="2235200" y="5187950"/>
          <p14:tracePt t="81804" x="2406650" y="5213350"/>
          <p14:tracePt t="81804" x="2470150" y="5213350"/>
          <p14:tracePt t="81825" x="2527300" y="5213350"/>
          <p14:tracePt t="81838" x="2546350" y="5213350"/>
          <p14:tracePt t="81855" x="0" y="0"/>
        </p14:tracePtLst>
        <p14:tracePtLst>
          <p14:tracePt t="82101" x="3149600" y="5187950"/>
          <p14:tracePt t="82598" x="3162300" y="5187950"/>
          <p14:tracePt t="82693" x="3175000" y="5187950"/>
          <p14:tracePt t="82709" x="3194050" y="5187950"/>
          <p14:tracePt t="82717" x="3219450" y="5187950"/>
          <p14:tracePt t="82725" x="3251200" y="5187950"/>
          <p14:tracePt t="82736" x="3327400" y="5187950"/>
          <p14:tracePt t="82753" x="3460750" y="5187950"/>
          <p14:tracePt t="82772" x="3549650" y="5187950"/>
          <p14:tracePt t="82786" x="3619500" y="5187950"/>
          <p14:tracePt t="82803" x="3663950" y="5187950"/>
          <p14:tracePt t="82803" x="3683000" y="5187950"/>
          <p14:tracePt t="82824" x="3702050" y="5187950"/>
          <p14:tracePt t="82835" x="3746500" y="5187950"/>
          <p14:tracePt t="82852" x="3803650" y="5187950"/>
          <p14:tracePt t="82852" x="3854450" y="5187950"/>
          <p14:tracePt t="82870" x="3898900" y="5187950"/>
          <p14:tracePt t="82886" x="3956050" y="5187950"/>
          <p14:tracePt t="82903" x="4006850" y="5187950"/>
          <p14:tracePt t="82920" x="4038600" y="5187950"/>
          <p14:tracePt t="82937" x="4064000" y="5187950"/>
          <p14:tracePt t="82953" x="4102100" y="5187950"/>
          <p14:tracePt t="82971" x="4127500" y="5187950"/>
          <p14:tracePt t="82987" x="4171950" y="5187950"/>
          <p14:tracePt t="83003" x="4216400" y="5187950"/>
          <p14:tracePt t="83020" x="4273550" y="5187950"/>
          <p14:tracePt t="83036" x="4330700" y="5187950"/>
          <p14:tracePt t="83055" x="4362450" y="5187950"/>
          <p14:tracePt t="83070" x="4381500" y="5187950"/>
          <p14:tracePt t="83087" x="4406900" y="5187950"/>
          <p14:tracePt t="83103" x="4419600" y="5187950"/>
          <p14:tracePt t="83120" x="4438650" y="5187950"/>
          <p14:tracePt t="83136" x="4451350" y="5187950"/>
          <p14:tracePt t="83153" x="4464050" y="5187950"/>
          <p14:tracePt t="83170" x="4476750" y="5187950"/>
          <p14:tracePt t="83190" x="4483100" y="5187950"/>
          <p14:tracePt t="83203" x="4508500" y="5187950"/>
          <p14:tracePt t="83220" x="4540250" y="5187950"/>
          <p14:tracePt t="83236" x="4591050" y="5187950"/>
          <p14:tracePt t="83254" x="4622800" y="5187950"/>
          <p14:tracePt t="83270" x="4648200" y="5187950"/>
          <p14:tracePt t="83286" x="4673600" y="5187950"/>
          <p14:tracePt t="83302" x="4699000" y="5187950"/>
          <p14:tracePt t="83319" x="4724400" y="5187950"/>
          <p14:tracePt t="83336" x="4768850" y="5187950"/>
          <p14:tracePt t="83352" x="4832350" y="5187950"/>
          <p14:tracePt t="83370" x="4927600" y="5187950"/>
          <p14:tracePt t="83386" x="5016500" y="5187950"/>
          <p14:tracePt t="83386" x="5048250" y="5187950"/>
          <p14:tracePt t="83406" x="5092700" y="5187950"/>
          <p14:tracePt t="83418" x="5137150" y="5187950"/>
          <p14:tracePt t="83435" x="5168900" y="5187950"/>
          <p14:tracePt t="83452" x="5187950" y="5187950"/>
          <p14:tracePt t="83468" x="5213350" y="5187950"/>
          <p14:tracePt t="83486" x="5238750" y="5187950"/>
          <p14:tracePt t="83503" x="5245100" y="5187950"/>
          <p14:tracePt t="83519" x="5264150" y="5187950"/>
          <p14:tracePt t="83535" x="5270500" y="5187950"/>
          <p14:tracePt t="83551" x="5283200" y="5187950"/>
          <p14:tracePt t="83568" x="5289550" y="5187950"/>
          <p14:tracePt t="83605" x="5295900" y="5187950"/>
          <p14:tracePt t="83629" x="5302250" y="5187950"/>
          <p14:tracePt t="83647" x="5314950" y="5187950"/>
          <p14:tracePt t="83654" x="5321300" y="5187950"/>
          <p14:tracePt t="83670" x="5334000" y="5187950"/>
          <p14:tracePt t="83677" x="5346700" y="5187950"/>
          <p14:tracePt t="83686" x="5372100" y="5187950"/>
          <p14:tracePt t="83703" x="5410200" y="5187950"/>
          <p14:tracePt t="83720" x="5441950" y="5187950"/>
          <p14:tracePt t="83736" x="5448300" y="5187950"/>
          <p14:tracePt t="83753" x="5461000" y="5187950"/>
          <p14:tracePt t="83770" x="5473700" y="5187950"/>
          <p14:tracePt t="83786" x="5492750" y="5187950"/>
          <p14:tracePt t="83802" x="5511800" y="5187950"/>
          <p14:tracePt t="83802" x="5518150" y="5187950"/>
          <p14:tracePt t="83823" x="5524500" y="5187950"/>
          <p14:tracePt t="83836" x="5549900" y="5187950"/>
          <p14:tracePt t="83836" x="5562600" y="5187950"/>
          <p14:tracePt t="83853" x="5575300" y="5187950"/>
          <p14:tracePt t="83870" x="5594350" y="5187950"/>
          <p14:tracePt t="83886" x="5632450" y="5187950"/>
          <p14:tracePt t="83902" x="5676900" y="5187950"/>
          <p14:tracePt t="83921" x="5715000" y="5187950"/>
          <p14:tracePt t="83936" x="5746750" y="5187950"/>
          <p14:tracePt t="83952" x="5772150" y="5187950"/>
          <p14:tracePt t="83971" x="5791200" y="5187950"/>
          <p14:tracePt t="83985" x="5816600" y="5187950"/>
          <p14:tracePt t="84002" x="5835650" y="5187950"/>
          <p14:tracePt t="84019" x="5842000" y="5187950"/>
          <p14:tracePt t="84037" x="5848350" y="5187950"/>
          <p14:tracePt t="84053" x="5854700" y="5187950"/>
          <p14:tracePt t="84077" x="5861050" y="5187950"/>
          <p14:tracePt t="84109" x="5867400" y="5187950"/>
          <p14:tracePt t="84143" x="0" y="0"/>
        </p14:tracePtLst>
        <p14:tracePtLst>
          <p14:tracePt t="88233" x="2463800" y="5607050"/>
          <p14:tracePt t="88518" x="2457450" y="5613400"/>
          <p14:tracePt t="88534" x="2463800" y="5619750"/>
          <p14:tracePt t="88557" x="2463800" y="5626100"/>
          <p14:tracePt t="88589" x="2463800" y="5632450"/>
          <p14:tracePt t="88605" x="2463800" y="5638800"/>
          <p14:tracePt t="88613" x="2457450" y="5657850"/>
          <p14:tracePt t="88621" x="2432050" y="5664200"/>
          <p14:tracePt t="88633" x="2349500" y="5695950"/>
          <p14:tracePt t="88650" x="2241550" y="5702300"/>
          <p14:tracePt t="88666" x="2120900" y="5715000"/>
          <p14:tracePt t="88683" x="2006600" y="5715000"/>
          <p14:tracePt t="88700" x="1885950" y="5715000"/>
          <p14:tracePt t="88700" x="1841500" y="5715000"/>
          <p14:tracePt t="88718" x="1746250" y="5708650"/>
          <p14:tracePt t="88733" x="1701800" y="5702300"/>
          <p14:tracePt t="88750" x="1676400" y="5689600"/>
          <p14:tracePt t="88766" x="1657350" y="5676900"/>
          <p14:tracePt t="88784" x="1619250" y="5651500"/>
          <p14:tracePt t="88799" x="1593850" y="5619750"/>
          <p14:tracePt t="88820" x="1562100" y="5594350"/>
          <p14:tracePt t="88833" x="1543050" y="5588000"/>
          <p14:tracePt t="88849" x="1536700" y="5575300"/>
          <p14:tracePt t="88866" x="1524000" y="5568950"/>
          <p14:tracePt t="88883" x="1524000" y="5530850"/>
          <p14:tracePt t="88899" x="1524000" y="5499100"/>
          <p14:tracePt t="88916" x="1524000" y="5467350"/>
          <p14:tracePt t="88916" x="1524000" y="5441950"/>
          <p14:tracePt t="88934" x="1568450" y="5416550"/>
          <p14:tracePt t="88950" x="1663700" y="5378450"/>
          <p14:tracePt t="88966" x="1809750" y="5359400"/>
          <p14:tracePt t="88983" x="2006600" y="5340350"/>
          <p14:tracePt t="89000" x="2171700" y="5334000"/>
          <p14:tracePt t="89017" x="2324100" y="5334000"/>
          <p14:tracePt t="89034" x="2387600" y="5334000"/>
          <p14:tracePt t="89050" x="2419350" y="5334000"/>
          <p14:tracePt t="89066" x="2457450" y="5334000"/>
          <p14:tracePt t="89083" x="2501900" y="5359400"/>
          <p14:tracePt t="89100" x="2546350" y="5391150"/>
          <p14:tracePt t="89100" x="2578100" y="5397500"/>
          <p14:tracePt t="89118" x="2616200" y="5422900"/>
          <p14:tracePt t="89134" x="2654300" y="5448300"/>
          <p14:tracePt t="89150" x="2667000" y="5461000"/>
          <p14:tracePt t="89167" x="2679700" y="5473700"/>
          <p14:tracePt t="89183" x="2692400" y="5518150"/>
          <p14:tracePt t="89200" x="2692400" y="5543550"/>
          <p14:tracePt t="89217" x="2692400" y="5568950"/>
          <p14:tracePt t="89233" x="2692400" y="5581650"/>
          <p14:tracePt t="89250" x="2667000" y="5607050"/>
          <p14:tracePt t="89266" x="2635250" y="5619750"/>
          <p14:tracePt t="89266" x="2616200" y="5619750"/>
          <p14:tracePt t="89286" x="2603500" y="5626100"/>
          <p14:tracePt t="89299" x="2584450" y="5626100"/>
          <p14:tracePt t="89299" x="2571750" y="5632450"/>
          <p14:tracePt t="89318" x="2552700" y="5632450"/>
          <p14:tracePt t="89335" x="2546350" y="5632450"/>
          <p14:tracePt t="89349" x="2540000" y="5632450"/>
          <p14:tracePt t="89389" x="2533650" y="5632450"/>
          <p14:tracePt t="89389" x="0" y="0"/>
        </p14:tracePtLst>
      </p14:laserTrace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60</a:t>
            </a:fld>
            <a:endParaRPr lang="es-E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611560" y="836712"/>
            <a:ext cx="2737089" cy="699073"/>
          </a:xfrm>
          <a:prstGeom prst="rect">
            <a:avLst/>
          </a:prstGeom>
          <a:solidFill>
            <a:srgbClr val="00B0F0"/>
          </a:solidFill>
          <a:ln w="9525">
            <a:solidFill>
              <a:srgbClr val="F79646">
                <a:lumMod val="75000"/>
              </a:srgb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3600" b="1" i="0" u="none" strike="noStrike" kern="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2151479534"/>
              </p:ext>
            </p:extLst>
          </p:nvPr>
        </p:nvGraphicFramePr>
        <p:xfrm>
          <a:off x="452718" y="1765549"/>
          <a:ext cx="8439762" cy="4399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https://encrypted-tbn1.gstatic.com/images?q=tbn:ANd9GcQVingAF2qoxVwFXFKybSsIpPGA8_AKRheS2DSX_cjtk7yzTES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21088"/>
            <a:ext cx="46232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89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61</a:t>
            </a:fld>
            <a:endParaRPr lang="es-E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611560" y="692696"/>
            <a:ext cx="2737089" cy="699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F79646">
                <a:lumMod val="75000"/>
              </a:srgb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3600" b="1" i="0" u="none" strike="noStrike" kern="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2041306419"/>
              </p:ext>
            </p:extLst>
          </p:nvPr>
        </p:nvGraphicFramePr>
        <p:xfrm>
          <a:off x="457200" y="1556792"/>
          <a:ext cx="8439762" cy="5020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630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62</a:t>
            </a:fld>
            <a:endParaRPr lang="es-E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611560" y="369919"/>
            <a:ext cx="2737089" cy="699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F79646">
                <a:lumMod val="75000"/>
              </a:srgb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3600" b="1" i="0" u="none" strike="noStrike" kern="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2018709116"/>
              </p:ext>
            </p:extLst>
          </p:nvPr>
        </p:nvGraphicFramePr>
        <p:xfrm>
          <a:off x="457200" y="1196752"/>
          <a:ext cx="8439762" cy="5380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https://encrypted-tbn1.gstatic.com/images?q=tbn:ANd9GcQVingAF2qoxVwFXFKybSsIpPGA8_AKRheS2DSX_cjtk7yzTES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6993"/>
            <a:ext cx="462328" cy="49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7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63</a:t>
            </a:fld>
            <a:endParaRPr lang="es-ES" altLang="zh-TW"/>
          </a:p>
        </p:txBody>
      </p:sp>
      <p:sp>
        <p:nvSpPr>
          <p:cNvPr id="7" name="文字方塊 6"/>
          <p:cNvSpPr txBox="1"/>
          <p:nvPr/>
        </p:nvSpPr>
        <p:spPr>
          <a:xfrm>
            <a:off x="611560" y="1268760"/>
            <a:ext cx="89644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</a:t>
            </a:r>
            <a:endParaRPr lang="zh-TW" altLang="en-US" sz="3000" u="sng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kumimoji="1" lang="en-US" altLang="zh-TW" sz="1200" dirty="0" smtClean="0">
              <a:solidFill>
                <a:prstClr val="black"/>
              </a:solidFill>
              <a:ea typeface="新細明體" panose="02020500000000000000" pitchFamily="18" charset="-120"/>
            </a:endParaRPr>
          </a:p>
          <a:p>
            <a:r>
              <a:rPr kumimoji="1" lang="zh-TW" altLang="en-US" sz="1200" dirty="0">
                <a:solidFill>
                  <a:prstClr val="black"/>
                </a:solidFill>
                <a:ea typeface="新細明體" panose="02020500000000000000" pitchFamily="18" charset="-120"/>
              </a:rPr>
              <a:t> </a:t>
            </a:r>
            <a:r>
              <a:rPr kumimoji="1" lang="zh-TW" altLang="en-US" sz="1200" dirty="0" smtClean="0">
                <a:solidFill>
                  <a:prstClr val="black"/>
                </a:solidFill>
                <a:ea typeface="新細明體" panose="02020500000000000000" pitchFamily="18" charset="-120"/>
              </a:rPr>
              <a:t>         </a:t>
            </a:r>
            <a:r>
              <a:rPr kumimoji="1"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kumimoji="1" lang="en-US" altLang="zh-TW" sz="3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3600" dirty="0">
                <a:solidFill>
                  <a:prstClr val="black"/>
                </a:solidFill>
                <a:ea typeface="新細明體" panose="02020500000000000000" pitchFamily="18" charset="-120"/>
              </a:rPr>
              <a:t> </a:t>
            </a:r>
            <a:r>
              <a:rPr kumimoji="1" lang="zh-TW" altLang="en-US" sz="3600" dirty="0" smtClean="0">
                <a:solidFill>
                  <a:prstClr val="black"/>
                </a:solidFill>
                <a:ea typeface="新細明體" panose="02020500000000000000" pitchFamily="18" charset="-120"/>
              </a:rPr>
              <a:t>  </a:t>
            </a:r>
            <a:endParaRPr kumimoji="1" lang="en-US" altLang="zh-TW" sz="3600" dirty="0" smtClean="0">
              <a:solidFill>
                <a:prstClr val="black"/>
              </a:solidFill>
              <a:ea typeface="新細明體" panose="02020500000000000000" pitchFamily="18" charset="-120"/>
            </a:endParaRPr>
          </a:p>
          <a:p>
            <a:r>
              <a:rPr kumimoji="1" lang="zh-TW" altLang="en-US" sz="3600" dirty="0">
                <a:solidFill>
                  <a:prstClr val="black"/>
                </a:solidFill>
                <a:ea typeface="新細明體" panose="02020500000000000000" pitchFamily="18" charset="-120"/>
              </a:rPr>
              <a:t> </a:t>
            </a:r>
            <a:r>
              <a:rPr kumimoji="1" lang="zh-TW" altLang="en-US" sz="3600" dirty="0" smtClean="0">
                <a:solidFill>
                  <a:prstClr val="black"/>
                </a:solidFill>
                <a:ea typeface="新細明體" panose="02020500000000000000" pitchFamily="18" charset="-120"/>
              </a:rPr>
              <a:t>   </a:t>
            </a:r>
            <a:endParaRPr kumimoji="1" lang="zh-TW" altLang="en-US" sz="3600" dirty="0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-243408"/>
            <a:ext cx="8569325" cy="1235084"/>
          </a:xfrm>
        </p:spPr>
        <p:txBody>
          <a:bodyPr/>
          <a:lstStyle/>
          <a:p>
            <a:pPr eaLnBrk="1" hangingPunct="1"/>
            <a:r>
              <a:rPr lang="en-US" altLang="zh-TW" sz="32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</a:t>
            </a:r>
            <a:r>
              <a:rPr lang="zh-TW" altLang="en-US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人員利益衝突迴避法</a:t>
            </a:r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endParaRPr lang="es-ES" altLang="zh-TW" sz="36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8"/>
          <p:cNvSpPr txBox="1">
            <a:spLocks/>
          </p:cNvSpPr>
          <p:nvPr/>
        </p:nvSpPr>
        <p:spPr bwMode="auto">
          <a:xfrm>
            <a:off x="107504" y="837156"/>
            <a:ext cx="8686800" cy="115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zh-TW" altLang="en-US" sz="3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認定假離婚 傅崑萁破功 妻當副縣長違法</a:t>
            </a:r>
            <a:r>
              <a:rPr lang="en-US" altLang="zh-TW" sz="3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傅低頭撤銷任命</a:t>
            </a:r>
            <a:endParaRPr lang="zh-TW" altLang="en-US" sz="32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內容版面配置區 9"/>
          <p:cNvSpPr>
            <a:spLocks noGrp="1"/>
          </p:cNvSpPr>
          <p:nvPr>
            <p:ph sz="half" idx="1"/>
          </p:nvPr>
        </p:nvSpPr>
        <p:spPr>
          <a:xfrm>
            <a:off x="244283" y="1810385"/>
            <a:ext cx="6238528" cy="4434840"/>
          </a:xfrm>
        </p:spPr>
        <p:txBody>
          <a:bodyPr/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花蓮縣長傅崐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萁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98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就職典禮上，宣布任命太太徐榛蔚為副縣長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為規避相關法令、一度還辦理離婚手續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內政部於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98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認定花蓮縣縣長傅崐萁與其配偶徐榛蔚是假</a:t>
            </a:r>
            <a:r>
              <a:rPr lang="zh-TW" altLang="en-US" sz="2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離婚，故任命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徐榛</a:t>
            </a:r>
            <a:r>
              <a:rPr lang="zh-TW" altLang="en-US" sz="2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蔚擔任副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縣長</a:t>
            </a:r>
            <a:r>
              <a:rPr lang="zh-TW" altLang="en-US" sz="24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違法無效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，除報請行政院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撤銷徐榛蔚副縣長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職務外，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</a:t>
            </a: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移請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監察院依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公職人員利益衝突迴避法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以下簡稱本法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裁罰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，同時也函請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戶政機關更正兩人婚姻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關係；傅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崐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萁雖於幾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天後撤銷這項任命案，但夫妻倆昨天仍被花蓮地檢署依偽造文書罪嫌起訴。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9" name="內容版面配置區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337099"/>
            <a:ext cx="2590800" cy="3384376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6463971" y="1559056"/>
            <a:ext cx="2590775" cy="1812597"/>
          </a:xfrm>
          <a:prstGeom prst="roundRect">
            <a:avLst/>
          </a:prstGeom>
          <a:solidFill>
            <a:srgbClr val="CBD9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604750" y="1577539"/>
            <a:ext cx="23140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 smtClean="0">
                <a:solidFill>
                  <a:srgbClr val="322D9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公職人員利益衝突迴避法</a:t>
            </a:r>
            <a:r>
              <a:rPr lang="en-US" altLang="zh-TW" dirty="0" smtClean="0">
                <a:solidFill>
                  <a:srgbClr val="322D9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§12</a:t>
            </a:r>
            <a:r>
              <a:rPr lang="zh-TW" altLang="en-US" dirty="0" smtClean="0">
                <a:solidFill>
                  <a:srgbClr val="322D9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：公職人員不得假借職務上之權力、機會、方法，圖其本人或關係人之利益。</a:t>
            </a:r>
            <a:endParaRPr lang="zh-TW" altLang="en-US" dirty="0">
              <a:solidFill>
                <a:srgbClr val="322D9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3" name="直線單箭頭接點 12"/>
          <p:cNvCxnSpPr/>
          <p:nvPr/>
        </p:nvCxnSpPr>
        <p:spPr>
          <a:xfrm>
            <a:off x="5906747" y="1822625"/>
            <a:ext cx="576064" cy="0"/>
          </a:xfrm>
          <a:prstGeom prst="straightConnector1">
            <a:avLst/>
          </a:prstGeom>
          <a:ln w="38100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64</a:t>
            </a:fld>
            <a:endParaRPr lang="es-ES" altLang="zh-TW"/>
          </a:p>
        </p:txBody>
      </p:sp>
      <p:sp>
        <p:nvSpPr>
          <p:cNvPr id="7" name="文字方塊 6"/>
          <p:cNvSpPr txBox="1"/>
          <p:nvPr/>
        </p:nvSpPr>
        <p:spPr>
          <a:xfrm>
            <a:off x="611560" y="1268760"/>
            <a:ext cx="89644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</a:t>
            </a:r>
            <a:endParaRPr lang="zh-TW" altLang="en-US" sz="3000" u="sng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kumimoji="1" lang="en-US" altLang="zh-TW" sz="1200" dirty="0" smtClean="0">
              <a:solidFill>
                <a:prstClr val="black"/>
              </a:solidFill>
              <a:ea typeface="新細明體" panose="02020500000000000000" pitchFamily="18" charset="-120"/>
            </a:endParaRPr>
          </a:p>
          <a:p>
            <a:r>
              <a:rPr kumimoji="1" lang="zh-TW" altLang="en-US" sz="1200" dirty="0">
                <a:solidFill>
                  <a:prstClr val="black"/>
                </a:solidFill>
                <a:ea typeface="新細明體" panose="02020500000000000000" pitchFamily="18" charset="-120"/>
              </a:rPr>
              <a:t> </a:t>
            </a:r>
            <a:r>
              <a:rPr kumimoji="1" lang="zh-TW" altLang="en-US" sz="1200" dirty="0" smtClean="0">
                <a:solidFill>
                  <a:prstClr val="black"/>
                </a:solidFill>
                <a:ea typeface="新細明體" panose="02020500000000000000" pitchFamily="18" charset="-120"/>
              </a:rPr>
              <a:t>         </a:t>
            </a:r>
            <a:r>
              <a:rPr kumimoji="1"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kumimoji="1" lang="en-US" altLang="zh-TW" sz="3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3600" dirty="0">
                <a:solidFill>
                  <a:prstClr val="black"/>
                </a:solidFill>
                <a:ea typeface="新細明體" panose="02020500000000000000" pitchFamily="18" charset="-120"/>
              </a:rPr>
              <a:t> </a:t>
            </a:r>
            <a:r>
              <a:rPr kumimoji="1" lang="zh-TW" altLang="en-US" sz="3600" dirty="0" smtClean="0">
                <a:solidFill>
                  <a:prstClr val="black"/>
                </a:solidFill>
                <a:ea typeface="新細明體" panose="02020500000000000000" pitchFamily="18" charset="-120"/>
              </a:rPr>
              <a:t>  </a:t>
            </a:r>
            <a:endParaRPr kumimoji="1" lang="en-US" altLang="zh-TW" sz="3600" dirty="0" smtClean="0">
              <a:solidFill>
                <a:prstClr val="black"/>
              </a:solidFill>
              <a:ea typeface="新細明體" panose="02020500000000000000" pitchFamily="18" charset="-120"/>
            </a:endParaRPr>
          </a:p>
          <a:p>
            <a:r>
              <a:rPr kumimoji="1" lang="zh-TW" altLang="en-US" sz="3600" dirty="0">
                <a:solidFill>
                  <a:prstClr val="black"/>
                </a:solidFill>
                <a:ea typeface="新細明體" panose="02020500000000000000" pitchFamily="18" charset="-120"/>
              </a:rPr>
              <a:t> </a:t>
            </a:r>
            <a:r>
              <a:rPr kumimoji="1" lang="zh-TW" altLang="en-US" sz="3600" dirty="0" smtClean="0">
                <a:solidFill>
                  <a:prstClr val="black"/>
                </a:solidFill>
                <a:ea typeface="新細明體" panose="02020500000000000000" pitchFamily="18" charset="-120"/>
              </a:rPr>
              <a:t>   </a:t>
            </a:r>
            <a:endParaRPr kumimoji="1" lang="zh-TW" altLang="en-US" sz="3600" dirty="0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-243408"/>
            <a:ext cx="8569325" cy="1235084"/>
          </a:xfrm>
        </p:spPr>
        <p:txBody>
          <a:bodyPr/>
          <a:lstStyle/>
          <a:p>
            <a:pPr eaLnBrk="1" hangingPunct="1"/>
            <a:r>
              <a:rPr lang="en-US" altLang="zh-TW" sz="32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</a:t>
            </a:r>
            <a:r>
              <a:rPr lang="zh-TW" altLang="en-US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人員利益衝突迴避法</a:t>
            </a:r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endParaRPr lang="es-ES" altLang="zh-TW" sz="36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標題 14"/>
          <p:cNvSpPr txBox="1">
            <a:spLocks/>
          </p:cNvSpPr>
          <p:nvPr/>
        </p:nvSpPr>
        <p:spPr bwMode="auto">
          <a:xfrm>
            <a:off x="179512" y="824143"/>
            <a:ext cx="892486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zh-TW" altLang="en-US" sz="3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馬以南利益衝突迴避案 中化製藥集團遭判</a:t>
            </a:r>
            <a:r>
              <a:rPr lang="zh-TW" altLang="en-US" sz="3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罰</a:t>
            </a:r>
            <a:endParaRPr lang="en-US" altLang="zh-TW" sz="32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4900</a:t>
            </a:r>
            <a:r>
              <a:rPr lang="zh-TW" altLang="en-US" sz="3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萬元確定</a:t>
            </a:r>
            <a:r>
              <a:rPr lang="en-US" altLang="zh-TW" sz="3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(107.03.26)</a:t>
            </a:r>
            <a:endParaRPr lang="zh-TW" altLang="en-US" sz="32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內容版面配置區 15"/>
          <p:cNvSpPr>
            <a:spLocks noGrp="1"/>
          </p:cNvSpPr>
          <p:nvPr>
            <p:ph sz="half" idx="1"/>
          </p:nvPr>
        </p:nvSpPr>
        <p:spPr>
          <a:xfrm>
            <a:off x="457199" y="1920085"/>
            <a:ext cx="5338935" cy="4434840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zh-TW" altLang="en-US" sz="2400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最高行政法院判決</a:t>
            </a:r>
            <a:r>
              <a:rPr lang="zh-TW" altLang="en-US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指出，前總統馬英九在</a:t>
            </a:r>
            <a:r>
              <a:rPr lang="en-US" altLang="zh-TW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87</a:t>
            </a:r>
            <a:r>
              <a:rPr lang="zh-TW" altLang="en-US" sz="2400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400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月起至</a:t>
            </a:r>
            <a:r>
              <a:rPr lang="en-US" altLang="zh-TW" sz="2400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95</a:t>
            </a:r>
            <a:r>
              <a:rPr lang="zh-TW" altLang="en-US" sz="2400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400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月止擔任台北巿長，</a:t>
            </a:r>
            <a:r>
              <a:rPr lang="zh-TW" altLang="en-US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zh-TW" altLang="en-US" sz="2400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r>
              <a:rPr lang="zh-TW" altLang="en-US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法所</a:t>
            </a:r>
            <a:r>
              <a:rPr lang="zh-TW" altLang="en-US" sz="2400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定的公職</a:t>
            </a:r>
            <a:r>
              <a:rPr lang="zh-TW" altLang="en-US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</a:t>
            </a:r>
            <a:r>
              <a:rPr lang="zh-TW" altLang="en-US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馬英九之胞姊馬以南</a:t>
            </a:r>
            <a:r>
              <a:rPr lang="zh-TW" altLang="en-US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分別</a:t>
            </a:r>
            <a:r>
              <a:rPr lang="zh-TW" altLang="en-US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en-US" altLang="zh-TW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90</a:t>
            </a:r>
            <a:r>
              <a:rPr lang="zh-TW" altLang="en-US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年、</a:t>
            </a:r>
            <a:r>
              <a:rPr lang="en-US" altLang="zh-TW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93</a:t>
            </a:r>
            <a:r>
              <a:rPr lang="zh-TW" altLang="en-US" sz="2400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年間，先後出任</a:t>
            </a:r>
            <a:r>
              <a:rPr lang="zh-TW" altLang="en-US" sz="24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中國化學製藥公司</a:t>
            </a:r>
            <a:r>
              <a:rPr lang="zh-TW" altLang="en-US" sz="2400" b="1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副總經理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及旗下</a:t>
            </a:r>
            <a:r>
              <a:rPr lang="zh-TW" altLang="en-US" sz="24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中化裕民健康事業</a:t>
            </a:r>
            <a:r>
              <a:rPr lang="zh-TW" altLang="en-US" sz="2400" b="1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董事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中國化學製藥公司及中化裕民健康事業在</a:t>
            </a:r>
            <a:r>
              <a:rPr lang="en-US" altLang="zh-TW" sz="2400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90</a:t>
            </a:r>
            <a:r>
              <a:rPr lang="zh-TW" altLang="en-US" sz="2400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400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月至</a:t>
            </a:r>
            <a:r>
              <a:rPr lang="en-US" altLang="zh-TW" sz="2400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93</a:t>
            </a:r>
            <a:r>
              <a:rPr lang="zh-TW" altLang="en-US" sz="2400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400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月間止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zh-TW" altLang="en-US" sz="24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得標</a:t>
            </a:r>
            <a:r>
              <a:rPr lang="zh-TW" altLang="en-US" sz="24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受馬英九監督</a:t>
            </a:r>
            <a:r>
              <a:rPr lang="zh-TW" altLang="en-US" sz="24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的台北巿立聯合</a:t>
            </a:r>
            <a:r>
              <a:rPr lang="zh-TW" altLang="en-US" sz="24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醫院仁愛等院</a:t>
            </a:r>
            <a:r>
              <a:rPr lang="zh-TW" altLang="en-US" sz="24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區藥品</a:t>
            </a:r>
            <a:r>
              <a:rPr lang="zh-TW" altLang="en-US" sz="24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採購案，金額共計</a:t>
            </a:r>
            <a:r>
              <a:rPr lang="en-US" altLang="zh-TW" sz="24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億</a:t>
            </a:r>
            <a:r>
              <a:rPr lang="en-US" altLang="zh-TW" sz="24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5311</a:t>
            </a:r>
            <a:r>
              <a:rPr lang="zh-TW" altLang="en-US" sz="24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zh-TW" altLang="en-US" sz="24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元，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20085"/>
            <a:ext cx="3380254" cy="447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5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65</a:t>
            </a:fld>
            <a:endParaRPr lang="es-ES" altLang="zh-TW"/>
          </a:p>
        </p:txBody>
      </p:sp>
      <p:sp>
        <p:nvSpPr>
          <p:cNvPr id="7" name="文字方塊 6"/>
          <p:cNvSpPr txBox="1"/>
          <p:nvPr/>
        </p:nvSpPr>
        <p:spPr>
          <a:xfrm>
            <a:off x="611560" y="1268760"/>
            <a:ext cx="89644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</a:t>
            </a:r>
            <a:endParaRPr lang="zh-TW" altLang="en-US" sz="3000" u="sng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kumimoji="1" lang="en-US" altLang="zh-TW" sz="1200" dirty="0" smtClean="0">
              <a:solidFill>
                <a:prstClr val="black"/>
              </a:solidFill>
              <a:ea typeface="新細明體" panose="02020500000000000000" pitchFamily="18" charset="-120"/>
            </a:endParaRPr>
          </a:p>
          <a:p>
            <a:r>
              <a:rPr kumimoji="1" lang="zh-TW" altLang="en-US" sz="1200" dirty="0">
                <a:solidFill>
                  <a:prstClr val="black"/>
                </a:solidFill>
                <a:ea typeface="新細明體" panose="02020500000000000000" pitchFamily="18" charset="-120"/>
              </a:rPr>
              <a:t> </a:t>
            </a:r>
            <a:r>
              <a:rPr kumimoji="1" lang="zh-TW" altLang="en-US" sz="1200" dirty="0" smtClean="0">
                <a:solidFill>
                  <a:prstClr val="black"/>
                </a:solidFill>
                <a:ea typeface="新細明體" panose="02020500000000000000" pitchFamily="18" charset="-120"/>
              </a:rPr>
              <a:t>         </a:t>
            </a:r>
            <a:r>
              <a:rPr kumimoji="1"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kumimoji="1" lang="en-US" altLang="zh-TW" sz="3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3600" dirty="0">
                <a:solidFill>
                  <a:prstClr val="black"/>
                </a:solidFill>
                <a:ea typeface="新細明體" panose="02020500000000000000" pitchFamily="18" charset="-120"/>
              </a:rPr>
              <a:t> </a:t>
            </a:r>
            <a:r>
              <a:rPr kumimoji="1" lang="zh-TW" altLang="en-US" sz="3600" dirty="0" smtClean="0">
                <a:solidFill>
                  <a:prstClr val="black"/>
                </a:solidFill>
                <a:ea typeface="新細明體" panose="02020500000000000000" pitchFamily="18" charset="-120"/>
              </a:rPr>
              <a:t>  </a:t>
            </a:r>
            <a:endParaRPr kumimoji="1" lang="en-US" altLang="zh-TW" sz="3600" dirty="0" smtClean="0">
              <a:solidFill>
                <a:prstClr val="black"/>
              </a:solidFill>
              <a:ea typeface="新細明體" panose="02020500000000000000" pitchFamily="18" charset="-120"/>
            </a:endParaRPr>
          </a:p>
          <a:p>
            <a:r>
              <a:rPr kumimoji="1" lang="zh-TW" altLang="en-US" sz="3600" dirty="0">
                <a:solidFill>
                  <a:prstClr val="black"/>
                </a:solidFill>
                <a:ea typeface="新細明體" panose="02020500000000000000" pitchFamily="18" charset="-120"/>
              </a:rPr>
              <a:t> </a:t>
            </a:r>
            <a:r>
              <a:rPr kumimoji="1" lang="zh-TW" altLang="en-US" sz="3600" dirty="0" smtClean="0">
                <a:solidFill>
                  <a:prstClr val="black"/>
                </a:solidFill>
                <a:ea typeface="新細明體" panose="02020500000000000000" pitchFamily="18" charset="-120"/>
              </a:rPr>
              <a:t>   </a:t>
            </a:r>
            <a:endParaRPr kumimoji="1" lang="zh-TW" altLang="en-US" sz="3600" dirty="0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-243408"/>
            <a:ext cx="8569325" cy="1235084"/>
          </a:xfrm>
        </p:spPr>
        <p:txBody>
          <a:bodyPr/>
          <a:lstStyle/>
          <a:p>
            <a:pPr eaLnBrk="1" hangingPunct="1"/>
            <a:r>
              <a:rPr lang="en-US" altLang="zh-TW" sz="32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</a:t>
            </a:r>
            <a:r>
              <a:rPr lang="zh-TW" altLang="en-US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人員利益衝突迴避法</a:t>
            </a:r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endParaRPr lang="es-ES" altLang="zh-TW" sz="36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4"/>
          <p:cNvSpPr txBox="1">
            <a:spLocks/>
          </p:cNvSpPr>
          <p:nvPr/>
        </p:nvSpPr>
        <p:spPr bwMode="auto">
          <a:xfrm>
            <a:off x="179512" y="824143"/>
            <a:ext cx="892486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zh-TW" altLang="en-US" sz="3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馬以南利益衝突迴避案 中化製藥集團遭判罰</a:t>
            </a:r>
            <a:r>
              <a:rPr lang="en-US" altLang="zh-TW" sz="3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4900</a:t>
            </a:r>
            <a:r>
              <a:rPr lang="zh-TW" altLang="en-US" sz="3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萬確定</a:t>
            </a:r>
            <a:r>
              <a:rPr lang="en-US" altLang="zh-TW" sz="3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(107.03.26)</a:t>
            </a:r>
            <a:endParaRPr lang="zh-TW" altLang="en-US" sz="32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內容版面配置區 15"/>
          <p:cNvSpPr>
            <a:spLocks noGrp="1"/>
          </p:cNvSpPr>
          <p:nvPr>
            <p:ph sz="half" idx="1"/>
          </p:nvPr>
        </p:nvSpPr>
        <p:spPr>
          <a:xfrm>
            <a:off x="457199" y="1920085"/>
            <a:ext cx="8435281" cy="4434840"/>
          </a:xfrm>
        </p:spPr>
        <p:txBody>
          <a:bodyPr/>
          <a:lstStyle/>
          <a:p>
            <a:pPr marL="0" lvl="0" indent="0">
              <a:lnSpc>
                <a:spcPts val="2800"/>
              </a:lnSpc>
              <a:buNone/>
            </a:pPr>
            <a:r>
              <a:rPr lang="zh-TW" altLang="en-US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事後中化製藥、中化裕民各遭法務部依本法開罰</a:t>
            </a:r>
            <a:r>
              <a:rPr lang="en-US" altLang="zh-TW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2000</a:t>
            </a:r>
            <a:r>
              <a:rPr lang="zh-TW" altLang="en-US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萬元及</a:t>
            </a:r>
            <a:r>
              <a:rPr lang="en-US" altLang="zh-TW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2900</a:t>
            </a:r>
            <a:r>
              <a:rPr lang="zh-TW" altLang="en-US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萬元，二家公司先後提告抗罰，中化製藥於</a:t>
            </a:r>
            <a:r>
              <a:rPr lang="en-US" altLang="zh-TW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106</a:t>
            </a:r>
            <a:r>
              <a:rPr lang="zh-TW" altLang="en-US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年間敗訴確定，最高行政法院再於</a:t>
            </a:r>
            <a:r>
              <a:rPr lang="en-US" altLang="zh-TW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400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月間判中化裕民敗訴確定</a:t>
            </a:r>
            <a:r>
              <a:rPr lang="zh-TW" altLang="en-US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2600"/>
              </a:lnSpc>
              <a:buNone/>
            </a:pP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2600"/>
              </a:lnSpc>
              <a:buNone/>
            </a:pP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■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法務部當時新聞稿強調，社會大眾都知道馬以南是當時台北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2600"/>
              </a:lnSpc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市長馬英九的胞姊，且台北市立聯合醫院依法本來就應受到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2600"/>
              </a:lnSpc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台北市長的監督，而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規範公職人員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馬英九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及其關係人</a:t>
            </a:r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2600"/>
              </a:lnSpc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馬以南擔任經理人及董事之營利事業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不得為一定之交易行</a:t>
            </a:r>
            <a:endParaRPr lang="en-US" altLang="zh-TW" sz="2400" b="1" u="sng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2600"/>
              </a:lnSpc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4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，以避免瓜田李下及不當利益輸送。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507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66</a:t>
            </a:fld>
            <a:endParaRPr lang="es-ES" altLang="zh-TW"/>
          </a:p>
        </p:txBody>
      </p:sp>
      <p:sp>
        <p:nvSpPr>
          <p:cNvPr id="7" name="文字方塊 6"/>
          <p:cNvSpPr txBox="1"/>
          <p:nvPr/>
        </p:nvSpPr>
        <p:spPr>
          <a:xfrm>
            <a:off x="611560" y="1268760"/>
            <a:ext cx="89644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</a:t>
            </a:r>
            <a:endParaRPr lang="zh-TW" altLang="en-US" sz="3000" u="sng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kumimoji="1" lang="en-US" altLang="zh-TW" sz="1200" dirty="0" smtClean="0">
              <a:solidFill>
                <a:prstClr val="black"/>
              </a:solidFill>
              <a:ea typeface="新細明體" panose="02020500000000000000" pitchFamily="18" charset="-120"/>
            </a:endParaRPr>
          </a:p>
          <a:p>
            <a:r>
              <a:rPr kumimoji="1" lang="zh-TW" altLang="en-US" sz="1200" dirty="0">
                <a:solidFill>
                  <a:prstClr val="black"/>
                </a:solidFill>
                <a:ea typeface="新細明體" panose="02020500000000000000" pitchFamily="18" charset="-120"/>
              </a:rPr>
              <a:t> </a:t>
            </a:r>
            <a:r>
              <a:rPr kumimoji="1" lang="zh-TW" altLang="en-US" sz="1200" dirty="0" smtClean="0">
                <a:solidFill>
                  <a:prstClr val="black"/>
                </a:solidFill>
                <a:ea typeface="新細明體" panose="02020500000000000000" pitchFamily="18" charset="-120"/>
              </a:rPr>
              <a:t>         </a:t>
            </a:r>
            <a:r>
              <a:rPr kumimoji="1"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kumimoji="1" lang="en-US" altLang="zh-TW" sz="3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3600" dirty="0">
                <a:solidFill>
                  <a:prstClr val="black"/>
                </a:solidFill>
                <a:ea typeface="新細明體" panose="02020500000000000000" pitchFamily="18" charset="-120"/>
              </a:rPr>
              <a:t> </a:t>
            </a:r>
            <a:r>
              <a:rPr kumimoji="1" lang="zh-TW" altLang="en-US" sz="3600" dirty="0" smtClean="0">
                <a:solidFill>
                  <a:prstClr val="black"/>
                </a:solidFill>
                <a:ea typeface="新細明體" panose="02020500000000000000" pitchFamily="18" charset="-120"/>
              </a:rPr>
              <a:t>  </a:t>
            </a:r>
            <a:endParaRPr kumimoji="1" lang="en-US" altLang="zh-TW" sz="3600" dirty="0" smtClean="0">
              <a:solidFill>
                <a:prstClr val="black"/>
              </a:solidFill>
              <a:ea typeface="新細明體" panose="02020500000000000000" pitchFamily="18" charset="-120"/>
            </a:endParaRPr>
          </a:p>
          <a:p>
            <a:r>
              <a:rPr kumimoji="1" lang="zh-TW" altLang="en-US" sz="3600" dirty="0">
                <a:solidFill>
                  <a:prstClr val="black"/>
                </a:solidFill>
                <a:ea typeface="新細明體" panose="02020500000000000000" pitchFamily="18" charset="-120"/>
              </a:rPr>
              <a:t> </a:t>
            </a:r>
            <a:r>
              <a:rPr kumimoji="1" lang="zh-TW" altLang="en-US" sz="3600" dirty="0" smtClean="0">
                <a:solidFill>
                  <a:prstClr val="black"/>
                </a:solidFill>
                <a:ea typeface="新細明體" panose="02020500000000000000" pitchFamily="18" charset="-120"/>
              </a:rPr>
              <a:t>   </a:t>
            </a:r>
            <a:endParaRPr kumimoji="1" lang="zh-TW" altLang="en-US" sz="3600" dirty="0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-243408"/>
            <a:ext cx="8569325" cy="1235084"/>
          </a:xfrm>
        </p:spPr>
        <p:txBody>
          <a:bodyPr/>
          <a:lstStyle/>
          <a:p>
            <a:pPr eaLnBrk="1" hangingPunct="1"/>
            <a:r>
              <a:rPr lang="en-US" altLang="zh-TW" sz="32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</a:t>
            </a:r>
            <a:r>
              <a:rPr lang="zh-TW" altLang="en-US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人員利益衝突迴避法</a:t>
            </a:r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endParaRPr lang="es-ES" altLang="zh-TW" sz="36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1088424" y="1119224"/>
            <a:ext cx="7485808" cy="4649109"/>
            <a:chOff x="748" y="1071"/>
            <a:chExt cx="4478" cy="3178"/>
          </a:xfrm>
        </p:grpSpPr>
        <p:sp>
          <p:nvSpPr>
            <p:cNvPr id="8" name="Rectangle 18"/>
            <p:cNvSpPr>
              <a:spLocks noChangeArrowheads="1"/>
            </p:cNvSpPr>
            <p:nvPr/>
          </p:nvSpPr>
          <p:spPr bwMode="auto">
            <a:xfrm>
              <a:off x="748" y="1071"/>
              <a:ext cx="454" cy="425"/>
            </a:xfrm>
            <a:prstGeom prst="rect">
              <a:avLst/>
            </a:prstGeom>
            <a:solidFill>
              <a:srgbClr val="64633C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>
                  <a:solidFill>
                    <a:schemeClr val="bg1"/>
                  </a:solidFill>
                  <a:cs typeface="Arial" panose="020B0604020202020204" pitchFamily="34" charset="0"/>
                </a:rPr>
                <a:t>壹</a:t>
              </a:r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1202" y="1071"/>
              <a:ext cx="3985" cy="425"/>
            </a:xfrm>
            <a:prstGeom prst="rect">
              <a:avLst/>
            </a:prstGeom>
            <a:solidFill>
              <a:srgbClr val="E0DEA0"/>
            </a:solidFill>
            <a:ln w="9525" algn="ctr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r>
                <a:rPr lang="zh-TW" altLang="en-US" sz="3200" b="1" dirty="0" smtClean="0">
                  <a:solidFill>
                    <a:schemeClr val="accent6"/>
                  </a:solidFill>
                </a:rPr>
                <a:t>基本架構及立法</a:t>
              </a:r>
              <a:r>
                <a:rPr lang="zh-TW" altLang="en-US" sz="3200" b="1" dirty="0">
                  <a:solidFill>
                    <a:schemeClr val="accent6"/>
                  </a:solidFill>
                </a:rPr>
                <a:t>宗旨</a:t>
              </a:r>
              <a:endParaRPr lang="zh-TW" altLang="en-US" sz="3200" b="1" dirty="0" smtClean="0">
                <a:solidFill>
                  <a:schemeClr val="accent6"/>
                </a:solidFill>
              </a:endParaRPr>
            </a:p>
          </p:txBody>
        </p:sp>
        <p:sp>
          <p:nvSpPr>
            <p:cNvPr id="10" name="Rectangle 26"/>
            <p:cNvSpPr>
              <a:spLocks noChangeArrowheads="1"/>
            </p:cNvSpPr>
            <p:nvPr/>
          </p:nvSpPr>
          <p:spPr bwMode="auto">
            <a:xfrm>
              <a:off x="748" y="3824"/>
              <a:ext cx="454" cy="425"/>
            </a:xfrm>
            <a:prstGeom prst="rect">
              <a:avLst/>
            </a:prstGeom>
            <a:solidFill>
              <a:srgbClr val="64633C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dirty="0">
                  <a:solidFill>
                    <a:schemeClr val="bg1"/>
                  </a:solidFill>
                  <a:cs typeface="Arial" panose="020B0604020202020204" pitchFamily="34" charset="0"/>
                </a:rPr>
                <a:t>陸</a:t>
              </a:r>
            </a:p>
          </p:txBody>
        </p:sp>
        <p:sp>
          <p:nvSpPr>
            <p:cNvPr id="11" name="Rectangle 27"/>
            <p:cNvSpPr>
              <a:spLocks noChangeArrowheads="1"/>
            </p:cNvSpPr>
            <p:nvPr/>
          </p:nvSpPr>
          <p:spPr bwMode="auto">
            <a:xfrm>
              <a:off x="1200" y="3818"/>
              <a:ext cx="3992" cy="425"/>
            </a:xfrm>
            <a:prstGeom prst="rect">
              <a:avLst/>
            </a:prstGeom>
            <a:solidFill>
              <a:srgbClr val="E0DEA0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dirty="0">
                  <a:solidFill>
                    <a:schemeClr val="accent6"/>
                  </a:solidFill>
                </a:rPr>
                <a:t>交易或補助行為之</a:t>
              </a:r>
              <a:r>
                <a:rPr lang="zh-TW" altLang="en-US" dirty="0" smtClean="0">
                  <a:solidFill>
                    <a:schemeClr val="accent6"/>
                  </a:solidFill>
                </a:rPr>
                <a:t>禁止及例外規定</a:t>
              </a:r>
              <a:endParaRPr lang="zh-TW" alt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748" y="1623"/>
              <a:ext cx="454" cy="423"/>
            </a:xfrm>
            <a:prstGeom prst="rect">
              <a:avLst/>
            </a:prstGeom>
            <a:solidFill>
              <a:srgbClr val="64633C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>
                  <a:solidFill>
                    <a:schemeClr val="bg1"/>
                  </a:solidFill>
                  <a:cs typeface="Arial" panose="020B0604020202020204" pitchFamily="34" charset="0"/>
                </a:rPr>
                <a:t>貳</a:t>
              </a:r>
            </a:p>
          </p:txBody>
        </p:sp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1202" y="1623"/>
              <a:ext cx="3992" cy="423"/>
            </a:xfrm>
            <a:prstGeom prst="rect">
              <a:avLst/>
            </a:prstGeom>
            <a:solidFill>
              <a:srgbClr val="E0DEA0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TW" altLang="en-US" dirty="0">
                  <a:solidFill>
                    <a:schemeClr val="accent6"/>
                  </a:solidFill>
                </a:rPr>
                <a:t>規範</a:t>
              </a:r>
              <a:r>
                <a:rPr kumimoji="0" lang="zh-TW" altLang="en-US" dirty="0" smtClean="0">
                  <a:solidFill>
                    <a:schemeClr val="accent6"/>
                  </a:solidFill>
                </a:rPr>
                <a:t>對象</a:t>
              </a:r>
              <a:r>
                <a:rPr kumimoji="0" lang="en-US" altLang="zh-TW" dirty="0" smtClean="0">
                  <a:solidFill>
                    <a:schemeClr val="accent6"/>
                  </a:solidFill>
                </a:rPr>
                <a:t>(</a:t>
              </a:r>
              <a:r>
                <a:rPr kumimoji="0" lang="zh-TW" altLang="en-US" dirty="0" smtClean="0">
                  <a:solidFill>
                    <a:srgbClr val="002060"/>
                  </a:solidFill>
                </a:rPr>
                <a:t>公職人員</a:t>
              </a:r>
              <a:r>
                <a:rPr lang="en-US" altLang="zh-TW" dirty="0" smtClean="0">
                  <a:solidFill>
                    <a:srgbClr val="002060"/>
                  </a:solidFill>
                </a:rPr>
                <a:t>&amp;</a:t>
              </a:r>
              <a:r>
                <a:rPr lang="zh-TW" altLang="en-US" dirty="0" smtClean="0">
                  <a:solidFill>
                    <a:srgbClr val="002060"/>
                  </a:solidFill>
                </a:rPr>
                <a:t>關係人</a:t>
              </a:r>
              <a:r>
                <a:rPr kumimoji="0" lang="en-US" altLang="zh-TW" dirty="0" smtClean="0">
                  <a:solidFill>
                    <a:schemeClr val="accent6"/>
                  </a:solidFill>
                </a:rPr>
                <a:t>)</a:t>
              </a:r>
              <a:endParaRPr kumimoji="0" lang="zh-TW" alt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14" name="Rectangle 22"/>
            <p:cNvSpPr>
              <a:spLocks noChangeArrowheads="1"/>
            </p:cNvSpPr>
            <p:nvPr/>
          </p:nvSpPr>
          <p:spPr bwMode="auto">
            <a:xfrm>
              <a:off x="748" y="2175"/>
              <a:ext cx="454" cy="421"/>
            </a:xfrm>
            <a:prstGeom prst="rect">
              <a:avLst/>
            </a:prstGeom>
            <a:solidFill>
              <a:srgbClr val="64633C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>
                  <a:solidFill>
                    <a:schemeClr val="bg1"/>
                  </a:solidFill>
                  <a:cs typeface="Arial" panose="020B0604020202020204" pitchFamily="34" charset="0"/>
                </a:rPr>
                <a:t>叁</a:t>
              </a:r>
            </a:p>
          </p:txBody>
        </p:sp>
        <p:sp>
          <p:nvSpPr>
            <p:cNvPr id="15" name="Rectangle 23"/>
            <p:cNvSpPr>
              <a:spLocks noChangeArrowheads="1"/>
            </p:cNvSpPr>
            <p:nvPr/>
          </p:nvSpPr>
          <p:spPr bwMode="auto">
            <a:xfrm>
              <a:off x="1202" y="2175"/>
              <a:ext cx="3992" cy="421"/>
            </a:xfrm>
            <a:prstGeom prst="rect">
              <a:avLst/>
            </a:prstGeom>
            <a:solidFill>
              <a:srgbClr val="E0DEA0"/>
            </a:solidFill>
            <a:ln w="9525" algn="ctr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None/>
                <a:defRPr/>
              </a:pPr>
              <a:r>
                <a:rPr lang="zh-TW" altLang="en-US" sz="3200" b="1" dirty="0" smtClean="0">
                  <a:solidFill>
                    <a:schemeClr val="accent6"/>
                  </a:solidFill>
                </a:rPr>
                <a:t>利益及利益衝突之定義</a:t>
              </a:r>
            </a:p>
          </p:txBody>
        </p:sp>
        <p:sp>
          <p:nvSpPr>
            <p:cNvPr id="16" name="Rectangle 24"/>
            <p:cNvSpPr>
              <a:spLocks noChangeArrowheads="1"/>
            </p:cNvSpPr>
            <p:nvPr/>
          </p:nvSpPr>
          <p:spPr bwMode="auto">
            <a:xfrm>
              <a:off x="748" y="2726"/>
              <a:ext cx="454" cy="419"/>
            </a:xfrm>
            <a:prstGeom prst="rect">
              <a:avLst/>
            </a:prstGeom>
            <a:solidFill>
              <a:srgbClr val="64633C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>
                  <a:solidFill>
                    <a:schemeClr val="bg1"/>
                  </a:solidFill>
                </a:rPr>
                <a:t>肆</a:t>
              </a:r>
            </a:p>
          </p:txBody>
        </p:sp>
        <p:sp>
          <p:nvSpPr>
            <p:cNvPr id="17" name="Rectangle 25"/>
            <p:cNvSpPr>
              <a:spLocks noChangeArrowheads="1"/>
            </p:cNvSpPr>
            <p:nvPr/>
          </p:nvSpPr>
          <p:spPr bwMode="auto">
            <a:xfrm>
              <a:off x="1218" y="2726"/>
              <a:ext cx="3992" cy="419"/>
            </a:xfrm>
            <a:prstGeom prst="rect">
              <a:avLst/>
            </a:prstGeom>
            <a:solidFill>
              <a:srgbClr val="E0DEA0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zh-TW" altLang="en-US" dirty="0"/>
            </a:p>
          </p:txBody>
        </p:sp>
        <p:sp>
          <p:nvSpPr>
            <p:cNvPr id="18" name="Rectangle 26"/>
            <p:cNvSpPr>
              <a:spLocks noChangeArrowheads="1"/>
            </p:cNvSpPr>
            <p:nvPr/>
          </p:nvSpPr>
          <p:spPr bwMode="auto">
            <a:xfrm>
              <a:off x="755" y="3254"/>
              <a:ext cx="454" cy="425"/>
            </a:xfrm>
            <a:prstGeom prst="rect">
              <a:avLst/>
            </a:prstGeom>
            <a:solidFill>
              <a:srgbClr val="64633C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dirty="0">
                  <a:solidFill>
                    <a:schemeClr val="bg1"/>
                  </a:solidFill>
                  <a:cs typeface="Arial" panose="020B0604020202020204" pitchFamily="34" charset="0"/>
                </a:rPr>
                <a:t>伍</a:t>
              </a:r>
            </a:p>
          </p:txBody>
        </p:sp>
        <p:sp>
          <p:nvSpPr>
            <p:cNvPr id="19" name="Rectangle 27"/>
            <p:cNvSpPr>
              <a:spLocks noChangeArrowheads="1"/>
            </p:cNvSpPr>
            <p:nvPr/>
          </p:nvSpPr>
          <p:spPr bwMode="auto">
            <a:xfrm>
              <a:off x="1209" y="3268"/>
              <a:ext cx="3992" cy="424"/>
            </a:xfrm>
            <a:prstGeom prst="rect">
              <a:avLst/>
            </a:prstGeom>
            <a:solidFill>
              <a:srgbClr val="E0DEA0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dirty="0" smtClean="0">
                  <a:solidFill>
                    <a:schemeClr val="accent6"/>
                  </a:solidFill>
                </a:rPr>
                <a:t>假藉職權圖利及請託關說</a:t>
              </a:r>
              <a:r>
                <a:rPr lang="zh-TW" altLang="en-US" dirty="0">
                  <a:solidFill>
                    <a:schemeClr val="accent6"/>
                  </a:solidFill>
                </a:rPr>
                <a:t>行為之禁止</a:t>
              </a: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234" y="2722"/>
              <a:ext cx="3992" cy="423"/>
            </a:xfrm>
            <a:prstGeom prst="rect">
              <a:avLst/>
            </a:prstGeom>
            <a:solidFill>
              <a:srgbClr val="E0DEA0"/>
            </a:solidFill>
            <a:ln>
              <a:noFill/>
            </a:ln>
            <a:effectLst>
              <a:outerShdw dist="71842" dir="2700000" algn="ctr" rotWithShape="0">
                <a:srgbClr val="8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zh-TW" altLang="en-US" dirty="0">
                  <a:solidFill>
                    <a:schemeClr val="accent6"/>
                  </a:solidFill>
                </a:rPr>
                <a:t>迴避義務</a:t>
              </a:r>
            </a:p>
          </p:txBody>
        </p:sp>
      </p:grpSp>
      <p:sp>
        <p:nvSpPr>
          <p:cNvPr id="20" name="Rectangle 26"/>
          <p:cNvSpPr>
            <a:spLocks noChangeArrowheads="1"/>
          </p:cNvSpPr>
          <p:nvPr/>
        </p:nvSpPr>
        <p:spPr bwMode="auto">
          <a:xfrm>
            <a:off x="1081161" y="5883316"/>
            <a:ext cx="720725" cy="621734"/>
          </a:xfrm>
          <a:prstGeom prst="rect">
            <a:avLst/>
          </a:prstGeom>
          <a:solidFill>
            <a:srgbClr val="64633C"/>
          </a:solidFill>
          <a:ln>
            <a:noFill/>
          </a:ln>
          <a:effectLst>
            <a:outerShdw dist="71842" dir="2700000" algn="ctr" rotWithShape="0">
              <a:srgbClr val="8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>
                <a:solidFill>
                  <a:schemeClr val="bg1"/>
                </a:solidFill>
                <a:cs typeface="Arial" panose="020B0604020202020204" pitchFamily="34" charset="0"/>
              </a:rPr>
              <a:t>柒</a:t>
            </a: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1801886" y="5883316"/>
            <a:ext cx="6730554" cy="621734"/>
          </a:xfrm>
          <a:prstGeom prst="rect">
            <a:avLst/>
          </a:prstGeom>
          <a:solidFill>
            <a:srgbClr val="E0DEA0"/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rgbClr val="808000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3200" b="1" dirty="0" smtClean="0">
                <a:solidFill>
                  <a:schemeClr val="accent6"/>
                </a:solidFill>
              </a:rPr>
              <a:t>揭露義務及違反本法之法律責任</a:t>
            </a:r>
          </a:p>
        </p:txBody>
      </p:sp>
    </p:spTree>
    <p:extLst>
      <p:ext uri="{BB962C8B-B14F-4D97-AF65-F5344CB8AC3E}">
        <p14:creationId xmlns:p14="http://schemas.microsoft.com/office/powerpoint/2010/main" val="5426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23528" y="231878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1"/>
          <p:cNvSpPr txBox="1">
            <a:spLocks noChangeArrowheads="1"/>
          </p:cNvSpPr>
          <p:nvPr/>
        </p:nvSpPr>
        <p:spPr bwMode="auto">
          <a:xfrm>
            <a:off x="107504" y="5153640"/>
            <a:ext cx="3168650" cy="1477963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008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利益衝突之</a:t>
            </a:r>
            <a:r>
              <a:rPr kumimoji="1" lang="zh-TW" altLang="en-US" sz="1800" b="1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「</a:t>
            </a:r>
            <a:r>
              <a:rPr kumimoji="1" lang="zh-TW" altLang="en-US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一</a:t>
            </a:r>
            <a:r>
              <a:rPr kumimoji="1" lang="zh-TW" altLang="en-US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要</a:t>
            </a:r>
            <a:r>
              <a:rPr kumimoji="1" lang="zh-TW" altLang="en-US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三</a:t>
            </a:r>
            <a:r>
              <a:rPr kumimoji="1" lang="zh-TW" altLang="en-US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不</a:t>
            </a:r>
            <a:r>
              <a:rPr kumimoji="1" lang="zh-TW" altLang="en-US" sz="1800" b="1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」</a:t>
            </a: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：</a:t>
            </a:r>
            <a:endParaRPr kumimoji="1" lang="en-US" altLang="zh-TW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*要</a:t>
            </a:r>
            <a:r>
              <a:rPr kumimoji="1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迴避</a:t>
            </a:r>
            <a:endParaRPr kumimoji="1" lang="en-US" altLang="zh-TW" sz="1800" b="1" i="0" u="none" strike="noStrike" kern="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*不能</a:t>
            </a: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職權圖利</a:t>
            </a:r>
            <a:endParaRPr kumimoji="1" lang="en-US" altLang="zh-TW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*不能</a:t>
            </a: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請託關說</a:t>
            </a:r>
            <a:endParaRPr kumimoji="1" lang="en-US" altLang="zh-TW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*不能</a:t>
            </a: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交易補助</a:t>
            </a:r>
            <a:r>
              <a:rPr kumimoji="1" lang="zh-TW" alt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（</a:t>
            </a:r>
            <a:r>
              <a:rPr kumimoji="1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例外許可</a:t>
            </a:r>
            <a:r>
              <a:rPr kumimoji="1" lang="zh-TW" alt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）</a:t>
            </a:r>
          </a:p>
        </p:txBody>
      </p:sp>
      <p:pic>
        <p:nvPicPr>
          <p:cNvPr id="5" name="圖片 4" descr="ふきだし（POINT）, 文字, 檢查出來, 要確認, ">
            <a:hlinkClick r:id="rId2" tgtFrame="&quot;_blank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427" y="3973856"/>
            <a:ext cx="1197545" cy="11489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2789972" y="222774"/>
            <a:ext cx="3335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基本架構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67</a:t>
            </a:fld>
            <a:endParaRPr lang="es-ES" altLang="zh-TW"/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1742940676"/>
              </p:ext>
            </p:extLst>
          </p:nvPr>
        </p:nvGraphicFramePr>
        <p:xfrm>
          <a:off x="173275" y="952500"/>
          <a:ext cx="8863221" cy="5436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8619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7544" y="23042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68</a:t>
            </a:fld>
            <a:endParaRPr lang="es-ES" altLang="zh-TW"/>
          </a:p>
        </p:txBody>
      </p:sp>
      <p:sp>
        <p:nvSpPr>
          <p:cNvPr id="13" name="文字方塊 12"/>
          <p:cNvSpPr txBox="1"/>
          <p:nvPr/>
        </p:nvSpPr>
        <p:spPr>
          <a:xfrm>
            <a:off x="-180528" y="476672"/>
            <a:ext cx="8964488" cy="8120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公職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人員利益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衝突迴避法</a:t>
            </a: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以下簡稱本法</a:t>
            </a: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lnSpc>
                <a:spcPts val="4100"/>
              </a:lnSpc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係為</a:t>
            </a:r>
            <a:r>
              <a:rPr lang="zh-TW" altLang="en-US" sz="3000" b="1" u="sng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促進廉能政治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000" b="1" u="sng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端正政治風氣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，建立公職人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員利益衝突迴避之規範，以有效</a:t>
            </a:r>
            <a:r>
              <a:rPr lang="zh-TW" altLang="en-US" sz="30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遏阻貪污腐化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不當利益輸送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而制定。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lnSpc>
                <a:spcPts val="4100"/>
              </a:lnSpc>
            </a:pP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公職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人員利益衝突迴避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法之出發點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在避嫌與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防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貪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，著重藉由迴避以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建立職務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行為之形式公正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外觀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，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而非為追究公職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人員之貪污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行為，是以</a:t>
            </a:r>
            <a:r>
              <a:rPr lang="zh-TW" altLang="en-US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本法所</a:t>
            </a:r>
            <a:r>
              <a:rPr lang="zh-TW" altLang="en-US" sz="3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處</a:t>
            </a:r>
            <a:endParaRPr lang="en-US" altLang="zh-TW" sz="3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罰</a:t>
            </a:r>
            <a:r>
              <a:rPr lang="zh-TW" altLang="en-US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者，主要係針對未</a:t>
            </a:r>
            <a:r>
              <a:rPr lang="zh-TW" altLang="en-US" sz="3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迴避職務</a:t>
            </a:r>
            <a:r>
              <a:rPr lang="zh-TW" altLang="en-US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行使所可能招致</a:t>
            </a:r>
            <a:r>
              <a:rPr lang="zh-TW" altLang="en-US" sz="3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公眾</a:t>
            </a:r>
            <a:endParaRPr lang="en-US" altLang="zh-TW" sz="3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信賴</a:t>
            </a:r>
            <a:r>
              <a:rPr lang="zh-TW" altLang="en-US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感的破壞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，而非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以未迴避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即推定為貪污。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反之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，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亦非無貪瀆行為即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無違反本法。 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/>
              <a:t> </a:t>
            </a:r>
            <a:r>
              <a:rPr lang="zh-TW" altLang="en-US" sz="3600" dirty="0" smtClean="0"/>
              <a:t>  </a:t>
            </a:r>
            <a:endParaRPr lang="en-US" altLang="zh-TW" sz="3600" dirty="0" smtClean="0"/>
          </a:p>
          <a:p>
            <a:r>
              <a:rPr lang="zh-TW" altLang="en-US" sz="3600" dirty="0"/>
              <a:t> </a:t>
            </a:r>
            <a:r>
              <a:rPr lang="zh-TW" altLang="en-US" sz="3600" dirty="0" smtClean="0"/>
              <a:t>   </a:t>
            </a:r>
            <a:endParaRPr lang="zh-TW" altLang="en-US" sz="3600" dirty="0"/>
          </a:p>
        </p:txBody>
      </p:sp>
      <p:sp>
        <p:nvSpPr>
          <p:cNvPr id="7" name="矩形 6"/>
          <p:cNvSpPr/>
          <p:nvPr/>
        </p:nvSpPr>
        <p:spPr>
          <a:xfrm>
            <a:off x="1403648" y="332656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立法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宗旨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24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057" y="374568"/>
            <a:ext cx="8229600" cy="761864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69</a:t>
            </a:fld>
            <a:endParaRPr lang="es-ES" altLang="zh-TW"/>
          </a:p>
        </p:txBody>
      </p:sp>
      <p:sp>
        <p:nvSpPr>
          <p:cNvPr id="8" name="矩形 7"/>
          <p:cNvSpPr/>
          <p:nvPr/>
        </p:nvSpPr>
        <p:spPr>
          <a:xfrm>
            <a:off x="611561" y="552654"/>
            <a:ext cx="8013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其他關於利益衝突迴避之法律規定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Rectangle 3"/>
          <p:cNvSpPr txBox="1">
            <a:spLocks noRot="1" noChangeArrowheads="1"/>
          </p:cNvSpPr>
          <p:nvPr/>
        </p:nvSpPr>
        <p:spPr bwMode="auto">
          <a:xfrm>
            <a:off x="369913" y="1382552"/>
            <a:ext cx="8424862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buFont typeface="Wingdings" pitchFamily="2" charset="2"/>
              <a:buChar char="n"/>
              <a:defRPr/>
            </a:pPr>
            <a:r>
              <a:rPr lang="zh-TW" altLang="en-US" sz="2800" b="1" dirty="0" smtClean="0">
                <a:solidFill>
                  <a:srgbClr val="0000FF"/>
                </a:solidFill>
                <a:latin typeface="標楷體"/>
                <a:ea typeface="標楷體"/>
              </a:rPr>
              <a:t>公職人員利益衝突迴避法</a:t>
            </a:r>
            <a:r>
              <a:rPr lang="zh-TW" altLang="en-US" sz="2800" b="1" dirty="0">
                <a:solidFill>
                  <a:srgbClr val="0000FF"/>
                </a:solidFill>
                <a:latin typeface="標楷體"/>
                <a:ea typeface="標楷體"/>
              </a:rPr>
              <a:t>為普通法：</a:t>
            </a:r>
            <a:endParaRPr lang="en-US" altLang="zh-TW" sz="2800" b="1" dirty="0">
              <a:solidFill>
                <a:srgbClr val="0000FF"/>
              </a:solidFill>
              <a:latin typeface="標楷體"/>
              <a:ea typeface="標楷體"/>
            </a:endParaRPr>
          </a:p>
          <a:p>
            <a:pPr marL="266700" algn="just" eaLnBrk="1" hangingPunct="1">
              <a:defRPr/>
            </a:pPr>
            <a:r>
              <a:rPr lang="zh-TW" altLang="en-US" sz="2800" b="1" dirty="0" smtClean="0">
                <a:solidFill>
                  <a:srgbClr val="002060"/>
                </a:solidFill>
                <a:latin typeface="標楷體"/>
                <a:ea typeface="標楷體"/>
              </a:rPr>
              <a:t>    目前</a:t>
            </a:r>
            <a:r>
              <a:rPr lang="zh-TW" altLang="en-US" sz="2800" b="1" dirty="0">
                <a:solidFill>
                  <a:srgbClr val="002060"/>
                </a:solidFill>
                <a:latin typeface="標楷體"/>
                <a:ea typeface="標楷體"/>
              </a:rPr>
              <a:t>我國有關公務員迴避制度之規定散見於各種法律、法規命令及內部規則中。</a:t>
            </a:r>
            <a:r>
              <a:rPr lang="zh-TW" altLang="en-US" sz="2800" b="1" u="sng" dirty="0" smtClean="0">
                <a:solidFill>
                  <a:srgbClr val="002060"/>
                </a:solidFill>
                <a:latin typeface="標楷體"/>
                <a:ea typeface="標楷體"/>
              </a:rPr>
              <a:t>與公職人員利益衝突迴避法</a:t>
            </a:r>
            <a:r>
              <a:rPr lang="zh-TW" altLang="en-US" sz="2800" b="1" u="sng" dirty="0">
                <a:solidFill>
                  <a:srgbClr val="002060"/>
                </a:solidFill>
                <a:latin typeface="標楷體"/>
                <a:ea typeface="標楷體"/>
              </a:rPr>
              <a:t>競合時，</a:t>
            </a:r>
            <a:r>
              <a:rPr lang="zh-TW" altLang="en-US" sz="2800" b="1" u="sng" dirty="0" smtClean="0">
                <a:solidFill>
                  <a:srgbClr val="002060"/>
                </a:solidFill>
                <a:latin typeface="標楷體"/>
                <a:ea typeface="標楷體"/>
              </a:rPr>
              <a:t>依</a:t>
            </a:r>
            <a:r>
              <a:rPr lang="zh-TW" altLang="en-US" sz="2800" b="1" u="sng" dirty="0">
                <a:solidFill>
                  <a:srgbClr val="002060"/>
                </a:solidFill>
                <a:latin typeface="標楷體"/>
                <a:ea typeface="標楷體"/>
              </a:rPr>
              <a:t>本</a:t>
            </a:r>
            <a:r>
              <a:rPr lang="zh-TW" altLang="en-US" sz="2800" b="1" u="sng" dirty="0" smtClean="0">
                <a:solidFill>
                  <a:srgbClr val="002060"/>
                </a:solidFill>
                <a:latin typeface="標楷體"/>
                <a:ea typeface="標楷體"/>
              </a:rPr>
              <a:t>法</a:t>
            </a:r>
            <a:r>
              <a:rPr kumimoji="1" lang="zh-TW" altLang="en-US" sz="2800" b="1" u="sng" dirty="0">
                <a:solidFill>
                  <a:srgbClr val="002060"/>
                </a:solidFill>
                <a:latin typeface="標楷體"/>
                <a:ea typeface="標楷體"/>
                <a:cs typeface="Times New Roman" pitchFamily="18" charset="0"/>
              </a:rPr>
              <a:t>第</a:t>
            </a:r>
            <a:r>
              <a:rPr kumimoji="1" lang="en-US" altLang="zh-TW" sz="2800" b="1" u="sng" dirty="0">
                <a:solidFill>
                  <a:srgbClr val="002060"/>
                </a:solidFill>
                <a:latin typeface="標楷體"/>
                <a:ea typeface="標楷體"/>
                <a:cs typeface="Times New Roman" pitchFamily="18" charset="0"/>
              </a:rPr>
              <a:t>1</a:t>
            </a:r>
            <a:r>
              <a:rPr kumimoji="1" lang="zh-TW" altLang="en-US" sz="2800" b="1" u="sng" dirty="0" smtClean="0">
                <a:solidFill>
                  <a:srgbClr val="002060"/>
                </a:solidFill>
                <a:latin typeface="標楷體"/>
                <a:ea typeface="標楷體"/>
                <a:cs typeface="Times New Roman" pitchFamily="18" charset="0"/>
              </a:rPr>
              <a:t>條第</a:t>
            </a:r>
            <a:r>
              <a:rPr kumimoji="1" lang="en-US" altLang="zh-TW" sz="2800" b="1" u="sng" dirty="0" smtClean="0">
                <a:solidFill>
                  <a:srgbClr val="002060"/>
                </a:solidFill>
                <a:latin typeface="標楷體"/>
                <a:ea typeface="標楷體"/>
                <a:cs typeface="Times New Roman" pitchFamily="18" charset="0"/>
              </a:rPr>
              <a:t>2</a:t>
            </a:r>
            <a:r>
              <a:rPr kumimoji="1" lang="zh-TW" altLang="en-US" sz="2800" b="1" u="sng" dirty="0" smtClean="0">
                <a:solidFill>
                  <a:srgbClr val="002060"/>
                </a:solidFill>
                <a:latin typeface="標楷體"/>
                <a:ea typeface="標楷體"/>
                <a:cs typeface="Times New Roman" pitchFamily="18" charset="0"/>
              </a:rPr>
              <a:t>項</a:t>
            </a:r>
            <a:r>
              <a:rPr lang="zh-TW" altLang="en-US" sz="2800" b="1" u="sng" dirty="0" smtClean="0">
                <a:solidFill>
                  <a:srgbClr val="002060"/>
                </a:solidFill>
                <a:latin typeface="標楷體"/>
                <a:ea typeface="標楷體"/>
              </a:rPr>
              <a:t>規定</a:t>
            </a:r>
            <a:r>
              <a:rPr lang="zh-TW" altLang="en-US" sz="2800" b="1" dirty="0">
                <a:solidFill>
                  <a:srgbClr val="002060"/>
                </a:solidFill>
                <a:latin typeface="標楷體"/>
                <a:ea typeface="標楷體"/>
              </a:rPr>
              <a:t>：「</a:t>
            </a:r>
            <a:r>
              <a:rPr lang="zh-TW" altLang="en-US" sz="2800" b="1" dirty="0">
                <a:latin typeface="標楷體"/>
                <a:ea typeface="標楷體"/>
              </a:rPr>
              <a:t>公職人員利益衝突之迴避</a:t>
            </a:r>
            <a:r>
              <a:rPr lang="zh-TW" altLang="en-US" sz="2800" b="1" dirty="0">
                <a:solidFill>
                  <a:srgbClr val="FF0000"/>
                </a:solidFill>
                <a:latin typeface="標楷體"/>
                <a:ea typeface="標楷體"/>
              </a:rPr>
              <a:t>，除</a:t>
            </a:r>
            <a:r>
              <a:rPr lang="zh-TW" altLang="en-US" sz="2800" b="1" u="sng" dirty="0">
                <a:solidFill>
                  <a:srgbClr val="FF0000"/>
                </a:solidFill>
                <a:latin typeface="標楷體"/>
                <a:ea typeface="標楷體"/>
              </a:rPr>
              <a:t>其他法律另有嚴格規定者外，適用本法之規定</a:t>
            </a:r>
            <a:r>
              <a:rPr lang="zh-TW" altLang="en-US" sz="2800" b="1" dirty="0">
                <a:solidFill>
                  <a:srgbClr val="FF0000"/>
                </a:solidFill>
                <a:latin typeface="標楷體"/>
                <a:ea typeface="標楷體"/>
              </a:rPr>
              <a:t>。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/>
                <a:ea typeface="標楷體"/>
              </a:rPr>
              <a:t>」</a:t>
            </a:r>
            <a:endParaRPr lang="en-US" altLang="zh-TW" sz="2800" b="1" dirty="0" smtClean="0">
              <a:solidFill>
                <a:srgbClr val="002060"/>
              </a:solidFill>
              <a:latin typeface="標楷體"/>
              <a:ea typeface="標楷體"/>
            </a:endParaRPr>
          </a:p>
          <a:p>
            <a:pPr marL="266700" algn="just" eaLnBrk="1" hangingPunct="1">
              <a:defRPr/>
            </a:pPr>
            <a:endParaRPr lang="en-US" altLang="zh-TW" sz="2800" b="1" dirty="0">
              <a:solidFill>
                <a:srgbClr val="002060"/>
              </a:solidFill>
              <a:latin typeface="標楷體"/>
              <a:ea typeface="標楷體"/>
            </a:endParaRPr>
          </a:p>
          <a:p>
            <a:pPr marL="266700" indent="-266700" algn="just" eaLnBrk="1" hangingPunct="1">
              <a:buClr>
                <a:srgbClr val="0BD0D9">
                  <a:lumMod val="60000"/>
                  <a:lumOff val="40000"/>
                </a:srgbClr>
              </a:buClr>
              <a:buFont typeface="Wingdings" pitchFamily="2" charset="2"/>
              <a:buChar char="n"/>
              <a:defRPr/>
            </a:pPr>
            <a:r>
              <a:rPr lang="zh-TW" altLang="en-US" sz="2800" b="1" dirty="0" smtClean="0">
                <a:solidFill>
                  <a:srgbClr val="002060"/>
                </a:solidFill>
                <a:latin typeface="標楷體"/>
                <a:ea typeface="標楷體"/>
              </a:rPr>
              <a:t>適用本法之</a:t>
            </a:r>
            <a:r>
              <a:rPr lang="zh-TW" altLang="en-US" sz="2800" b="1" dirty="0">
                <a:solidFill>
                  <a:srgbClr val="002060"/>
                </a:solidFill>
                <a:latin typeface="標楷體"/>
                <a:ea typeface="標楷體"/>
              </a:rPr>
              <a:t>公職人員，同時也受其他法規有關利益迴避之規範</a:t>
            </a:r>
            <a:r>
              <a:rPr lang="en-US" altLang="zh-TW" sz="2800" b="1" dirty="0">
                <a:solidFill>
                  <a:srgbClr val="760000"/>
                </a:solidFill>
                <a:latin typeface="標楷體"/>
                <a:ea typeface="標楷體"/>
              </a:rPr>
              <a:t>(</a:t>
            </a:r>
            <a:r>
              <a:rPr lang="zh-TW" altLang="en-US" sz="2800" b="1" dirty="0">
                <a:solidFill>
                  <a:srgbClr val="760000"/>
                </a:solidFill>
                <a:latin typeface="標楷體"/>
                <a:ea typeface="標楷體"/>
              </a:rPr>
              <a:t>如行政程序法、政府採購法、公務員服務法、公務人員任用法</a:t>
            </a:r>
            <a:r>
              <a:rPr lang="en-US" altLang="zh-TW" sz="2800" b="1" dirty="0">
                <a:solidFill>
                  <a:srgbClr val="760000"/>
                </a:solidFill>
                <a:latin typeface="標楷體"/>
                <a:ea typeface="標楷體"/>
              </a:rPr>
              <a:t>…</a:t>
            </a:r>
            <a:r>
              <a:rPr lang="zh-TW" altLang="en-US" sz="2800" b="1" dirty="0">
                <a:solidFill>
                  <a:srgbClr val="760000"/>
                </a:solidFill>
                <a:latin typeface="標楷體"/>
                <a:ea typeface="標楷體"/>
              </a:rPr>
              <a:t>等</a:t>
            </a:r>
            <a:r>
              <a:rPr lang="en-US" altLang="zh-TW" sz="2800" b="1" dirty="0">
                <a:solidFill>
                  <a:srgbClr val="760000"/>
                </a:solidFill>
                <a:latin typeface="標楷體"/>
                <a:ea typeface="標楷體"/>
              </a:rPr>
              <a:t>)</a:t>
            </a:r>
            <a:r>
              <a:rPr lang="zh-TW" altLang="en-US" sz="2800" b="1" dirty="0">
                <a:solidFill>
                  <a:srgbClr val="002060"/>
                </a:solidFill>
                <a:latin typeface="標楷體"/>
                <a:ea typeface="標楷體"/>
              </a:rPr>
              <a:t>。</a:t>
            </a:r>
            <a:r>
              <a:rPr lang="zh-TW" altLang="en-US" sz="2800" dirty="0">
                <a:solidFill>
                  <a:srgbClr val="002060"/>
                </a:solidFill>
                <a:latin typeface="標楷體"/>
                <a:ea typeface="標楷體"/>
              </a:rPr>
              <a:t> </a:t>
            </a:r>
            <a:r>
              <a:rPr lang="zh-TW" altLang="en-US" sz="2800" b="1" dirty="0">
                <a:solidFill>
                  <a:srgbClr val="002060"/>
                </a:solidFill>
                <a:latin typeface="標楷體"/>
                <a:ea typeface="標楷體"/>
              </a:rPr>
              <a:t> </a:t>
            </a:r>
          </a:p>
          <a:p>
            <a:pPr marL="273050" indent="-273050" algn="just" eaLnBrk="1" hangingPunct="1">
              <a:lnSpc>
                <a:spcPct val="8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zh-TW" altLang="en-US" sz="28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marL="273050" indent="-273050" algn="just" eaLnBrk="1" hangingPunct="1">
              <a:lnSpc>
                <a:spcPct val="8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zh-TW" altLang="en-US" sz="2800" b="1" dirty="0">
              <a:solidFill>
                <a:srgbClr val="002060"/>
              </a:solidFill>
              <a:latin typeface="標楷體" pitchFamily="65" charset="-120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290440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454819" y="130399"/>
            <a:ext cx="8229600" cy="922337"/>
          </a:xfrm>
        </p:spPr>
        <p:txBody>
          <a:bodyPr/>
          <a:lstStyle/>
          <a:p>
            <a:pPr eaLnBrk="1" hangingPunct="1"/>
            <a:r>
              <a:rPr lang="zh-TW" altLang="en-US" sz="36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</a:t>
            </a:r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財產申報之人員</a:t>
            </a:r>
            <a:endParaRPr lang="zh-TW" altLang="en-US" sz="3600" dirty="0" smtClean="0">
              <a:solidFill>
                <a:srgbClr val="0066CC"/>
              </a:solidFill>
              <a:ea typeface="新細明體" panose="02020500000000000000" pitchFamily="18" charset="-120"/>
            </a:endParaRPr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>
          <a:xfrm>
            <a:off x="475442" y="836712"/>
            <a:ext cx="8452658" cy="4525963"/>
          </a:xfrm>
        </p:spPr>
        <p:txBody>
          <a:bodyPr/>
          <a:lstStyle/>
          <a:p>
            <a:pPr eaLnBrk="1" hangingPunct="1"/>
            <a:endParaRPr lang="en-US" altLang="zh-TW" sz="2400" b="1" u="sng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None/>
            </a:pPr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sz="2000" b="1" dirty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zh-TW" altLang="en-US" sz="2400" dirty="0" smtClean="0">
              <a:ea typeface="新細明體" panose="02020500000000000000" pitchFamily="18" charset="-120"/>
            </a:endParaRPr>
          </a:p>
          <a:p>
            <a:pPr eaLnBrk="1" hangingPunct="1"/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7</a:t>
            </a:fld>
            <a:endParaRPr lang="es-ES" altLang="zh-TW"/>
          </a:p>
        </p:txBody>
      </p:sp>
      <p:sp>
        <p:nvSpPr>
          <p:cNvPr id="16" name="矩形 15"/>
          <p:cNvSpPr/>
          <p:nvPr/>
        </p:nvSpPr>
        <p:spPr>
          <a:xfrm>
            <a:off x="683568" y="1028343"/>
            <a:ext cx="80214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第 2 條</a:t>
            </a: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下列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公職人員，應依本法申報財產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  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法定申報義務人</a:t>
            </a:r>
            <a:endParaRPr lang="zh-TW" altLang="en-US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一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、總統、副總統。</a:t>
            </a: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二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、行政、立法、司法、考試、監察各院院長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副院長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三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、政務人員。</a:t>
            </a: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四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、有給職之總統府資政、國策顧問及戰略顧問。</a:t>
            </a: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五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各級政府機關之首長、副首長及</a:t>
            </a:r>
            <a:r>
              <a:rPr lang="zh-TW" altLang="en-US" sz="2400" b="1" u="sng" dirty="0">
                <a:solidFill>
                  <a:srgbClr val="0099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職務列簡任</a:t>
            </a:r>
            <a:r>
              <a:rPr lang="zh-TW" altLang="en-US" sz="2400" b="1" u="sng" dirty="0" smtClean="0">
                <a:solidFill>
                  <a:srgbClr val="0099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endParaRPr lang="en-US" altLang="zh-TW" sz="2400" b="1" u="sng" dirty="0" smtClean="0">
              <a:solidFill>
                <a:srgbClr val="0099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rgbClr val="0099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solidFill>
                  <a:srgbClr val="0099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</a:t>
            </a:r>
            <a:r>
              <a:rPr lang="zh-TW" altLang="en-US" sz="2400" b="1" u="sng" dirty="0" smtClean="0">
                <a:solidFill>
                  <a:srgbClr val="0099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</a:t>
            </a:r>
            <a:r>
              <a:rPr lang="zh-TW" altLang="en-US" sz="2400" b="1" u="sng" dirty="0">
                <a:solidFill>
                  <a:srgbClr val="0099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職等以上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之幕僚長、主管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；公營事業總、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支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機構之首長、副首長及相當簡任第十職等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上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之主管；代表政府或公股出任私法人之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董事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及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監察人。</a:t>
            </a: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六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、各級公立學校之校長、副校長；其設有附屬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構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者，該機構之首長、副首長。</a:t>
            </a: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8" name="直線單箭頭接點 17"/>
          <p:cNvCxnSpPr/>
          <p:nvPr/>
        </p:nvCxnSpPr>
        <p:spPr bwMode="auto">
          <a:xfrm>
            <a:off x="6372200" y="1628800"/>
            <a:ext cx="2880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線單箭頭接點 6"/>
          <p:cNvCxnSpPr/>
          <p:nvPr/>
        </p:nvCxnSpPr>
        <p:spPr bwMode="auto">
          <a:xfrm flipV="1">
            <a:off x="5652120" y="3203350"/>
            <a:ext cx="648072" cy="9457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文字方塊 8"/>
          <p:cNvSpPr txBox="1"/>
          <p:nvPr/>
        </p:nvSpPr>
        <p:spPr>
          <a:xfrm>
            <a:off x="5996616" y="2618575"/>
            <a:ext cx="1743736" cy="5847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66CC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不包含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副主管</a:t>
            </a:r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及任務編組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之主管</a:t>
            </a:r>
            <a:endParaRPr lang="zh-TW" altLang="en-US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1" name="直線接點 10"/>
          <p:cNvCxnSpPr/>
          <p:nvPr/>
        </p:nvCxnSpPr>
        <p:spPr bwMode="auto">
          <a:xfrm>
            <a:off x="4211960" y="4365104"/>
            <a:ext cx="7200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線接點 12"/>
          <p:cNvCxnSpPr/>
          <p:nvPr/>
        </p:nvCxnSpPr>
        <p:spPr bwMode="auto">
          <a:xfrm>
            <a:off x="5364088" y="4365104"/>
            <a:ext cx="7200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8624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13"/>
    </mc:Choice>
    <mc:Fallback xmlns="">
      <p:transition spd="slow" advTm="120913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1562" x="1587500" y="1771650"/>
          <p14:tracePt t="22398" x="1600200" y="1771650"/>
          <p14:tracePt t="22589" x="1619250" y="1771650"/>
          <p14:tracePt t="22598" x="1651000" y="1771650"/>
          <p14:tracePt t="22605" x="1682750" y="1771650"/>
          <p14:tracePt t="22614" x="1739900" y="1771650"/>
          <p14:tracePt t="22630" x="1797050" y="1771650"/>
          <p14:tracePt t="22645" x="1847850" y="1771650"/>
          <p14:tracePt t="22662" x="1879600" y="1771650"/>
          <p14:tracePt t="22678" x="1905000" y="1771650"/>
          <p14:tracePt t="22695" x="1917700" y="1771650"/>
          <p14:tracePt t="22713" x="1943100" y="1771650"/>
          <p14:tracePt t="22729" x="1987550" y="1771650"/>
          <p14:tracePt t="22746" x="2032000" y="1771650"/>
          <p14:tracePt t="22763" x="2133600" y="1771650"/>
          <p14:tracePt t="22763" x="2184400" y="1771650"/>
          <p14:tracePt t="22781" x="2247900" y="1771650"/>
          <p14:tracePt t="22796" x="2419350" y="1771650"/>
          <p14:tracePt t="22818" x="2533650" y="1771650"/>
          <p14:tracePt t="22830" x="2641600" y="1771650"/>
          <p14:tracePt t="22846" x="2749550" y="1771650"/>
          <p14:tracePt t="22863" x="2844800" y="1771650"/>
          <p14:tracePt t="22879" x="2933700" y="1771650"/>
          <p14:tracePt t="22896" x="2997200" y="1771650"/>
          <p14:tracePt t="22913" x="3028950" y="1771650"/>
          <p14:tracePt t="22929" x="3067050" y="1771650"/>
          <p14:tracePt t="22946" x="3079750" y="1771650"/>
          <p14:tracePt t="22963" x="3098800" y="1771650"/>
          <p14:tracePt t="22979" x="3111500" y="1771650"/>
          <p14:tracePt t="22979" x="3136900" y="1771650"/>
          <p14:tracePt t="22997" x="3162300" y="1771650"/>
          <p14:tracePt t="23014" x="3187700" y="1771650"/>
          <p14:tracePt t="23029" x="3238500" y="1771650"/>
          <p14:tracePt t="23046" x="3270250" y="1771650"/>
          <p14:tracePt t="23062" x="3333750" y="1771650"/>
          <p14:tracePt t="23079" x="3378200" y="1771650"/>
          <p14:tracePt t="23096" x="3403600" y="1771650"/>
          <p14:tracePt t="23113" x="3422650" y="1771650"/>
          <p14:tracePt t="23129" x="3448050" y="1771650"/>
          <p14:tracePt t="23146" x="3486150" y="1771650"/>
          <p14:tracePt t="23162" x="3505200" y="1771650"/>
          <p14:tracePt t="23179" x="3549650" y="1765300"/>
          <p14:tracePt t="23197" x="3575050" y="1758950"/>
          <p14:tracePt t="23213" x="3606800" y="1758950"/>
          <p14:tracePt t="23229" x="3625850" y="1752600"/>
          <p14:tracePt t="23246" x="3657600" y="1752600"/>
          <p14:tracePt t="23262" x="3676650" y="1739900"/>
          <p14:tracePt t="23279" x="3721100" y="1733550"/>
          <p14:tracePt t="23296" x="3746500" y="1733550"/>
          <p14:tracePt t="23296" x="3752850" y="1733550"/>
          <p14:tracePt t="23317" x="3759200" y="1733550"/>
          <p14:tracePt t="23329" x="3778250" y="1733550"/>
          <p14:tracePt t="23346" x="3790950" y="1733550"/>
          <p14:tracePt t="23362" x="3803650" y="1727200"/>
          <p14:tracePt t="23379" x="3810000" y="1727200"/>
          <p14:tracePt t="23396" x="3829050" y="1727200"/>
          <p14:tracePt t="23414" x="3841750" y="1714500"/>
          <p14:tracePt t="23429" x="3848100" y="1714500"/>
          <p14:tracePt t="23445" x="3867150" y="1714500"/>
          <p14:tracePt t="23462" x="3873500" y="1714500"/>
          <p14:tracePt t="23478" x="3892550" y="1708150"/>
          <p14:tracePt t="23496" x="3911600" y="1708150"/>
          <p14:tracePt t="23512" x="3930650" y="1708150"/>
          <p14:tracePt t="23529" x="3943350" y="1708150"/>
          <p14:tracePt t="23545" x="3962400" y="1708150"/>
          <p14:tracePt t="23565" x="3968750" y="1708150"/>
          <p14:tracePt t="23579" x="3994150" y="1708150"/>
          <p14:tracePt t="23579" x="4000500" y="1708150"/>
          <p14:tracePt t="23597" x="4025900" y="1701800"/>
          <p14:tracePt t="23613" x="4051300" y="1701800"/>
          <p14:tracePt t="23629" x="4070350" y="1701800"/>
          <p14:tracePt t="23647" x="4095750" y="1701800"/>
          <p14:tracePt t="23662" x="4108450" y="1701800"/>
          <p14:tracePt t="23679" x="4133850" y="1701800"/>
          <p14:tracePt t="23695" x="4146550" y="1701800"/>
          <p14:tracePt t="23712" x="4159250" y="1701800"/>
          <p14:tracePt t="23729" x="4171950" y="1701800"/>
          <p14:tracePt t="23746" x="4178300" y="1701800"/>
          <p14:tracePt t="23761" x="4191000" y="1701800"/>
          <p14:tracePt t="23778" x="4203700" y="1701800"/>
          <p14:tracePt t="23795" x="4222750" y="1701800"/>
          <p14:tracePt t="23795" x="4241800" y="1701800"/>
          <p14:tracePt t="23816" x="4254500" y="1701800"/>
          <p14:tracePt t="23828" x="4267200" y="1701800"/>
          <p14:tracePt t="23845" x="4279900" y="1701800"/>
          <p14:tracePt t="23862" x="4298950" y="1701800"/>
          <p14:tracePt t="23878" x="4311650" y="1689100"/>
          <p14:tracePt t="23894" x="4318000" y="1689100"/>
          <p14:tracePt t="23911" x="4337050" y="1689100"/>
          <p14:tracePt t="23929" x="4362450" y="1682750"/>
          <p14:tracePt t="23945" x="4375150" y="1682750"/>
          <p14:tracePt t="23962" x="4413250" y="1682750"/>
          <p14:tracePt t="23979" x="4457700" y="1676400"/>
          <p14:tracePt t="23996" x="4502150" y="1670050"/>
          <p14:tracePt t="23996" x="4521200" y="1670050"/>
          <p14:tracePt t="24013" x="4578350" y="1670050"/>
          <p14:tracePt t="24030" x="4610100" y="1657350"/>
          <p14:tracePt t="24045" x="4660900" y="1657350"/>
          <p14:tracePt t="24062" x="4711700" y="1657350"/>
          <p14:tracePt t="24079" x="4762500" y="1657350"/>
          <p14:tracePt t="24095" x="4806950" y="1657350"/>
          <p14:tracePt t="24112" x="4851400" y="1657350"/>
          <p14:tracePt t="24129" x="4889500" y="1657350"/>
          <p14:tracePt t="24145" x="4914900" y="1657350"/>
          <p14:tracePt t="24162" x="4953000" y="1657350"/>
          <p14:tracePt t="24179" x="4984750" y="1657350"/>
          <p14:tracePt t="24195" x="5003800" y="1657350"/>
          <p14:tracePt t="24195" x="5016500" y="1657350"/>
          <p14:tracePt t="24213" x="5029200" y="1657350"/>
          <p14:tracePt t="24229" x="5041900" y="1657350"/>
          <p14:tracePt t="24246" x="5048250" y="1657350"/>
          <p14:tracePt t="24262" x="5060950" y="1657350"/>
          <p14:tracePt t="24279" x="5073650" y="1657350"/>
          <p14:tracePt t="24295" x="5080000" y="1657350"/>
          <p14:tracePt t="24316" x="5086350" y="1657350"/>
          <p14:tracePt t="24328" x="5099050" y="1657350"/>
          <p14:tracePt t="24346" x="5111750" y="1657350"/>
          <p14:tracePt t="24362" x="5118100" y="1657350"/>
          <p14:tracePt t="24501" x="0" y="0"/>
        </p14:tracePtLst>
        <p14:tracePtLst>
          <p14:tracePt t="33759" x="6051550" y="1765300"/>
          <p14:tracePt t="33909" x="6057900" y="1765300"/>
          <p14:tracePt t="34004" x="6064250" y="1765300"/>
          <p14:tracePt t="34012" x="6083300" y="1765300"/>
          <p14:tracePt t="34023" x="6115050" y="1765300"/>
          <p14:tracePt t="34040" x="6178550" y="1765300"/>
          <p14:tracePt t="34057" x="6254750" y="1765300"/>
          <p14:tracePt t="34074" x="6343650" y="1765300"/>
          <p14:tracePt t="34091" x="6426200" y="1765300"/>
          <p14:tracePt t="34091" x="6464300" y="1765300"/>
          <p14:tracePt t="34109" x="6502400" y="1765300"/>
          <p14:tracePt t="34127" x="6546850" y="1765300"/>
          <p14:tracePt t="34143" x="6559550" y="1765300"/>
          <p14:tracePt t="34158" x="6597650" y="1765300"/>
          <p14:tracePt t="34174" x="6642100" y="1765300"/>
          <p14:tracePt t="34192" x="6711950" y="1765300"/>
          <p14:tracePt t="34206" x="6800850" y="1765300"/>
          <p14:tracePt t="34223" x="6851650" y="1765300"/>
          <p14:tracePt t="34240" x="6896100" y="1765300"/>
          <p14:tracePt t="34257" x="6927850" y="1765300"/>
          <p14:tracePt t="34274" x="6934200" y="1765300"/>
          <p14:tracePt t="34291" x="6953250" y="1765300"/>
          <p14:tracePt t="34307" x="7004050" y="1765300"/>
          <p14:tracePt t="34326" x="7042150" y="1765300"/>
          <p14:tracePt t="34342" x="7073900" y="1765300"/>
          <p14:tracePt t="34358" x="7099300" y="1765300"/>
          <p14:tracePt t="34376" x="7124700" y="1765300"/>
          <p14:tracePt t="34390" x="7150100" y="1765300"/>
          <p14:tracePt t="34407" x="7194550" y="1765300"/>
          <p14:tracePt t="34424" x="7232650" y="1765300"/>
          <p14:tracePt t="34441" x="7270750" y="1771650"/>
          <p14:tracePt t="34457" x="7315200" y="1784350"/>
          <p14:tracePt t="34474" x="7353300" y="1784350"/>
          <p14:tracePt t="34490" x="7397750" y="1784350"/>
          <p14:tracePt t="34507" x="7454900" y="1784350"/>
          <p14:tracePt t="34526" x="7499350" y="1784350"/>
          <p14:tracePt t="34541" x="7556500" y="1784350"/>
          <p14:tracePt t="34557" x="7626350" y="1790700"/>
          <p14:tracePt t="34574" x="7734300" y="1790700"/>
          <p14:tracePt t="34590" x="7823200" y="1790700"/>
          <p14:tracePt t="34608" x="7905750" y="1790700"/>
          <p14:tracePt t="34624" x="7956550" y="1790700"/>
          <p14:tracePt t="34642" x="7988300" y="1790700"/>
          <p14:tracePt t="34658" x="8013700" y="1790700"/>
          <p14:tracePt t="34674" x="8032750" y="1790700"/>
          <p14:tracePt t="34692" x="8045450" y="1790700"/>
          <p14:tracePt t="34764" x="8051800" y="1790700"/>
          <p14:tracePt t="34773" x="8058150" y="1790700"/>
          <p14:tracePt t="34789" x="8070850" y="1790700"/>
          <p14:tracePt t="34798" x="8077200" y="1790700"/>
          <p14:tracePt t="34817" x="8083550" y="1790700"/>
          <p14:tracePt t="34829" x="0" y="0"/>
        </p14:tracePtLst>
        <p14:tracePtLst>
          <p14:tracePt t="35845" x="1733550" y="2298700"/>
          <p14:tracePt t="35997" x="1746250" y="2298700"/>
          <p14:tracePt t="36045" x="1752600" y="2298700"/>
          <p14:tracePt t="36052" x="1771650" y="2298700"/>
          <p14:tracePt t="36060" x="1790700" y="2298700"/>
          <p14:tracePt t="36073" x="1885950" y="2298700"/>
          <p14:tracePt t="36090" x="2025650" y="2298700"/>
          <p14:tracePt t="36107" x="2190750" y="2298700"/>
          <p14:tracePt t="36124" x="2413000" y="2298700"/>
          <p14:tracePt t="36142" x="2489200" y="2298700"/>
          <p14:tracePt t="36158" x="2533650" y="2298700"/>
          <p14:tracePt t="36174" x="2571750" y="2298700"/>
          <p14:tracePt t="36190" x="2609850" y="2298700"/>
          <p14:tracePt t="36207" x="2686050" y="2298700"/>
          <p14:tracePt t="36223" x="2781300" y="2298700"/>
          <p14:tracePt t="36240" x="2876550" y="2298700"/>
          <p14:tracePt t="36257" x="2959100" y="2298700"/>
          <p14:tracePt t="36273" x="3009900" y="2298700"/>
          <p14:tracePt t="36290" x="3060700" y="2298700"/>
          <p14:tracePt t="36307" x="3086100" y="2298700"/>
          <p14:tracePt t="36307" x="3111500" y="2298700"/>
          <p14:tracePt t="36327" x="3124200" y="2298700"/>
          <p14:tracePt t="36341" x="3149600" y="2298700"/>
          <p14:tracePt t="36357" x="3194050" y="2292350"/>
          <p14:tracePt t="36374" x="3225800" y="2292350"/>
          <p14:tracePt t="36390" x="3282950" y="2292350"/>
          <p14:tracePt t="36407" x="3327400" y="2292350"/>
          <p14:tracePt t="36424" x="3378200" y="2292350"/>
          <p14:tracePt t="36440" x="3409950" y="2292350"/>
          <p14:tracePt t="36456" x="3429000" y="2292350"/>
          <p14:tracePt t="36473" x="3460750" y="2292350"/>
          <p14:tracePt t="36490" x="3492500" y="2292350"/>
          <p14:tracePt t="36506" x="3524250" y="2292350"/>
          <p14:tracePt t="36522" x="3581400" y="2279650"/>
          <p14:tracePt t="36539" x="3632200" y="2279650"/>
          <p14:tracePt t="36539" x="3663950" y="2273300"/>
          <p14:tracePt t="36557" x="3714750" y="2273300"/>
          <p14:tracePt t="36573" x="3740150" y="2266950"/>
          <p14:tracePt t="36589" x="3759200" y="2266950"/>
          <p14:tracePt t="36605" x="3778250" y="2266950"/>
          <p14:tracePt t="36623" x="3790950" y="2266950"/>
          <p14:tracePt t="36639" x="3803650" y="2266950"/>
          <p14:tracePt t="36658" x="3810000" y="2266950"/>
          <p14:tracePt t="36673" x="3816350" y="2266950"/>
          <p14:tracePt t="36733" x="3822700" y="2266950"/>
          <p14:tracePt t="36749" x="3829050" y="2266950"/>
          <p14:tracePt t="36767" x="0" y="0"/>
        </p14:tracePtLst>
        <p14:tracePtLst>
          <p14:tracePt t="42295" x="1485900" y="3124200"/>
          <p14:tracePt t="42957" x="1517650" y="3124200"/>
          <p14:tracePt t="43092" x="1549400" y="3124200"/>
          <p14:tracePt t="43100" x="1593850" y="3124200"/>
          <p14:tracePt t="43108" x="1657350" y="3124200"/>
          <p14:tracePt t="43120" x="1752600" y="3124200"/>
          <p14:tracePt t="43137" x="1860550" y="3124200"/>
          <p14:tracePt t="43153" x="1924050" y="3124200"/>
          <p14:tracePt t="43170" x="1962150" y="3124200"/>
          <p14:tracePt t="43187" x="2000250" y="3124200"/>
          <p14:tracePt t="43203" x="2038350" y="3124200"/>
          <p14:tracePt t="43221" x="2070100" y="3124200"/>
          <p14:tracePt t="43239" x="2101850" y="3124200"/>
          <p14:tracePt t="43254" x="2120900" y="3124200"/>
          <p14:tracePt t="43269" x="2139950" y="3124200"/>
          <p14:tracePt t="43287" x="2159000" y="3124200"/>
          <p14:tracePt t="43304" x="2178050" y="3124200"/>
          <p14:tracePt t="43322" x="2203450" y="3124200"/>
          <p14:tracePt t="43338" x="2222500" y="3124200"/>
          <p14:tracePt t="43354" x="2241550" y="3124200"/>
          <p14:tracePt t="43371" x="2260600" y="3124200"/>
          <p14:tracePt t="43387" x="2273300" y="3124200"/>
          <p14:tracePt t="43404" x="2292350" y="3124200"/>
          <p14:tracePt t="43404" x="2311400" y="3124200"/>
          <p14:tracePt t="43422" x="2324100" y="3124200"/>
          <p14:tracePt t="43438" x="2349500" y="3124200"/>
          <p14:tracePt t="43454" x="2362200" y="3124200"/>
          <p14:tracePt t="43472" x="2368550" y="3124200"/>
          <p14:tracePt t="43487" x="2381250" y="3124200"/>
          <p14:tracePt t="43504" x="2413000" y="3124200"/>
          <p14:tracePt t="43521" x="2419350" y="3124200"/>
          <p14:tracePt t="43537" x="2438400" y="3124200"/>
          <p14:tracePt t="43554" x="2457450" y="3124200"/>
          <p14:tracePt t="43571" x="2463800" y="3124200"/>
          <p14:tracePt t="43590" x="2470150" y="3124200"/>
          <p14:tracePt t="43604" x="2482850" y="3124200"/>
          <p14:tracePt t="43638" x="2489200" y="3124200"/>
          <p14:tracePt t="43645" x="2495550" y="3124200"/>
          <p14:tracePt t="43662" x="2508250" y="3124200"/>
          <p14:tracePt t="43677" x="2514600" y="3124200"/>
          <p14:tracePt t="43709" x="2520950" y="3124200"/>
          <p14:tracePt t="43845" x="2527300" y="3124200"/>
          <p14:tracePt t="43854" x="2533650" y="3124200"/>
          <p14:tracePt t="43861" x="2540000" y="3124200"/>
          <p14:tracePt t="43870" x="2565400" y="3124200"/>
          <p14:tracePt t="43887" x="2584450" y="3124200"/>
          <p14:tracePt t="43904" x="2603500" y="3124200"/>
          <p14:tracePt t="43921" x="2609850" y="3124200"/>
          <p14:tracePt t="43937" x="2628900" y="3124200"/>
          <p14:tracePt t="43954" x="2635250" y="3124200"/>
          <p14:tracePt t="43973" x="2641600" y="3124200"/>
          <p14:tracePt t="43987" x="2654300" y="3124200"/>
          <p14:tracePt t="44004" x="2660650" y="3124200"/>
          <p14:tracePt t="44021" x="2679700" y="3124200"/>
          <p14:tracePt t="44037" x="2711450" y="3124200"/>
          <p14:tracePt t="44054" x="2724150" y="3124200"/>
          <p14:tracePt t="44070" x="2730500" y="3124200"/>
          <p14:tracePt t="44101" x="2736850" y="3124200"/>
          <p14:tracePt t="44126" x="2743200" y="3124200"/>
          <p14:tracePt t="44150" x="2749550" y="3124200"/>
          <p14:tracePt t="44166" x="2755900" y="3124200"/>
          <p14:tracePt t="44191" x="2762250" y="3124200"/>
          <p14:tracePt t="44205" x="2768600" y="3124200"/>
          <p14:tracePt t="44213" x="2774950" y="3124200"/>
          <p14:tracePt t="44222" x="2781300" y="3124200"/>
          <p14:tracePt t="44238" x="2800350" y="3124200"/>
          <p14:tracePt t="44255" x="2819400" y="3124200"/>
          <p14:tracePt t="44271" x="2825750" y="3124200"/>
          <p14:tracePt t="44287" x="2832100" y="3124200"/>
          <p14:tracePt t="44304" x="2851150" y="3124200"/>
          <p14:tracePt t="44322" x="2863850" y="3124200"/>
          <p14:tracePt t="44337" x="2870200" y="3124200"/>
          <p14:tracePt t="44354" x="2895600" y="3124200"/>
          <p14:tracePt t="44371" x="2914650" y="3124200"/>
          <p14:tracePt t="44387" x="2927350" y="3124200"/>
          <p14:tracePt t="44403" x="2946400" y="3124200"/>
          <p14:tracePt t="44403" x="2952750" y="3124200"/>
          <p14:tracePt t="44424" x="2965450" y="3124200"/>
          <p14:tracePt t="44438" x="2990850" y="3124200"/>
          <p14:tracePt t="44455" x="3003550" y="3124200"/>
          <p14:tracePt t="44471" x="3022600" y="3124200"/>
          <p14:tracePt t="44488" x="3035300" y="3124200"/>
          <p14:tracePt t="44504" x="3048000" y="3124200"/>
          <p14:tracePt t="44521" x="3067050" y="3124200"/>
          <p14:tracePt t="44539" x="3086100" y="3124200"/>
          <p14:tracePt t="44553" x="3098800" y="3124200"/>
          <p14:tracePt t="44571" x="3124200" y="3124200"/>
          <p14:tracePt t="44587" x="3155950" y="3124200"/>
          <p14:tracePt t="44587" x="3168650" y="3124200"/>
          <p14:tracePt t="44606" x="3181350" y="3124200"/>
          <p14:tracePt t="44620" x="3200400" y="3124200"/>
          <p14:tracePt t="44639" x="3206750" y="3124200"/>
          <p14:tracePt t="44654" x="3219450" y="3124200"/>
          <p14:tracePt t="44670" x="3238500" y="3124200"/>
          <p14:tracePt t="44687" x="3263900" y="3124200"/>
          <p14:tracePt t="44704" x="3302000" y="3124200"/>
          <p14:tracePt t="44722" x="3333750" y="3124200"/>
          <p14:tracePt t="44737" x="3365500" y="3124200"/>
          <p14:tracePt t="44754" x="3409950" y="3124200"/>
          <p14:tracePt t="44770" x="3435350" y="3124200"/>
          <p14:tracePt t="44787" x="3467100" y="3124200"/>
          <p14:tracePt t="44804" x="3498850" y="3124200"/>
          <p14:tracePt t="44823" x="3524250" y="3124200"/>
          <p14:tracePt t="44838" x="3543300" y="3124200"/>
          <p14:tracePt t="44854" x="3556000" y="3124200"/>
          <p14:tracePt t="44871" x="3568700" y="3124200"/>
          <p14:tracePt t="44887" x="3587750" y="3124200"/>
          <p14:tracePt t="44904" x="3619500" y="3124200"/>
          <p14:tracePt t="44921" x="3644900" y="3124200"/>
          <p14:tracePt t="44937" x="3657600" y="3124200"/>
          <p14:tracePt t="44953" x="3676650" y="3124200"/>
          <p14:tracePt t="44953" x="3683000" y="3124200"/>
          <p14:tracePt t="44973" x="3695700" y="3124200"/>
          <p14:tracePt t="44987" x="3721100" y="3124200"/>
          <p14:tracePt t="45004" x="3746500" y="3124200"/>
          <p14:tracePt t="45020" x="3790950" y="3124200"/>
          <p14:tracePt t="45038" x="3816350" y="3124200"/>
          <p14:tracePt t="45054" x="3860800" y="3124200"/>
          <p14:tracePt t="45070" x="3892550" y="3124200"/>
          <p14:tracePt t="45087" x="3924300" y="3124200"/>
          <p14:tracePt t="45103" x="3962400" y="3124200"/>
          <p14:tracePt t="45121" x="4000500" y="3124200"/>
          <p14:tracePt t="45137" x="4032250" y="3124200"/>
          <p14:tracePt t="45154" x="4070350" y="3124200"/>
          <p14:tracePt t="45170" x="4102100" y="3124200"/>
          <p14:tracePt t="45187" x="4152900" y="3124200"/>
          <p14:tracePt t="45204" x="4222750" y="3124200"/>
          <p14:tracePt t="45222" x="4267200" y="3124200"/>
          <p14:tracePt t="45239" x="4311650" y="3124200"/>
          <p14:tracePt t="45254" x="4349750" y="3124200"/>
          <p14:tracePt t="45270" x="4368800" y="3124200"/>
          <p14:tracePt t="45287" x="4394200" y="3124200"/>
          <p14:tracePt t="45303" x="4413250" y="3124200"/>
          <p14:tracePt t="45321" x="4438650" y="3124200"/>
          <p14:tracePt t="45337" x="4457700" y="3124200"/>
          <p14:tracePt t="45353" x="4476750" y="3124200"/>
          <p14:tracePt t="45371" x="4508500" y="3124200"/>
          <p14:tracePt t="45387" x="4533900" y="3117850"/>
          <p14:tracePt t="45404" x="4565650" y="3111500"/>
          <p14:tracePt t="45420" x="4635500" y="3098800"/>
          <p14:tracePt t="45439" x="4660900" y="3098800"/>
          <p14:tracePt t="45454" x="4692650" y="3092450"/>
          <p14:tracePt t="45472" x="4705350" y="3092450"/>
          <p14:tracePt t="45486" x="4711700" y="3092450"/>
          <p14:tracePt t="45503" x="4737100" y="3092450"/>
          <p14:tracePt t="45522" x="4756150" y="3092450"/>
          <p14:tracePt t="45536" x="4787900" y="3092450"/>
          <p14:tracePt t="45553" x="4813300" y="3092450"/>
          <p14:tracePt t="45569" x="4838700" y="3092450"/>
          <p14:tracePt t="45587" x="4857750" y="3092450"/>
          <p14:tracePt t="45604" x="4876800" y="3092450"/>
          <p14:tracePt t="45620" x="4889500" y="3092450"/>
          <p14:tracePt t="45637" x="4895850" y="3092450"/>
          <p14:tracePt t="45653" x="4895850" y="3086100"/>
          <p14:tracePt t="45670" x="0" y="0"/>
        </p14:tracePtLst>
        <p14:tracePtLst>
          <p14:tracePt t="63744" x="1581150" y="3937000"/>
          <p14:tracePt t="64021" x="1593850" y="3937000"/>
          <p14:tracePt t="64149" x="1606550" y="3943350"/>
          <p14:tracePt t="64157" x="1631950" y="3943350"/>
          <p14:tracePt t="64165" x="1657350" y="3943350"/>
          <p14:tracePt t="64178" x="1708150" y="3943350"/>
          <p14:tracePt t="64195" x="1803400" y="3943350"/>
          <p14:tracePt t="64212" x="1936750" y="3943350"/>
          <p14:tracePt t="64228" x="2051050" y="3943350"/>
          <p14:tracePt t="64228" x="2114550" y="3943350"/>
          <p14:tracePt t="64247" x="2203450" y="3943350"/>
          <p14:tracePt t="64262" x="2254250" y="3943350"/>
          <p14:tracePt t="64278" x="2305050" y="3943350"/>
          <p14:tracePt t="64295" x="2336800" y="3943350"/>
          <p14:tracePt t="64311" x="2368550" y="3943350"/>
          <p14:tracePt t="64329" x="2419350" y="3943350"/>
          <p14:tracePt t="64345" x="2457450" y="3943350"/>
          <p14:tracePt t="64362" x="2508250" y="3943350"/>
          <p14:tracePt t="64378" x="2540000" y="3943350"/>
          <p14:tracePt t="64395" x="2571750" y="3943350"/>
          <p14:tracePt t="64411" x="2603500" y="3943350"/>
          <p14:tracePt t="64428" x="2628900" y="3943350"/>
          <p14:tracePt t="64428" x="2635250" y="3943350"/>
          <p14:tracePt t="64446" x="2654300" y="3943350"/>
          <p14:tracePt t="64463" x="2660650" y="3943350"/>
          <p14:tracePt t="64478" x="2679700" y="3943350"/>
          <p14:tracePt t="64495" x="2692400" y="3943350"/>
          <p14:tracePt t="64511" x="2698750" y="3943350"/>
          <p14:tracePt t="64527" x="0" y="0"/>
        </p14:tracePtLst>
        <p14:tracePtLst>
          <p14:tracePt t="64741" x="2806700" y="3943350"/>
          <p14:tracePt t="65182" x="2819400" y="3943350"/>
          <p14:tracePt t="65245" x="2825750" y="3943350"/>
          <p14:tracePt t="65253" x="2844800" y="3943350"/>
          <p14:tracePt t="65262" x="2876550" y="3943350"/>
          <p14:tracePt t="65280" x="2940050" y="3943350"/>
          <p14:tracePt t="65295" x="3016250" y="3943350"/>
          <p14:tracePt t="65311" x="3092450" y="3943350"/>
          <p14:tracePt t="65328" x="3155950" y="3943350"/>
          <p14:tracePt t="65346" x="3206750" y="3943350"/>
          <p14:tracePt t="65361" x="3238500" y="3943350"/>
          <p14:tracePt t="65379" x="3263900" y="3943350"/>
          <p14:tracePt t="65395" x="3282950" y="3943350"/>
          <p14:tracePt t="65411" x="3289300" y="3943350"/>
          <p14:tracePt t="65437" x="3295650" y="3943350"/>
          <p14:tracePt t="65445" x="3302000" y="3943350"/>
          <p14:tracePt t="65461" x="3308350" y="3943350"/>
          <p14:tracePt t="65501" x="0" y="0"/>
        </p14:tracePtLst>
        <p14:tracePtLst>
          <p14:tracePt t="65646" x="3752850" y="3975100"/>
          <p14:tracePt t="66166" x="3759200" y="3975100"/>
          <p14:tracePt t="66197" x="3771900" y="3975100"/>
          <p14:tracePt t="66221" x="3790950" y="3975100"/>
          <p14:tracePt t="66237" x="3816350" y="3975100"/>
          <p14:tracePt t="66245" x="3848100" y="3975100"/>
          <p14:tracePt t="66253" x="3898900" y="3975100"/>
          <p14:tracePt t="66262" x="4038600" y="3975100"/>
          <p14:tracePt t="66278" x="4165600" y="3975100"/>
          <p14:tracePt t="66294" x="4267200" y="3975100"/>
          <p14:tracePt t="66311" x="4356100" y="3975100"/>
          <p14:tracePt t="66327" x="4413250" y="3975100"/>
          <p14:tracePt t="66345" x="4438650" y="3975100"/>
          <p14:tracePt t="66360" x="4457700" y="3975100"/>
          <p14:tracePt t="66377" x="0" y="0"/>
        </p14:tracePtLst>
        <p14:tracePtLst>
          <p14:tracePt t="66525" x="4781550" y="3943350"/>
          <p14:tracePt t="66910" x="4787900" y="3943350"/>
          <p14:tracePt t="66943" x="4806950" y="3943350"/>
          <p14:tracePt t="66949" x="4832350" y="3943350"/>
          <p14:tracePt t="66960" x="4933950" y="3943350"/>
          <p14:tracePt t="66977" x="5080000" y="3943350"/>
          <p14:tracePt t="66994" x="5238750" y="3943350"/>
          <p14:tracePt t="67010" x="5397500" y="3943350"/>
          <p14:tracePt t="67026" x="5537200" y="3943350"/>
          <p14:tracePt t="67042" x="5600700" y="3943350"/>
          <p14:tracePt t="67059" x="5626100" y="3930650"/>
          <p14:tracePt t="67076" x="0" y="0"/>
        </p14:tracePtLst>
        <p14:tracePtLst>
          <p14:tracePt t="67221" x="5715000" y="3962400"/>
          <p14:tracePt t="67590" x="5721350" y="3962400"/>
          <p14:tracePt t="67597" x="5727700" y="3962400"/>
          <p14:tracePt t="67610" x="5772150" y="3962400"/>
          <p14:tracePt t="67610" x="5803900" y="3975100"/>
          <p14:tracePt t="67630" x="5861050" y="3987800"/>
          <p14:tracePt t="67643" x="6007100" y="3994150"/>
          <p14:tracePt t="67660" x="6165850" y="3994150"/>
          <p14:tracePt t="67660" x="6254750" y="3994150"/>
          <p14:tracePt t="67678" x="6381750" y="3994150"/>
          <p14:tracePt t="67694" x="6477000" y="3994150"/>
          <p14:tracePt t="67710" x="6515100" y="3994150"/>
          <p14:tracePt t="67727" x="6527800" y="3994150"/>
          <p14:tracePt t="67743" x="0" y="0"/>
        </p14:tracePtLst>
        <p14:tracePtLst>
          <p14:tracePt t="67909" x="6616700" y="3981450"/>
          <p14:tracePt t="68285" x="6654800" y="3981450"/>
          <p14:tracePt t="68325" x="6711950" y="3987800"/>
          <p14:tracePt t="68333" x="6769100" y="4000500"/>
          <p14:tracePt t="68342" x="6896100" y="4000500"/>
          <p14:tracePt t="68359" x="6997700" y="4000500"/>
          <p14:tracePt t="68379" x="7073900" y="4000500"/>
          <p14:tracePt t="68393" x="7118350" y="4000500"/>
          <p14:tracePt t="68409" x="7124700" y="4000500"/>
          <p14:tracePt t="68550" x="0" y="0"/>
        </p14:tracePtLst>
        <p14:tracePtLst>
          <p14:tracePt t="68685" x="7505700" y="3937000"/>
          <p14:tracePt t="69238" x="7518400" y="3937000"/>
          <p14:tracePt t="69350" x="7531100" y="3937000"/>
          <p14:tracePt t="69357" x="7556500" y="3943350"/>
          <p14:tracePt t="69365" x="7588250" y="3949700"/>
          <p14:tracePt t="69377" x="7708900" y="3956050"/>
          <p14:tracePt t="69393" x="7867650" y="3975100"/>
          <p14:tracePt t="69408" x="8051800" y="3981450"/>
          <p14:tracePt t="69424" x="8185150" y="3981450"/>
          <p14:tracePt t="69441" x="8280400" y="3981450"/>
          <p14:tracePt t="69459" x="8331200" y="3981450"/>
          <p14:tracePt t="69476" x="8350250" y="3981450"/>
          <p14:tracePt t="69492" x="8362950" y="3981450"/>
          <p14:tracePt t="69509" x="8369300" y="3981450"/>
          <p14:tracePt t="69526" x="8382000" y="3981450"/>
          <p14:tracePt t="69646" x="8382000" y="3987800"/>
          <p14:tracePt t="69782" x="0" y="0"/>
        </p14:tracePtLst>
        <p14:tracePtLst>
          <p14:tracePt t="69797" x="2273300" y="4381500"/>
          <p14:tracePt t="70654" x="2279650" y="4381500"/>
          <p14:tracePt t="70725" x="2292350" y="4381500"/>
          <p14:tracePt t="70733" x="2324100" y="4381500"/>
          <p14:tracePt t="70742" x="2419350" y="4400550"/>
          <p14:tracePt t="70759" x="2546350" y="4413250"/>
          <p14:tracePt t="70775" x="2686050" y="4432300"/>
          <p14:tracePt t="70792" x="2813050" y="4438650"/>
          <p14:tracePt t="70809" x="2901950" y="4445000"/>
          <p14:tracePt t="70827" x="2952750" y="4445000"/>
          <p14:tracePt t="70842" x="2959100" y="4445000"/>
          <p14:tracePt t="70858" x="2959100" y="4451350"/>
          <p14:tracePt t="71085" x="0" y="0"/>
        </p14:tracePtLst>
        <p14:tracePtLst>
          <p14:tracePt t="71093" x="3594100" y="4381500"/>
          <p14:tracePt t="71694" x="3613150" y="4381500"/>
          <p14:tracePt t="71765" x="3625850" y="4381500"/>
          <p14:tracePt t="71773" x="3657600" y="4381500"/>
          <p14:tracePt t="71781" x="3708400" y="4381500"/>
          <p14:tracePt t="71791" x="3829050" y="4381500"/>
          <p14:tracePt t="71808" x="3975100" y="4381500"/>
          <p14:tracePt t="71825" x="4114800" y="4381500"/>
          <p14:tracePt t="71841" x="4229100" y="4381500"/>
          <p14:tracePt t="71857" x="4279900" y="4381500"/>
          <p14:tracePt t="71874" x="4298950" y="4381500"/>
          <p14:tracePt t="71891" x="4305300" y="4381500"/>
          <p14:tracePt t="71965" x="4311650" y="4381500"/>
          <p14:tracePt t="71973" x="4318000" y="4381500"/>
          <p14:tracePt t="71981" x="4330700" y="4381500"/>
          <p14:tracePt t="71991" x="4349750" y="4381500"/>
          <p14:tracePt t="72008" x="4362450" y="4381500"/>
          <p14:tracePt t="72024" x="0" y="0"/>
        </p14:tracePtLst>
        <p14:tracePtLst>
          <p14:tracePt t="72237" x="5314950" y="4330700"/>
          <p14:tracePt t="72846" x="5327650" y="4330700"/>
          <p14:tracePt t="72925" x="5359400" y="4330700"/>
          <p14:tracePt t="72933" x="5416550" y="4330700"/>
          <p14:tracePt t="72942" x="5562600" y="4330700"/>
          <p14:tracePt t="72958" x="5784850" y="4330700"/>
          <p14:tracePt t="72974" x="6026150" y="4330700"/>
          <p14:tracePt t="72991" x="6248400" y="4330700"/>
          <p14:tracePt t="73007" x="6381750" y="4330700"/>
          <p14:tracePt t="73024" x="6445250" y="4330700"/>
          <p14:tracePt t="73041" x="6451600" y="4330700"/>
          <p14:tracePt t="73057" x="6457950" y="4330700"/>
          <p14:tracePt t="73158" x="6464300" y="4330700"/>
          <p14:tracePt t="73165" x="6470650" y="4330700"/>
          <p14:tracePt t="73176" x="6496050" y="4330700"/>
          <p14:tracePt t="73192" x="6540500" y="4330700"/>
          <p14:tracePt t="73207" x="6591300" y="4330700"/>
          <p14:tracePt t="73224" x="6673850" y="4330700"/>
          <p14:tracePt t="73241" x="6750050" y="4330700"/>
          <p14:tracePt t="73258" x="6813550" y="4330700"/>
          <p14:tracePt t="73273" x="6864350" y="4330700"/>
          <p14:tracePt t="73290" x="6877050" y="4330700"/>
          <p14:tracePt t="73308" x="6889750" y="4330700"/>
          <p14:tracePt t="73324" x="6896100" y="4330700"/>
          <p14:tracePt t="73398" x="6902450" y="4330700"/>
          <p14:tracePt t="73470" x="6908800" y="4330700"/>
          <p14:tracePt t="73477" x="6921500" y="4330700"/>
          <p14:tracePt t="73490" x="6927850" y="4330700"/>
          <p14:tracePt t="73507" x="6934200" y="4330700"/>
          <p14:tracePt t="73523" x="6946900" y="4330700"/>
          <p14:tracePt t="73613" x="0" y="0"/>
        </p14:tracePtLst>
        <p14:tracePtLst>
          <p14:tracePt t="73815" x="7715250" y="4419600"/>
          <p14:tracePt t="74470" x="7727950" y="4413250"/>
          <p14:tracePt t="74605" x="7753350" y="4406900"/>
          <p14:tracePt t="74613" x="7797800" y="4400550"/>
          <p14:tracePt t="74623" x="7893050" y="4394200"/>
          <p14:tracePt t="74640" x="8013700" y="4387850"/>
          <p14:tracePt t="74657" x="8108950" y="4387850"/>
          <p14:tracePt t="74675" x="8178800" y="4368800"/>
          <p14:tracePt t="74675" x="8197850" y="4368800"/>
          <p14:tracePt t="74694" x="8210550" y="4368800"/>
          <p14:tracePt t="74707" x="8229600" y="4368800"/>
          <p14:tracePt t="74724" x="8242300" y="4368800"/>
          <p14:tracePt t="74724" x="8248650" y="4368800"/>
          <p14:tracePt t="74742" x="8255000" y="4368800"/>
          <p14:tracePt t="74757" x="8267700" y="4362450"/>
          <p14:tracePt t="74774" x="8286750" y="4362450"/>
          <p14:tracePt t="74791" x="8293100" y="4362450"/>
          <p14:tracePt t="74806" x="8305800" y="4356100"/>
          <p14:tracePt t="74824" x="0" y="0"/>
        </p14:tracePtLst>
        <p14:tracePtLst>
          <p14:tracePt t="75905" x="2184400" y="4629150"/>
          <p14:tracePt t="76021" x="2190750" y="4629150"/>
          <p14:tracePt t="76078" x="2209800" y="4629150"/>
          <p14:tracePt t="76093" x="2228850" y="4629150"/>
          <p14:tracePt t="76101" x="2260600" y="4629150"/>
          <p14:tracePt t="76109" x="2311400" y="4629150"/>
          <p14:tracePt t="76122" x="2451100" y="4629150"/>
          <p14:tracePt t="76140" x="2628900" y="4629150"/>
          <p14:tracePt t="76140" x="2743200" y="4629150"/>
          <p14:tracePt t="76158" x="2921000" y="4629150"/>
          <p14:tracePt t="76175" x="3067050" y="4629150"/>
          <p14:tracePt t="76192" x="3168650" y="4629150"/>
          <p14:tracePt t="76206" x="3213100" y="4629150"/>
          <p14:tracePt t="76223" x="3244850" y="4629150"/>
          <p14:tracePt t="76239" x="3251200" y="4629150"/>
          <p14:tracePt t="76256" x="3270250" y="4629150"/>
          <p14:tracePt t="76272" x="3276600" y="4629150"/>
          <p14:tracePt t="76289" x="3289300" y="4629150"/>
          <p14:tracePt t="76306" x="3314700" y="4629150"/>
          <p14:tracePt t="76325" x="3340100" y="4629150"/>
          <p14:tracePt t="76340" x="3371850" y="4622800"/>
          <p14:tracePt t="76356" x="3409950" y="4622800"/>
          <p14:tracePt t="76374" x="3429000" y="4616450"/>
          <p14:tracePt t="76390" x="0" y="0"/>
        </p14:tracePtLst>
        <p14:tracePtLst>
          <p14:tracePt t="76581" x="3543300" y="4635500"/>
          <p14:tracePt t="76974" x="3549650" y="4635500"/>
          <p14:tracePt t="77085" x="3568700" y="4635500"/>
          <p14:tracePt t="77093" x="3594100" y="4635500"/>
          <p14:tracePt t="77105" x="3702050" y="4635500"/>
          <p14:tracePt t="77122" x="3829050" y="4635500"/>
          <p14:tracePt t="77139" x="3975100" y="4635500"/>
          <p14:tracePt t="77156" x="4102100" y="4635500"/>
          <p14:tracePt t="77172" x="4197350" y="4635500"/>
          <p14:tracePt t="77172" x="4222750" y="4635500"/>
          <p14:tracePt t="77191" x="4241800" y="4635500"/>
          <p14:tracePt t="77204" x="4248150" y="4635500"/>
          <p14:tracePt t="77221" x="4254500" y="4635500"/>
          <p14:tracePt t="77245" x="4260850" y="4635500"/>
          <p14:tracePt t="77277" x="4267200" y="4635500"/>
          <p14:tracePt t="77285" x="4273550" y="4635500"/>
          <p14:tracePt t="77302" x="4279900" y="4635500"/>
          <p14:tracePt t="77309" x="4292600" y="4635500"/>
          <p14:tracePt t="77461" x="4298950" y="4635500"/>
          <p14:tracePt t="77471" x="4311650" y="4635500"/>
          <p14:tracePt t="77485" x="4318000" y="4635500"/>
          <p14:tracePt t="77494" x="4324350" y="4635500"/>
          <p14:tracePt t="77509" x="4337050" y="4635500"/>
          <p14:tracePt t="77525" x="4356100" y="4635500"/>
          <p14:tracePt t="77541" x="4362450" y="4635500"/>
          <p14:tracePt t="77554" x="4400550" y="4635500"/>
          <p14:tracePt t="77572" x="4425950" y="4635500"/>
          <p14:tracePt t="77591" x="4438650" y="4635500"/>
          <p14:tracePt t="77654" x="4445000" y="4635500"/>
          <p14:tracePt t="77662" x="0" y="0"/>
        </p14:tracePtLst>
        <p14:tracePtLst>
          <p14:tracePt t="77837" x="5149850" y="4686300"/>
          <p14:tracePt t="78406" x="5168900" y="4686300"/>
          <p14:tracePt t="78493" x="5200650" y="4686300"/>
          <p14:tracePt t="78503" x="5232400" y="4686300"/>
          <p14:tracePt t="78509" x="5276850" y="4686300"/>
          <p14:tracePt t="78521" x="5384800" y="4686300"/>
          <p14:tracePt t="78521" x="5422900" y="4686300"/>
          <p14:tracePt t="78543" x="5467350" y="4686300"/>
          <p14:tracePt t="78555" x="5518150" y="4686300"/>
          <p14:tracePt t="78572" x="5537200" y="4686300"/>
          <p14:tracePt t="78588" x="0" y="0"/>
        </p14:tracePtLst>
        <p14:tracePtLst>
          <p14:tracePt t="78822" x="6000750" y="4667250"/>
          <p14:tracePt t="79494" x="6013450" y="4667250"/>
          <p14:tracePt t="79573" x="6019800" y="4667250"/>
          <p14:tracePt t="79581" x="6032500" y="4667250"/>
          <p14:tracePt t="79589" x="6057900" y="4667250"/>
          <p14:tracePt t="79603" x="6140450" y="4667250"/>
          <p14:tracePt t="79620" x="6350000" y="4667250"/>
          <p14:tracePt t="79638" x="6496050" y="4667250"/>
          <p14:tracePt t="79654" x="6616700" y="4667250"/>
          <p14:tracePt t="79670" x="6673850" y="4667250"/>
          <p14:tracePt t="79687" x="0" y="0"/>
        </p14:tracePtLst>
        <p14:tracePtLst>
          <p14:tracePt t="79893" x="7067550" y="4679950"/>
          <p14:tracePt t="80278" x="7086600" y="4679950"/>
          <p14:tracePt t="80351" x="7124700" y="4686300"/>
          <p14:tracePt t="80357" x="7181850" y="4686300"/>
          <p14:tracePt t="80370" x="7308850" y="4699000"/>
          <p14:tracePt t="80387" x="7480300" y="4699000"/>
          <p14:tracePt t="80404" x="7626350" y="4699000"/>
          <p14:tracePt t="80404" x="7689850" y="4699000"/>
          <p14:tracePt t="80423" x="7778750" y="4699000"/>
          <p14:tracePt t="80438" x="7804150" y="4699000"/>
          <p14:tracePt t="80454" x="7816850" y="4699000"/>
          <p14:tracePt t="80471" x="7823200" y="4699000"/>
          <p14:tracePt t="80487" x="7835900" y="4699000"/>
          <p14:tracePt t="80504" x="7854950" y="4699000"/>
          <p14:tracePt t="80521" x="7880350" y="4699000"/>
          <p14:tracePt t="80537" x="7899400" y="4699000"/>
          <p14:tracePt t="80554" x="7905750" y="4699000"/>
          <p14:tracePt t="80570" x="7912100" y="4699000"/>
          <p14:tracePt t="80587" x="7924800" y="4692650"/>
          <p14:tracePt t="80604" x="7937500" y="4692650"/>
          <p14:tracePt t="80604" x="7943850" y="4692650"/>
          <p14:tracePt t="80622" x="7950200" y="4692650"/>
          <p14:tracePt t="80693" x="0" y="0"/>
        </p14:tracePtLst>
        <p14:tracePtLst>
          <p14:tracePt t="80789" x="1689100" y="5156200"/>
          <p14:tracePt t="81646" x="1689100" y="5149850"/>
          <p14:tracePt t="81654" x="1701800" y="5149850"/>
          <p14:tracePt t="81733" x="1714500" y="5149850"/>
          <p14:tracePt t="81742" x="1746250" y="5149850"/>
          <p14:tracePt t="81753" x="1866900" y="5149850"/>
          <p14:tracePt t="81770" x="2044700" y="5168900"/>
          <p14:tracePt t="81788" x="2235200" y="5187950"/>
          <p14:tracePt t="81804" x="2406650" y="5213350"/>
          <p14:tracePt t="81804" x="2470150" y="5213350"/>
          <p14:tracePt t="81825" x="2527300" y="5213350"/>
          <p14:tracePt t="81838" x="2546350" y="5213350"/>
          <p14:tracePt t="81855" x="0" y="0"/>
        </p14:tracePtLst>
        <p14:tracePtLst>
          <p14:tracePt t="82101" x="3149600" y="5187950"/>
          <p14:tracePt t="82598" x="3162300" y="5187950"/>
          <p14:tracePt t="82693" x="3175000" y="5187950"/>
          <p14:tracePt t="82709" x="3194050" y="5187950"/>
          <p14:tracePt t="82717" x="3219450" y="5187950"/>
          <p14:tracePt t="82725" x="3251200" y="5187950"/>
          <p14:tracePt t="82736" x="3327400" y="5187950"/>
          <p14:tracePt t="82753" x="3460750" y="5187950"/>
          <p14:tracePt t="82772" x="3549650" y="5187950"/>
          <p14:tracePt t="82786" x="3619500" y="5187950"/>
          <p14:tracePt t="82803" x="3663950" y="5187950"/>
          <p14:tracePt t="82803" x="3683000" y="5187950"/>
          <p14:tracePt t="82824" x="3702050" y="5187950"/>
          <p14:tracePt t="82835" x="3746500" y="5187950"/>
          <p14:tracePt t="82852" x="3803650" y="5187950"/>
          <p14:tracePt t="82852" x="3854450" y="5187950"/>
          <p14:tracePt t="82870" x="3898900" y="5187950"/>
          <p14:tracePt t="82886" x="3956050" y="5187950"/>
          <p14:tracePt t="82903" x="4006850" y="5187950"/>
          <p14:tracePt t="82920" x="4038600" y="5187950"/>
          <p14:tracePt t="82937" x="4064000" y="5187950"/>
          <p14:tracePt t="82953" x="4102100" y="5187950"/>
          <p14:tracePt t="82971" x="4127500" y="5187950"/>
          <p14:tracePt t="82987" x="4171950" y="5187950"/>
          <p14:tracePt t="83003" x="4216400" y="5187950"/>
          <p14:tracePt t="83020" x="4273550" y="5187950"/>
          <p14:tracePt t="83036" x="4330700" y="5187950"/>
          <p14:tracePt t="83055" x="4362450" y="5187950"/>
          <p14:tracePt t="83070" x="4381500" y="5187950"/>
          <p14:tracePt t="83087" x="4406900" y="5187950"/>
          <p14:tracePt t="83103" x="4419600" y="5187950"/>
          <p14:tracePt t="83120" x="4438650" y="5187950"/>
          <p14:tracePt t="83136" x="4451350" y="5187950"/>
          <p14:tracePt t="83153" x="4464050" y="5187950"/>
          <p14:tracePt t="83170" x="4476750" y="5187950"/>
          <p14:tracePt t="83190" x="4483100" y="5187950"/>
          <p14:tracePt t="83203" x="4508500" y="5187950"/>
          <p14:tracePt t="83220" x="4540250" y="5187950"/>
          <p14:tracePt t="83236" x="4591050" y="5187950"/>
          <p14:tracePt t="83254" x="4622800" y="5187950"/>
          <p14:tracePt t="83270" x="4648200" y="5187950"/>
          <p14:tracePt t="83286" x="4673600" y="5187950"/>
          <p14:tracePt t="83302" x="4699000" y="5187950"/>
          <p14:tracePt t="83319" x="4724400" y="5187950"/>
          <p14:tracePt t="83336" x="4768850" y="5187950"/>
          <p14:tracePt t="83352" x="4832350" y="5187950"/>
          <p14:tracePt t="83370" x="4927600" y="5187950"/>
          <p14:tracePt t="83386" x="5016500" y="5187950"/>
          <p14:tracePt t="83386" x="5048250" y="5187950"/>
          <p14:tracePt t="83406" x="5092700" y="5187950"/>
          <p14:tracePt t="83418" x="5137150" y="5187950"/>
          <p14:tracePt t="83435" x="5168900" y="5187950"/>
          <p14:tracePt t="83452" x="5187950" y="5187950"/>
          <p14:tracePt t="83468" x="5213350" y="5187950"/>
          <p14:tracePt t="83486" x="5238750" y="5187950"/>
          <p14:tracePt t="83503" x="5245100" y="5187950"/>
          <p14:tracePt t="83519" x="5264150" y="5187950"/>
          <p14:tracePt t="83535" x="5270500" y="5187950"/>
          <p14:tracePt t="83551" x="5283200" y="5187950"/>
          <p14:tracePt t="83568" x="5289550" y="5187950"/>
          <p14:tracePt t="83605" x="5295900" y="5187950"/>
          <p14:tracePt t="83629" x="5302250" y="5187950"/>
          <p14:tracePt t="83647" x="5314950" y="5187950"/>
          <p14:tracePt t="83654" x="5321300" y="5187950"/>
          <p14:tracePt t="83670" x="5334000" y="5187950"/>
          <p14:tracePt t="83677" x="5346700" y="5187950"/>
          <p14:tracePt t="83686" x="5372100" y="5187950"/>
          <p14:tracePt t="83703" x="5410200" y="5187950"/>
          <p14:tracePt t="83720" x="5441950" y="5187950"/>
          <p14:tracePt t="83736" x="5448300" y="5187950"/>
          <p14:tracePt t="83753" x="5461000" y="5187950"/>
          <p14:tracePt t="83770" x="5473700" y="5187950"/>
          <p14:tracePt t="83786" x="5492750" y="5187950"/>
          <p14:tracePt t="83802" x="5511800" y="5187950"/>
          <p14:tracePt t="83802" x="5518150" y="5187950"/>
          <p14:tracePt t="83823" x="5524500" y="5187950"/>
          <p14:tracePt t="83836" x="5549900" y="5187950"/>
          <p14:tracePt t="83836" x="5562600" y="5187950"/>
          <p14:tracePt t="83853" x="5575300" y="5187950"/>
          <p14:tracePt t="83870" x="5594350" y="5187950"/>
          <p14:tracePt t="83886" x="5632450" y="5187950"/>
          <p14:tracePt t="83902" x="5676900" y="5187950"/>
          <p14:tracePt t="83921" x="5715000" y="5187950"/>
          <p14:tracePt t="83936" x="5746750" y="5187950"/>
          <p14:tracePt t="83952" x="5772150" y="5187950"/>
          <p14:tracePt t="83971" x="5791200" y="5187950"/>
          <p14:tracePt t="83985" x="5816600" y="5187950"/>
          <p14:tracePt t="84002" x="5835650" y="5187950"/>
          <p14:tracePt t="84019" x="5842000" y="5187950"/>
          <p14:tracePt t="84037" x="5848350" y="5187950"/>
          <p14:tracePt t="84053" x="5854700" y="5187950"/>
          <p14:tracePt t="84077" x="5861050" y="5187950"/>
          <p14:tracePt t="84109" x="5867400" y="5187950"/>
          <p14:tracePt t="84143" x="0" y="0"/>
        </p14:tracePtLst>
        <p14:tracePtLst>
          <p14:tracePt t="88233" x="2463800" y="5607050"/>
          <p14:tracePt t="88518" x="2457450" y="5613400"/>
          <p14:tracePt t="88534" x="2463800" y="5619750"/>
          <p14:tracePt t="88557" x="2463800" y="5626100"/>
          <p14:tracePt t="88589" x="2463800" y="5632450"/>
          <p14:tracePt t="88605" x="2463800" y="5638800"/>
          <p14:tracePt t="88613" x="2457450" y="5657850"/>
          <p14:tracePt t="88621" x="2432050" y="5664200"/>
          <p14:tracePt t="88633" x="2349500" y="5695950"/>
          <p14:tracePt t="88650" x="2241550" y="5702300"/>
          <p14:tracePt t="88666" x="2120900" y="5715000"/>
          <p14:tracePt t="88683" x="2006600" y="5715000"/>
          <p14:tracePt t="88700" x="1885950" y="5715000"/>
          <p14:tracePt t="88700" x="1841500" y="5715000"/>
          <p14:tracePt t="88718" x="1746250" y="5708650"/>
          <p14:tracePt t="88733" x="1701800" y="5702300"/>
          <p14:tracePt t="88750" x="1676400" y="5689600"/>
          <p14:tracePt t="88766" x="1657350" y="5676900"/>
          <p14:tracePt t="88784" x="1619250" y="5651500"/>
          <p14:tracePt t="88799" x="1593850" y="5619750"/>
          <p14:tracePt t="88820" x="1562100" y="5594350"/>
          <p14:tracePt t="88833" x="1543050" y="5588000"/>
          <p14:tracePt t="88849" x="1536700" y="5575300"/>
          <p14:tracePt t="88866" x="1524000" y="5568950"/>
          <p14:tracePt t="88883" x="1524000" y="5530850"/>
          <p14:tracePt t="88899" x="1524000" y="5499100"/>
          <p14:tracePt t="88916" x="1524000" y="5467350"/>
          <p14:tracePt t="88916" x="1524000" y="5441950"/>
          <p14:tracePt t="88934" x="1568450" y="5416550"/>
          <p14:tracePt t="88950" x="1663700" y="5378450"/>
          <p14:tracePt t="88966" x="1809750" y="5359400"/>
          <p14:tracePt t="88983" x="2006600" y="5340350"/>
          <p14:tracePt t="89000" x="2171700" y="5334000"/>
          <p14:tracePt t="89017" x="2324100" y="5334000"/>
          <p14:tracePt t="89034" x="2387600" y="5334000"/>
          <p14:tracePt t="89050" x="2419350" y="5334000"/>
          <p14:tracePt t="89066" x="2457450" y="5334000"/>
          <p14:tracePt t="89083" x="2501900" y="5359400"/>
          <p14:tracePt t="89100" x="2546350" y="5391150"/>
          <p14:tracePt t="89100" x="2578100" y="5397500"/>
          <p14:tracePt t="89118" x="2616200" y="5422900"/>
          <p14:tracePt t="89134" x="2654300" y="5448300"/>
          <p14:tracePt t="89150" x="2667000" y="5461000"/>
          <p14:tracePt t="89167" x="2679700" y="5473700"/>
          <p14:tracePt t="89183" x="2692400" y="5518150"/>
          <p14:tracePt t="89200" x="2692400" y="5543550"/>
          <p14:tracePt t="89217" x="2692400" y="5568950"/>
          <p14:tracePt t="89233" x="2692400" y="5581650"/>
          <p14:tracePt t="89250" x="2667000" y="5607050"/>
          <p14:tracePt t="89266" x="2635250" y="5619750"/>
          <p14:tracePt t="89266" x="2616200" y="5619750"/>
          <p14:tracePt t="89286" x="2603500" y="5626100"/>
          <p14:tracePt t="89299" x="2584450" y="5626100"/>
          <p14:tracePt t="89299" x="2571750" y="5632450"/>
          <p14:tracePt t="89318" x="2552700" y="5632450"/>
          <p14:tracePt t="89335" x="2546350" y="5632450"/>
          <p14:tracePt t="89349" x="2540000" y="5632450"/>
          <p14:tracePt t="89389" x="2533650" y="5632450"/>
          <p14:tracePt t="89389" x="0" y="0"/>
        </p14:tracePtLst>
      </p14:laserTraceLst>
    </p:ext>
  </p:extLs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7544" y="23042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70</a:t>
            </a:fld>
            <a:endParaRPr lang="es-ES" altLang="zh-TW"/>
          </a:p>
        </p:txBody>
      </p:sp>
      <p:sp>
        <p:nvSpPr>
          <p:cNvPr id="8" name="矩形 7"/>
          <p:cNvSpPr/>
          <p:nvPr/>
        </p:nvSpPr>
        <p:spPr>
          <a:xfrm>
            <a:off x="947146" y="511078"/>
            <a:ext cx="7270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關於利益衝突迴避之法律規定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Rectangle 3"/>
          <p:cNvSpPr txBox="1">
            <a:spLocks noRot="1" noChangeArrowheads="1"/>
          </p:cNvSpPr>
          <p:nvPr/>
        </p:nvSpPr>
        <p:spPr bwMode="auto">
          <a:xfrm>
            <a:off x="369912" y="1340768"/>
            <a:ext cx="8424862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buFont typeface="Wingdings" pitchFamily="2" charset="2"/>
              <a:buChar char="n"/>
              <a:defRPr/>
            </a:pPr>
            <a:r>
              <a:rPr kumimoji="0" lang="zh-TW" altLang="en-US" sz="2800" b="1" dirty="0" smtClean="0">
                <a:solidFill>
                  <a:srgbClr val="0000FF"/>
                </a:solidFill>
                <a:latin typeface="標楷體"/>
                <a:ea typeface="標楷體"/>
              </a:rPr>
              <a:t>政府採購法第</a:t>
            </a:r>
            <a:r>
              <a:rPr kumimoji="0" lang="en-US" altLang="zh-TW" sz="2800" b="1" dirty="0" smtClean="0">
                <a:solidFill>
                  <a:srgbClr val="0000FF"/>
                </a:solidFill>
                <a:latin typeface="標楷體"/>
                <a:ea typeface="標楷體"/>
              </a:rPr>
              <a:t>15</a:t>
            </a:r>
            <a:r>
              <a:rPr kumimoji="0" lang="zh-TW" altLang="en-US" sz="2800" b="1" dirty="0" smtClean="0">
                <a:solidFill>
                  <a:srgbClr val="0000FF"/>
                </a:solidFill>
                <a:latin typeface="標楷體"/>
                <a:ea typeface="標楷體"/>
              </a:rPr>
              <a:t>條：</a:t>
            </a:r>
            <a:endParaRPr kumimoji="0" lang="en-US" altLang="zh-TW" sz="2800" b="1" dirty="0" smtClean="0">
              <a:solidFill>
                <a:srgbClr val="0000FF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kumimoji="0" lang="zh-TW" altLang="en-US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  第</a:t>
            </a:r>
            <a:r>
              <a:rPr kumimoji="0" lang="en-US" altLang="zh-TW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2</a:t>
            </a:r>
            <a:r>
              <a:rPr kumimoji="0" lang="zh-TW" altLang="en-US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項</a:t>
            </a:r>
            <a:r>
              <a:rPr kumimoji="0" lang="en-US" altLang="zh-TW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:</a:t>
            </a:r>
            <a:r>
              <a:rPr kumimoji="0"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機關人員對於與採購有關之事項，涉及</a:t>
            </a:r>
            <a:r>
              <a:rPr kumimoji="0"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本人</a:t>
            </a:r>
            <a:endParaRPr kumimoji="0" lang="en-US" altLang="zh-TW" sz="2800" dirty="0" smtClean="0">
              <a:solidFill>
                <a:srgbClr val="322D93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kumimoji="0" lang="en-US" altLang="zh-TW" sz="2800" dirty="0">
                <a:solidFill>
                  <a:srgbClr val="322D93"/>
                </a:solidFill>
                <a:latin typeface="標楷體"/>
                <a:ea typeface="標楷體"/>
              </a:rPr>
              <a:t> </a:t>
            </a:r>
            <a:r>
              <a:rPr kumimoji="0" lang="en-US" altLang="zh-TW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   </a:t>
            </a:r>
            <a:r>
              <a:rPr kumimoji="0"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、</a:t>
            </a:r>
            <a:r>
              <a:rPr kumimoji="0"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配偶、二親等以內親屬，或共同生活</a:t>
            </a:r>
            <a:r>
              <a:rPr kumimoji="0"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家屬</a:t>
            </a:r>
            <a:endParaRPr kumimoji="0" lang="en-US" altLang="zh-TW" sz="2800" dirty="0" smtClean="0">
              <a:solidFill>
                <a:srgbClr val="322D93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kumimoji="0" lang="en-US" altLang="zh-TW" sz="2800" dirty="0">
                <a:solidFill>
                  <a:srgbClr val="322D93"/>
                </a:solidFill>
                <a:latin typeface="標楷體"/>
                <a:ea typeface="標楷體"/>
              </a:rPr>
              <a:t> </a:t>
            </a:r>
            <a:r>
              <a:rPr kumimoji="0" lang="en-US" altLang="zh-TW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   </a:t>
            </a:r>
            <a:r>
              <a:rPr kumimoji="0"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之</a:t>
            </a:r>
            <a:r>
              <a:rPr kumimoji="0"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利益時，</a:t>
            </a:r>
            <a:r>
              <a:rPr kumimoji="0" lang="zh-TW" altLang="en-US" sz="2800" u="sng" dirty="0">
                <a:solidFill>
                  <a:srgbClr val="FF0000"/>
                </a:solidFill>
                <a:latin typeface="標楷體"/>
                <a:ea typeface="標楷體"/>
              </a:rPr>
              <a:t>應行迴避</a:t>
            </a:r>
            <a:r>
              <a:rPr kumimoji="0"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。</a:t>
            </a:r>
            <a:endParaRPr kumimoji="0" lang="en-US" altLang="zh-TW" sz="2800" dirty="0" smtClean="0">
              <a:solidFill>
                <a:srgbClr val="322D93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kumimoji="0"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 </a:t>
            </a:r>
            <a:r>
              <a:rPr kumimoji="0"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</a:t>
            </a:r>
            <a:r>
              <a:rPr kumimoji="0" lang="zh-TW" altLang="en-US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第</a:t>
            </a:r>
            <a:r>
              <a:rPr kumimoji="0" lang="en-US" altLang="zh-TW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3</a:t>
            </a:r>
            <a:r>
              <a:rPr kumimoji="0" lang="zh-TW" altLang="en-US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項</a:t>
            </a:r>
            <a:r>
              <a:rPr kumimoji="0" lang="en-US" altLang="zh-TW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:</a:t>
            </a:r>
            <a:r>
              <a:rPr kumimoji="0"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機關首長發現前項人員有應行迴避之情事</a:t>
            </a:r>
            <a:r>
              <a:rPr kumimoji="0"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而</a:t>
            </a:r>
            <a:endParaRPr kumimoji="0" lang="en-US" altLang="zh-TW" sz="2800" dirty="0" smtClean="0">
              <a:solidFill>
                <a:srgbClr val="322D93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kumimoji="0"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 </a:t>
            </a:r>
            <a:r>
              <a:rPr kumimoji="0"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   未</a:t>
            </a:r>
            <a:r>
              <a:rPr kumimoji="0"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依規定迴避者，應令其迴避，並另行</a:t>
            </a:r>
            <a:r>
              <a:rPr kumimoji="0"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指定</a:t>
            </a:r>
            <a:endParaRPr kumimoji="0" lang="en-US" altLang="zh-TW" sz="2800" dirty="0" smtClean="0">
              <a:solidFill>
                <a:srgbClr val="322D93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kumimoji="0"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 </a:t>
            </a:r>
            <a:r>
              <a:rPr kumimoji="0"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   人員</a:t>
            </a:r>
            <a:r>
              <a:rPr kumimoji="0"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辦理。</a:t>
            </a:r>
            <a:endParaRPr kumimoji="0" lang="en-US" altLang="zh-TW" sz="2800" dirty="0" smtClean="0">
              <a:solidFill>
                <a:srgbClr val="322D93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kumimoji="0" lang="en-US" altLang="zh-TW" sz="2800" dirty="0">
                <a:solidFill>
                  <a:srgbClr val="322D93"/>
                </a:solidFill>
                <a:latin typeface="標楷體"/>
                <a:ea typeface="標楷體"/>
              </a:rPr>
              <a:t> </a:t>
            </a:r>
            <a:r>
              <a:rPr kumimoji="0" lang="en-US" altLang="zh-TW" sz="2800" dirty="0" smtClean="0">
                <a:solidFill>
                  <a:srgbClr val="322D93"/>
                </a:solidFill>
                <a:latin typeface="標楷體"/>
                <a:ea typeface="標楷體"/>
              </a:rPr>
              <a:t> </a:t>
            </a: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kumimoji="0" lang="zh-TW" altLang="en-US" sz="2800" b="1" dirty="0">
                <a:solidFill>
                  <a:srgbClr val="0000FF"/>
                </a:solidFill>
                <a:latin typeface="標楷體"/>
                <a:ea typeface="標楷體"/>
              </a:rPr>
              <a:t> </a:t>
            </a:r>
            <a:r>
              <a:rPr kumimoji="0" lang="zh-TW" altLang="en-US" sz="2800" b="1" dirty="0" smtClean="0">
                <a:solidFill>
                  <a:srgbClr val="0000FF"/>
                </a:solidFill>
                <a:latin typeface="標楷體"/>
                <a:ea typeface="標楷體"/>
              </a:rPr>
              <a:t> </a:t>
            </a:r>
            <a:endParaRPr kumimoji="0" lang="en-US" altLang="zh-TW" sz="2800" b="1" dirty="0">
              <a:solidFill>
                <a:srgbClr val="0000FF"/>
              </a:solidFill>
              <a:latin typeface="標楷體"/>
              <a:ea typeface="標楷體"/>
            </a:endParaRPr>
          </a:p>
          <a:p>
            <a:pPr marL="266700" algn="just" eaLnBrk="1" hangingPunct="1">
              <a:defRPr/>
            </a:pPr>
            <a:r>
              <a:rPr kumimoji="0" lang="zh-TW" altLang="en-US" sz="2800" b="1" dirty="0" smtClean="0">
                <a:solidFill>
                  <a:srgbClr val="002060"/>
                </a:solidFill>
                <a:latin typeface="標楷體"/>
                <a:ea typeface="標楷體"/>
              </a:rPr>
              <a:t>    </a:t>
            </a:r>
            <a:endParaRPr kumimoji="0" lang="en-US" altLang="zh-TW" sz="2800" b="1" dirty="0" smtClean="0">
              <a:solidFill>
                <a:srgbClr val="002060"/>
              </a:solidFill>
              <a:latin typeface="標楷體"/>
              <a:ea typeface="標楷體"/>
            </a:endParaRPr>
          </a:p>
          <a:p>
            <a:pPr marL="266700" algn="just" eaLnBrk="1" hangingPunct="1">
              <a:defRPr/>
            </a:pPr>
            <a:endParaRPr kumimoji="0" lang="en-US" altLang="zh-TW" sz="2800" b="1" dirty="0">
              <a:solidFill>
                <a:srgbClr val="002060"/>
              </a:solidFill>
              <a:latin typeface="標楷體"/>
              <a:ea typeface="標楷體"/>
            </a:endParaRP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kumimoji="0" lang="zh-TW" altLang="en-US" sz="2800" b="1" dirty="0">
              <a:solidFill>
                <a:srgbClr val="002060"/>
              </a:solidFill>
              <a:latin typeface="標楷體" pitchFamily="65" charset="-120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304093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7544" y="23042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71</a:t>
            </a:fld>
            <a:endParaRPr lang="es-ES" altLang="zh-TW"/>
          </a:p>
        </p:txBody>
      </p:sp>
      <p:sp>
        <p:nvSpPr>
          <p:cNvPr id="8" name="矩形 7"/>
          <p:cNvSpPr/>
          <p:nvPr/>
        </p:nvSpPr>
        <p:spPr>
          <a:xfrm>
            <a:off x="947146" y="511078"/>
            <a:ext cx="7270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關於利益衝突迴避之法律規定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467544" y="1196752"/>
            <a:ext cx="8424862" cy="535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buFont typeface="Wingdings" pitchFamily="2" charset="2"/>
              <a:buChar char="n"/>
              <a:defRPr/>
            </a:pPr>
            <a:r>
              <a:rPr lang="zh-TW" altLang="en-US" sz="2800" b="1" dirty="0">
                <a:solidFill>
                  <a:srgbClr val="0000FF"/>
                </a:solidFill>
                <a:latin typeface="標楷體"/>
                <a:ea typeface="標楷體"/>
              </a:rPr>
              <a:t>行政程序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/>
                <a:ea typeface="標楷體"/>
              </a:rPr>
              <a:t>法第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/>
                <a:ea typeface="標楷體"/>
              </a:rPr>
              <a:t>32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/>
                <a:ea typeface="標楷體"/>
              </a:rPr>
              <a:t>條：</a:t>
            </a:r>
            <a:endParaRPr lang="en-US" altLang="zh-TW" sz="2800" b="1" dirty="0" smtClean="0">
              <a:solidFill>
                <a:srgbClr val="0000FF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   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公務員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在行政程序中，有下列各款情形之一者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，</a:t>
            </a:r>
            <a:endParaRPr lang="en-US" altLang="zh-TW" sz="2800" dirty="0" smtClean="0">
              <a:solidFill>
                <a:srgbClr val="322D93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</a:t>
            </a:r>
            <a:r>
              <a:rPr lang="zh-TW" altLang="en-US" sz="2800" u="sng" dirty="0" smtClean="0">
                <a:solidFill>
                  <a:srgbClr val="FF0000"/>
                </a:solidFill>
                <a:latin typeface="標楷體"/>
                <a:ea typeface="標楷體"/>
              </a:rPr>
              <a:t>應</a:t>
            </a:r>
            <a:r>
              <a:rPr lang="zh-TW" altLang="en-US" sz="2800" u="sng" dirty="0">
                <a:solidFill>
                  <a:srgbClr val="FF0000"/>
                </a:solidFill>
                <a:latin typeface="標楷體"/>
                <a:ea typeface="標楷體"/>
              </a:rPr>
              <a:t>自行迴避</a:t>
            </a:r>
            <a:r>
              <a:rPr lang="en-US" altLang="zh-TW" sz="2800" dirty="0">
                <a:solidFill>
                  <a:srgbClr val="322D93"/>
                </a:solidFill>
                <a:latin typeface="標楷體"/>
                <a:ea typeface="標楷體"/>
              </a:rPr>
              <a:t>︰</a:t>
            </a: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一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、本人或其配偶、前配偶、四親等內之血親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或</a:t>
            </a:r>
            <a:endParaRPr lang="en-US" altLang="zh-TW" sz="2800" dirty="0" smtClean="0">
              <a:solidFill>
                <a:srgbClr val="322D93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    三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親等內之姻親或曾有此關係者為事件之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當</a:t>
            </a:r>
            <a:endParaRPr lang="en-US" altLang="zh-TW" sz="2800" dirty="0" smtClean="0">
              <a:solidFill>
                <a:srgbClr val="322D93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   事人時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。</a:t>
            </a: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二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、本人或其配偶、前配偶，就該事件與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當事人</a:t>
            </a:r>
            <a:endParaRPr lang="en-US" altLang="zh-TW" sz="2800" dirty="0" smtClean="0">
              <a:solidFill>
                <a:srgbClr val="322D93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   有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共同權利人或共同義務人之關係者。</a:t>
            </a: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三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、現為或曾為該事件當事人之代理人、輔佐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人</a:t>
            </a:r>
            <a:endParaRPr lang="en-US" altLang="zh-TW" sz="2800" dirty="0" smtClean="0">
              <a:solidFill>
                <a:srgbClr val="322D93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   者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。</a:t>
            </a: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四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、於該事件，曾為證人、鑑定人者。</a:t>
            </a:r>
            <a:endParaRPr lang="en-US" altLang="zh-TW" sz="2800" dirty="0" smtClean="0">
              <a:solidFill>
                <a:srgbClr val="322D93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endParaRPr lang="en-US" altLang="zh-TW" sz="2800" b="1" dirty="0">
              <a:solidFill>
                <a:srgbClr val="C00000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endParaRPr lang="en-US" altLang="zh-TW" sz="2800" b="1" dirty="0" smtClean="0">
              <a:solidFill>
                <a:srgbClr val="C00000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endParaRPr lang="en-US" altLang="zh-TW" sz="2800" b="1" dirty="0">
              <a:solidFill>
                <a:srgbClr val="C00000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</a:t>
            </a:r>
            <a:r>
              <a:rPr lang="en-US" altLang="zh-TW" sz="2800" dirty="0" smtClean="0">
                <a:solidFill>
                  <a:srgbClr val="322D93"/>
                </a:solidFill>
                <a:latin typeface="標楷體"/>
                <a:ea typeface="標楷體"/>
              </a:rPr>
              <a:t>  </a:t>
            </a: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b="1" dirty="0">
                <a:solidFill>
                  <a:srgbClr val="0000FF"/>
                </a:solidFill>
                <a:latin typeface="標楷體"/>
                <a:ea typeface="標楷體"/>
              </a:rPr>
              <a:t> 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/>
                <a:ea typeface="標楷體"/>
              </a:rPr>
              <a:t> </a:t>
            </a:r>
            <a:endParaRPr lang="en-US" altLang="zh-TW" sz="2800" b="1" dirty="0">
              <a:solidFill>
                <a:srgbClr val="0000FF"/>
              </a:solidFill>
              <a:latin typeface="標楷體"/>
              <a:ea typeface="標楷體"/>
            </a:endParaRPr>
          </a:p>
          <a:p>
            <a:pPr marL="266700" algn="just" eaLnBrk="1" hangingPunct="1">
              <a:defRPr/>
            </a:pPr>
            <a:r>
              <a:rPr lang="zh-TW" altLang="en-US" sz="2800" b="1" dirty="0" smtClean="0">
                <a:solidFill>
                  <a:srgbClr val="002060"/>
                </a:solidFill>
                <a:latin typeface="標楷體"/>
                <a:ea typeface="標楷體"/>
              </a:rPr>
              <a:t>    </a:t>
            </a:r>
            <a:endParaRPr lang="en-US" altLang="zh-TW" sz="2800" b="1" dirty="0" smtClean="0">
              <a:solidFill>
                <a:srgbClr val="002060"/>
              </a:solidFill>
              <a:latin typeface="標楷體"/>
              <a:ea typeface="標楷體"/>
            </a:endParaRPr>
          </a:p>
          <a:p>
            <a:pPr marL="266700" algn="just" eaLnBrk="1" hangingPunct="1">
              <a:defRPr/>
            </a:pPr>
            <a:endParaRPr lang="en-US" altLang="zh-TW" sz="2800" b="1" dirty="0">
              <a:solidFill>
                <a:srgbClr val="002060"/>
              </a:solidFill>
              <a:latin typeface="標楷體"/>
              <a:ea typeface="標楷體"/>
            </a:endParaRP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zh-TW" altLang="en-US" sz="2800" b="1" dirty="0">
              <a:solidFill>
                <a:srgbClr val="002060"/>
              </a:solidFill>
              <a:latin typeface="標楷體" pitchFamily="65" charset="-120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398703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7544" y="23042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72</a:t>
            </a:fld>
            <a:endParaRPr lang="es-ES" altLang="zh-TW"/>
          </a:p>
        </p:txBody>
      </p:sp>
      <p:sp>
        <p:nvSpPr>
          <p:cNvPr id="8" name="矩形 7"/>
          <p:cNvSpPr/>
          <p:nvPr/>
        </p:nvSpPr>
        <p:spPr>
          <a:xfrm>
            <a:off x="947146" y="511078"/>
            <a:ext cx="7270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關於利益衝突迴避之法律規定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261938" y="1157409"/>
            <a:ext cx="8424862" cy="535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buFont typeface="Wingdings" pitchFamily="2" charset="2"/>
              <a:buChar char="n"/>
              <a:defRPr/>
            </a:pPr>
            <a:r>
              <a:rPr lang="zh-TW" altLang="en-US" sz="2800" b="1" dirty="0">
                <a:solidFill>
                  <a:srgbClr val="0000FF"/>
                </a:solidFill>
                <a:latin typeface="標楷體"/>
                <a:ea typeface="標楷體"/>
              </a:rPr>
              <a:t>行政程序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/>
                <a:ea typeface="標楷體"/>
              </a:rPr>
              <a:t>法第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/>
                <a:ea typeface="標楷體"/>
              </a:rPr>
              <a:t>33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/>
                <a:ea typeface="標楷體"/>
              </a:rPr>
              <a:t>條：</a:t>
            </a:r>
            <a:endParaRPr lang="en-US" altLang="zh-TW" sz="2800" b="1" dirty="0" smtClean="0">
              <a:solidFill>
                <a:srgbClr val="0000FF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  第</a:t>
            </a:r>
            <a:r>
              <a:rPr lang="en-US" altLang="zh-TW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1</a:t>
            </a:r>
            <a:r>
              <a:rPr lang="zh-TW" altLang="en-US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項</a:t>
            </a:r>
            <a:r>
              <a:rPr lang="en-US" altLang="zh-TW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:</a:t>
            </a: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公務員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有下列各款情形之一者，當事人得</a:t>
            </a:r>
            <a:r>
              <a:rPr lang="zh-TW" altLang="en-US" sz="2800" dirty="0">
                <a:solidFill>
                  <a:srgbClr val="FF0000"/>
                </a:solidFill>
                <a:latin typeface="標楷體"/>
                <a:ea typeface="標楷體"/>
              </a:rPr>
              <a:t>申請</a:t>
            </a:r>
            <a:r>
              <a:rPr lang="zh-TW" altLang="en-US" sz="2800" dirty="0" smtClean="0">
                <a:solidFill>
                  <a:srgbClr val="FF0000"/>
                </a:solidFill>
                <a:latin typeface="標楷體"/>
                <a:ea typeface="標楷體"/>
              </a:rPr>
              <a:t>迴</a:t>
            </a:r>
            <a:endParaRPr lang="en-US" altLang="zh-TW" sz="2800" dirty="0" smtClean="0">
              <a:solidFill>
                <a:srgbClr val="FF0000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dirty="0">
                <a:solidFill>
                  <a:srgbClr val="FF0000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rgbClr val="FF0000"/>
                </a:solidFill>
                <a:latin typeface="標楷體"/>
                <a:ea typeface="標楷體"/>
              </a:rPr>
              <a:t>   避</a:t>
            </a:r>
            <a:r>
              <a:rPr lang="en-US" altLang="zh-TW" sz="2800" dirty="0">
                <a:solidFill>
                  <a:srgbClr val="322D93"/>
                </a:solidFill>
                <a:latin typeface="標楷體"/>
                <a:ea typeface="標楷體"/>
              </a:rPr>
              <a:t>︰</a:t>
            </a: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 一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、有前條所定之情形而不自行迴避者。</a:t>
            </a: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 二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、有具體事實，足認其執行職務有偏頗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之虞</a:t>
            </a:r>
            <a:endParaRPr lang="en-US" altLang="zh-TW" sz="2800" dirty="0" smtClean="0">
              <a:solidFill>
                <a:srgbClr val="322D93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    者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。</a:t>
            </a: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</a:t>
            </a:r>
            <a:r>
              <a:rPr lang="zh-TW" altLang="en-US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第</a:t>
            </a:r>
            <a:r>
              <a:rPr lang="en-US" altLang="zh-TW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5</a:t>
            </a:r>
            <a:r>
              <a:rPr lang="zh-TW" altLang="en-US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項</a:t>
            </a:r>
            <a:r>
              <a:rPr lang="en-US" altLang="zh-TW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:</a:t>
            </a: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標楷體"/>
                <a:ea typeface="標楷體"/>
              </a:rPr>
              <a:t> </a:t>
            </a:r>
            <a:r>
              <a:rPr lang="zh-TW" altLang="en-US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   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公務員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有前條所定情形不自行迴避，而未經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當事</a:t>
            </a:r>
            <a:endParaRPr lang="en-US" altLang="zh-TW" sz="2800" dirty="0" smtClean="0">
              <a:solidFill>
                <a:srgbClr val="322D93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 人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申請迴避者，應由該公務員所屬</a:t>
            </a:r>
            <a:r>
              <a:rPr lang="zh-TW" altLang="en-US" sz="2800" dirty="0">
                <a:solidFill>
                  <a:srgbClr val="FF0000"/>
                </a:solidFill>
                <a:latin typeface="標楷體"/>
                <a:ea typeface="標楷體"/>
              </a:rPr>
              <a:t>機關依職權</a:t>
            </a:r>
            <a:r>
              <a:rPr lang="zh-TW" altLang="en-US" sz="2800" dirty="0" smtClean="0">
                <a:solidFill>
                  <a:srgbClr val="FF0000"/>
                </a:solidFill>
                <a:latin typeface="標楷體"/>
                <a:ea typeface="標楷體"/>
              </a:rPr>
              <a:t>命</a:t>
            </a:r>
            <a:endParaRPr lang="en-US" altLang="zh-TW" sz="2800" dirty="0" smtClean="0">
              <a:solidFill>
                <a:srgbClr val="FF0000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dirty="0">
                <a:solidFill>
                  <a:srgbClr val="FF0000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rgbClr val="FF0000"/>
                </a:solidFill>
                <a:latin typeface="標楷體"/>
                <a:ea typeface="標楷體"/>
              </a:rPr>
              <a:t>   其</a:t>
            </a:r>
            <a:r>
              <a:rPr lang="zh-TW" altLang="en-US" sz="2800" dirty="0">
                <a:solidFill>
                  <a:srgbClr val="FF0000"/>
                </a:solidFill>
                <a:latin typeface="標楷體"/>
                <a:ea typeface="標楷體"/>
              </a:rPr>
              <a:t>迴避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。</a:t>
            </a:r>
            <a:endParaRPr lang="en-US" altLang="zh-TW" sz="2800" dirty="0">
              <a:solidFill>
                <a:srgbClr val="322D93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endParaRPr lang="en-US" altLang="zh-TW" sz="2800" b="1" dirty="0" smtClean="0">
              <a:solidFill>
                <a:srgbClr val="C00000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endParaRPr lang="en-US" altLang="zh-TW" sz="2800" b="1" dirty="0">
              <a:solidFill>
                <a:srgbClr val="C00000"/>
              </a:solidFill>
              <a:latin typeface="標楷體"/>
              <a:ea typeface="標楷體"/>
            </a:endParaRP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</a:t>
            </a:r>
            <a:r>
              <a:rPr lang="en-US" altLang="zh-TW" sz="2800" dirty="0" smtClean="0">
                <a:solidFill>
                  <a:srgbClr val="322D93"/>
                </a:solidFill>
                <a:latin typeface="標楷體"/>
                <a:ea typeface="標楷體"/>
              </a:rPr>
              <a:t>  </a:t>
            </a:r>
          </a:p>
          <a:p>
            <a:pPr algn="just" eaLnBrk="1" hangingPunct="1">
              <a:buClr>
                <a:srgbClr val="0BD0D9">
                  <a:lumMod val="60000"/>
                  <a:lumOff val="40000"/>
                </a:srgbClr>
              </a:buClr>
              <a:defRPr/>
            </a:pPr>
            <a:r>
              <a:rPr lang="zh-TW" altLang="en-US" sz="2800" b="1" dirty="0">
                <a:solidFill>
                  <a:srgbClr val="0000FF"/>
                </a:solidFill>
                <a:latin typeface="標楷體"/>
                <a:ea typeface="標楷體"/>
              </a:rPr>
              <a:t> 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/>
                <a:ea typeface="標楷體"/>
              </a:rPr>
              <a:t> </a:t>
            </a:r>
            <a:endParaRPr lang="en-US" altLang="zh-TW" sz="2800" b="1" dirty="0">
              <a:solidFill>
                <a:srgbClr val="0000FF"/>
              </a:solidFill>
              <a:latin typeface="標楷體"/>
              <a:ea typeface="標楷體"/>
            </a:endParaRPr>
          </a:p>
          <a:p>
            <a:pPr marL="266700" algn="just" eaLnBrk="1" hangingPunct="1">
              <a:defRPr/>
            </a:pPr>
            <a:r>
              <a:rPr lang="zh-TW" altLang="en-US" sz="2800" b="1" dirty="0" smtClean="0">
                <a:solidFill>
                  <a:srgbClr val="002060"/>
                </a:solidFill>
                <a:latin typeface="標楷體"/>
                <a:ea typeface="標楷體"/>
              </a:rPr>
              <a:t>    </a:t>
            </a:r>
            <a:endParaRPr lang="en-US" altLang="zh-TW" sz="2800" b="1" dirty="0" smtClean="0">
              <a:solidFill>
                <a:srgbClr val="002060"/>
              </a:solidFill>
              <a:latin typeface="標楷體"/>
              <a:ea typeface="標楷體"/>
            </a:endParaRPr>
          </a:p>
          <a:p>
            <a:pPr marL="266700" algn="just" eaLnBrk="1" hangingPunct="1">
              <a:defRPr/>
            </a:pPr>
            <a:endParaRPr lang="en-US" altLang="zh-TW" sz="2800" b="1" dirty="0">
              <a:solidFill>
                <a:srgbClr val="002060"/>
              </a:solidFill>
              <a:latin typeface="標楷體"/>
              <a:ea typeface="標楷體"/>
            </a:endParaRP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zh-TW" altLang="en-US" sz="2800" b="1" dirty="0">
              <a:solidFill>
                <a:srgbClr val="002060"/>
              </a:solidFill>
              <a:latin typeface="標楷體" pitchFamily="65" charset="-120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196765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7544" y="23042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73</a:t>
            </a:fld>
            <a:endParaRPr lang="es-ES" altLang="zh-TW"/>
          </a:p>
        </p:txBody>
      </p:sp>
      <p:sp>
        <p:nvSpPr>
          <p:cNvPr id="8" name="矩形 7"/>
          <p:cNvSpPr/>
          <p:nvPr/>
        </p:nvSpPr>
        <p:spPr>
          <a:xfrm>
            <a:off x="947146" y="511078"/>
            <a:ext cx="7270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關於利益衝突迴避之法律規定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18711"/>
            <a:ext cx="8852159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9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7544" y="23042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74</a:t>
            </a:fld>
            <a:endParaRPr lang="es-ES" altLang="zh-TW"/>
          </a:p>
        </p:txBody>
      </p:sp>
      <p:sp>
        <p:nvSpPr>
          <p:cNvPr id="8" name="矩形 7"/>
          <p:cNvSpPr/>
          <p:nvPr/>
        </p:nvSpPr>
        <p:spPr>
          <a:xfrm>
            <a:off x="1017948" y="585384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關於利益衝突迴避之法律規定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4"/>
          <p:cNvSpPr txBox="1">
            <a:spLocks/>
          </p:cNvSpPr>
          <p:nvPr/>
        </p:nvSpPr>
        <p:spPr bwMode="auto">
          <a:xfrm>
            <a:off x="0" y="1196752"/>
            <a:ext cx="8929687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1528763" marR="0" lvl="1" indent="-1258888" algn="just" defTabSz="914400" rtl="0" eaLnBrk="0" fontAlgn="base" latinLnBrk="0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anose="05020102010507070707" pitchFamily="18" charset="2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    第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2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項：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前項人員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/>
                <a:ea typeface="標楷體"/>
              </a:rPr>
              <a:t>有應自行迴避之情事而不迴避者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1528763" marR="0" lvl="1" indent="-1258888" algn="just" defTabSz="914400" rtl="0" eaLnBrk="0" fontAlgn="base" latinLnBrk="0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/>
                <a:ea typeface="標楷體"/>
              </a:rPr>
              <a:t>          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/>
                <a:ea typeface="標楷體"/>
              </a:rPr>
              <a:t>，得由與會其餘人員申請其迴避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，或由主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322D93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1528763" marR="0" lvl="1" indent="-1258888" algn="just" defTabSz="914400" rtl="0" eaLnBrk="0" fontAlgn="base" latinLnBrk="0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          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席依職權命其迴避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273050" marR="0" lvl="0" indent="-27305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n"/>
              <a:tabLst/>
              <a:defRPr/>
            </a:pP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273050" marR="0" lvl="0" indent="-27305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n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/>
                <a:ea typeface="標楷體"/>
              </a:rPr>
              <a:t>公務人員陞遷法</a:t>
            </a:r>
            <a:endParaRPr kumimoji="0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0" marR="0" lvl="0" indent="0" algn="just" defTabSz="914400" rtl="0" eaLnBrk="0" fontAlgn="base" latinLnBrk="0" hangingPunct="0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  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第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16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條：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各機關辦理陞遷業務人員，不得徇私舞弊、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322D93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0" marR="0" lvl="0" indent="0" algn="just" defTabSz="914400" rtl="0" eaLnBrk="0" fontAlgn="base" latinLnBrk="0" hangingPunct="0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         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遺漏舛誤或洩漏秘密；其涉及本人、配偶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322D93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0" marR="0" lvl="0" indent="0" algn="just" defTabSz="914400" rtl="0" eaLnBrk="0" fontAlgn="base" latinLnBrk="0" hangingPunct="0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         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及三親等以內血親、姻親之甄審（選）案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322D93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0" marR="0" lvl="0" indent="0" algn="just" defTabSz="914400" rtl="0" eaLnBrk="0" fontAlgn="base" latinLnBrk="0" hangingPunct="0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         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，</a:t>
            </a:r>
            <a:r>
              <a:rPr kumimoji="0" lang="zh-TW" alt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/>
                <a:ea typeface="標楷體"/>
              </a:rPr>
              <a:t>應行迴避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/>
                <a:ea typeface="標楷體"/>
              </a:rPr>
              <a:t>。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如有違反，視情節予以懲處。 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322D93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/>
                <a:ea typeface="標楷體"/>
              </a:rPr>
              <a:t>  </a:t>
            </a:r>
          </a:p>
          <a:p>
            <a:pPr marL="1346200" marR="0" lvl="0" indent="-1074738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25446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7544" y="23042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75</a:t>
            </a:fld>
            <a:endParaRPr lang="es-ES" altLang="zh-TW"/>
          </a:p>
        </p:txBody>
      </p:sp>
      <p:sp>
        <p:nvSpPr>
          <p:cNvPr id="8" name="矩形 7"/>
          <p:cNvSpPr/>
          <p:nvPr/>
        </p:nvSpPr>
        <p:spPr>
          <a:xfrm>
            <a:off x="994372" y="540434"/>
            <a:ext cx="7175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關於利益衝突迴避之法律規定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4"/>
          <p:cNvSpPr txBox="1">
            <a:spLocks/>
          </p:cNvSpPr>
          <p:nvPr/>
        </p:nvSpPr>
        <p:spPr bwMode="auto">
          <a:xfrm>
            <a:off x="190313" y="1360486"/>
            <a:ext cx="8929687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273050" algn="just" defTabSz="914400" rtl="0" eaLnBrk="0" fontAlgn="base" latinLnBrk="0" hangingPunct="0">
              <a:lnSpc>
                <a:spcPts val="336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n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/>
                <a:ea typeface="標楷體"/>
              </a:rPr>
              <a:t>公務人員任用法第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/>
                <a:ea typeface="標楷體"/>
              </a:rPr>
              <a:t>26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/>
                <a:ea typeface="標楷體"/>
              </a:rPr>
              <a:t>條 </a:t>
            </a:r>
            <a:endParaRPr kumimoji="0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1346200" marR="0" lvl="0" indent="-1074738" algn="just" defTabSz="914400" rtl="0" eaLnBrk="0" fontAlgn="base" latinLnBrk="0" hangingPunct="0">
              <a:lnSpc>
                <a:spcPts val="37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第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1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項：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各機關長官對於</a:t>
            </a: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標楷體"/>
                <a:ea typeface="標楷體"/>
              </a:rPr>
              <a:t>配偶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及</a:t>
            </a: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標楷體"/>
                <a:ea typeface="標楷體"/>
              </a:rPr>
              <a:t>三親等以內血親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標楷體"/>
                <a:ea typeface="標楷體"/>
              </a:rPr>
              <a:t>、</a:t>
            </a:r>
            <a:endParaRPr kumimoji="0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1346200" marR="0" lvl="0" indent="-1074738" algn="just" defTabSz="914400" rtl="0" eaLnBrk="0" fontAlgn="base" latinLnBrk="0" hangingPunct="0">
              <a:lnSpc>
                <a:spcPts val="37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lang="zh-TW" altLang="en-US" sz="2800" b="1" dirty="0">
                <a:solidFill>
                  <a:srgbClr val="00B050"/>
                </a:solidFill>
                <a:latin typeface="標楷體"/>
                <a:ea typeface="標楷體"/>
              </a:rPr>
              <a:t> </a:t>
            </a:r>
            <a:r>
              <a:rPr lang="zh-TW" altLang="en-US" sz="2800" b="1" dirty="0" smtClean="0">
                <a:solidFill>
                  <a:srgbClr val="00B050"/>
                </a:solidFill>
                <a:latin typeface="標楷體"/>
                <a:ea typeface="標楷體"/>
              </a:rPr>
              <a:t>      </a:t>
            </a: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標楷體"/>
                <a:ea typeface="標楷體"/>
              </a:rPr>
              <a:t>姻親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/>
                <a:ea typeface="標楷體"/>
              </a:rPr>
              <a:t>不得在本機關任用，或任用為直接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1346200" marR="0" lvl="0" indent="-1074738" algn="just" defTabSz="914400" rtl="0" eaLnBrk="0" fontAlgn="base" latinLnBrk="0" hangingPunct="0">
              <a:lnSpc>
                <a:spcPts val="37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lang="zh-TW" altLang="en-US" sz="2800" dirty="0">
                <a:solidFill>
                  <a:srgbClr val="FF0000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rgbClr val="FF0000"/>
                </a:solidFill>
                <a:latin typeface="標楷體"/>
                <a:ea typeface="標楷體"/>
              </a:rPr>
              <a:t>     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/>
                <a:ea typeface="標楷體"/>
              </a:rPr>
              <a:t>隸屬機關之長官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/>
                <a:ea typeface="標楷體"/>
              </a:rPr>
              <a:t>。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對於本機關各級主管長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322D93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1346200" marR="0" lvl="0" indent="-1074738" algn="just" defTabSz="914400" rtl="0" eaLnBrk="0" fontAlgn="base" latinLnBrk="0" hangingPunct="0">
              <a:lnSpc>
                <a:spcPts val="37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 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官之配偶及三親等以內血親、姻親，在其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322D93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1346200" marR="0" lvl="0" indent="-1074738" algn="just" defTabSz="914400" rtl="0" eaLnBrk="0" fontAlgn="base" latinLnBrk="0" hangingPunct="0">
              <a:lnSpc>
                <a:spcPts val="37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 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主管單位中</a:t>
            </a:r>
            <a:r>
              <a:rPr kumimoji="0" lang="zh-TW" alt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/>
                <a:ea typeface="標楷體"/>
              </a:rPr>
              <a:t>應</a:t>
            </a:r>
            <a:r>
              <a:rPr kumimoji="0" lang="zh-TW" alt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/>
                <a:ea typeface="標楷體"/>
              </a:rPr>
              <a:t>迴避</a:t>
            </a:r>
            <a:r>
              <a:rPr lang="zh-TW" altLang="en-US" sz="2800" u="sng" dirty="0">
                <a:solidFill>
                  <a:srgbClr val="FF0000"/>
                </a:solidFill>
                <a:latin typeface="標楷體"/>
                <a:ea typeface="標楷體"/>
              </a:rPr>
              <a:t>任用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。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322D93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1346200" marR="0" lvl="0" indent="-1074738" algn="just" defTabSz="914400" rtl="0" eaLnBrk="0" fontAlgn="base" latinLnBrk="0" hangingPunct="0">
              <a:lnSpc>
                <a:spcPts val="37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第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2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項：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應迴避人員，</a:t>
            </a:r>
            <a:r>
              <a:rPr kumimoji="0" lang="zh-TW" alt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在各該長官接任以前任用者</a:t>
            </a:r>
            <a:endParaRPr kumimoji="0" lang="en-US" altLang="zh-TW" sz="2800" b="0" i="0" u="sng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1346200" marR="0" lvl="0" indent="-1074738" algn="just" defTabSz="914400" rtl="0" eaLnBrk="0" fontAlgn="base" latinLnBrk="0" hangingPunct="0">
              <a:lnSpc>
                <a:spcPts val="37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lang="zh-TW" altLang="en-US" sz="2800" dirty="0">
                <a:solidFill>
                  <a:srgbClr val="C00000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rgbClr val="C00000"/>
                </a:solidFill>
                <a:latin typeface="標楷體"/>
                <a:ea typeface="標楷體"/>
              </a:rPr>
              <a:t>      </a:t>
            </a:r>
            <a:r>
              <a:rPr kumimoji="0" lang="zh-TW" altLang="en-US" sz="2800" b="0" i="0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，</a:t>
            </a:r>
            <a:r>
              <a:rPr kumimoji="0" lang="zh-TW" alt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不受前項之限制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。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/>
                <a:ea typeface="標楷體"/>
              </a:rPr>
              <a:t>  </a:t>
            </a:r>
          </a:p>
          <a:p>
            <a:pPr marL="1346200" marR="0" lvl="0" indent="-1074738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148240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7544" y="23042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76</a:t>
            </a:fld>
            <a:endParaRPr lang="es-ES" altLang="zh-TW"/>
          </a:p>
        </p:txBody>
      </p:sp>
      <p:sp>
        <p:nvSpPr>
          <p:cNvPr id="8" name="矩形 7"/>
          <p:cNvSpPr/>
          <p:nvPr/>
        </p:nvSpPr>
        <p:spPr>
          <a:xfrm>
            <a:off x="1089954" y="620688"/>
            <a:ext cx="7226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關於利益衝突迴避之法律規定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4"/>
          <p:cNvSpPr txBox="1">
            <a:spLocks/>
          </p:cNvSpPr>
          <p:nvPr/>
        </p:nvSpPr>
        <p:spPr bwMode="auto">
          <a:xfrm>
            <a:off x="117500" y="1382552"/>
            <a:ext cx="8929687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27305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n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/>
                <a:ea typeface="標楷體"/>
              </a:rPr>
              <a:t>公務員服務法 </a:t>
            </a:r>
          </a:p>
          <a:p>
            <a:pPr marL="1346200" marR="0" lvl="0" indent="-1074738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第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7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條：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公務員不得假借權力，以圖本身或他人之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322D93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1346200" marR="0" lvl="0" indent="-1074738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 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利益，並不得利用職務上之機會，加損害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322D93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1346200" marR="0" lvl="0" indent="-1074738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     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於人。 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322D93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1519238" marR="0" lvl="0" indent="-1247775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第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19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/>
                <a:ea typeface="標楷體"/>
              </a:rPr>
              <a:t>條：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公務員執行職務時，遇有涉及本身或其親（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322D93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1519238" marR="0" lvl="0" indent="-1247775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        家）屬之利害關係者，</a:t>
            </a:r>
            <a:r>
              <a:rPr kumimoji="0" lang="zh-TW" alt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/>
                <a:ea typeface="標楷體"/>
              </a:rPr>
              <a:t>應依法迴避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D93"/>
                </a:solidFill>
                <a:effectLst/>
                <a:uLnTx/>
                <a:uFillTx/>
                <a:latin typeface="標楷體"/>
                <a:ea typeface="標楷體"/>
              </a:rPr>
              <a:t>。</a:t>
            </a:r>
            <a:endParaRPr kumimoji="0" lang="zh-TW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/>
              <a:ea typeface="標楷體"/>
            </a:endParaRPr>
          </a:p>
          <a:p>
            <a:pPr marL="542925" marR="0" lvl="0" indent="-542925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n"/>
              <a:tabLst/>
              <a:defRPr/>
            </a:pPr>
            <a:endParaRPr kumimoji="0" lang="zh-TW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298850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7544" y="23042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77</a:t>
            </a:fld>
            <a:endParaRPr lang="es-ES" altLang="zh-TW"/>
          </a:p>
        </p:txBody>
      </p:sp>
      <p:sp>
        <p:nvSpPr>
          <p:cNvPr id="8" name="矩形 7"/>
          <p:cNvSpPr/>
          <p:nvPr/>
        </p:nvSpPr>
        <p:spPr>
          <a:xfrm>
            <a:off x="1089954" y="620688"/>
            <a:ext cx="7226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關於利益衝突迴避之法律規定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4"/>
          <p:cNvSpPr txBox="1">
            <a:spLocks/>
          </p:cNvSpPr>
          <p:nvPr/>
        </p:nvSpPr>
        <p:spPr bwMode="auto">
          <a:xfrm>
            <a:off x="467544" y="1556792"/>
            <a:ext cx="8929687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360"/>
              </a:lnSpc>
              <a:buFont typeface="Wingdings" pitchFamily="2" charset="2"/>
              <a:buChar char="n"/>
              <a:defRPr/>
            </a:pPr>
            <a:r>
              <a:rPr lang="zh-TW" altLang="en-US" sz="2800" b="1" dirty="0">
                <a:solidFill>
                  <a:srgbClr val="0000FF"/>
                </a:solidFill>
                <a:latin typeface="標楷體"/>
                <a:ea typeface="標楷體"/>
              </a:rPr>
              <a:t>教育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/>
                <a:ea typeface="標楷體"/>
              </a:rPr>
              <a:t>人員任用條例第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/>
                <a:ea typeface="標楷體"/>
              </a:rPr>
              <a:t>32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/>
                <a:ea typeface="標楷體"/>
              </a:rPr>
              <a:t>條 </a:t>
            </a:r>
            <a:endParaRPr lang="en-US" altLang="zh-TW" sz="2800" b="1" dirty="0" smtClean="0">
              <a:solidFill>
                <a:srgbClr val="0000FF"/>
              </a:solidFill>
              <a:latin typeface="標楷體"/>
              <a:ea typeface="標楷體"/>
            </a:endParaRPr>
          </a:p>
          <a:p>
            <a:pPr marL="1346200" indent="-1074738" algn="just">
              <a:lnSpc>
                <a:spcPts val="3400"/>
              </a:lnSpc>
              <a:buFont typeface="Wingdings 2" panose="05020102010507070707" pitchFamily="18" charset="2"/>
              <a:buNone/>
              <a:defRPr/>
            </a:pPr>
            <a:r>
              <a:rPr lang="zh-TW" altLang="en-US" sz="2800" b="1" u="sng" dirty="0">
                <a:solidFill>
                  <a:srgbClr val="322D93"/>
                </a:solidFill>
                <a:latin typeface="標楷體"/>
                <a:ea typeface="標楷體"/>
              </a:rPr>
              <a:t>各級學校校長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不得任用其</a:t>
            </a:r>
            <a:r>
              <a:rPr lang="zh-TW" altLang="en-US" sz="2800" b="1" u="sng" dirty="0">
                <a:solidFill>
                  <a:srgbClr val="00B050"/>
                </a:solidFill>
                <a:latin typeface="標楷體"/>
                <a:ea typeface="標楷體"/>
              </a:rPr>
              <a:t>配偶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或</a:t>
            </a:r>
            <a:r>
              <a:rPr lang="zh-TW" altLang="en-US" sz="2800" b="1" u="sng" dirty="0">
                <a:solidFill>
                  <a:srgbClr val="00B050"/>
                </a:solidFill>
                <a:latin typeface="標楷體"/>
                <a:ea typeface="標楷體"/>
              </a:rPr>
              <a:t>三親等以內</a:t>
            </a:r>
            <a:r>
              <a:rPr lang="zh-TW" altLang="en-US" sz="2800" b="1" u="sng" dirty="0" smtClean="0">
                <a:solidFill>
                  <a:srgbClr val="00B050"/>
                </a:solidFill>
                <a:latin typeface="標楷體"/>
                <a:ea typeface="標楷體"/>
              </a:rPr>
              <a:t>血親</a:t>
            </a:r>
            <a:endParaRPr lang="en-US" altLang="zh-TW" sz="2800" b="1" u="sng" dirty="0" smtClean="0">
              <a:solidFill>
                <a:srgbClr val="00B050"/>
              </a:solidFill>
              <a:latin typeface="標楷體"/>
              <a:ea typeface="標楷體"/>
            </a:endParaRPr>
          </a:p>
          <a:p>
            <a:pPr marL="1346200" indent="-1074738" algn="just">
              <a:lnSpc>
                <a:spcPts val="3400"/>
              </a:lnSpc>
              <a:buFont typeface="Wingdings 2" panose="05020102010507070707" pitchFamily="18" charset="2"/>
              <a:buNone/>
              <a:defRPr/>
            </a:pPr>
            <a:r>
              <a:rPr lang="zh-TW" altLang="en-US" sz="2800" b="1" dirty="0" smtClean="0">
                <a:solidFill>
                  <a:srgbClr val="322D93"/>
                </a:solidFill>
                <a:latin typeface="標楷體"/>
                <a:ea typeface="標楷體"/>
              </a:rPr>
              <a:t>、</a:t>
            </a:r>
            <a:r>
              <a:rPr lang="zh-TW" altLang="en-US" sz="2800" b="1" u="sng" dirty="0" smtClean="0">
                <a:solidFill>
                  <a:srgbClr val="00B050"/>
                </a:solidFill>
                <a:latin typeface="標楷體"/>
                <a:ea typeface="標楷體"/>
              </a:rPr>
              <a:t>姻親</a:t>
            </a:r>
            <a:r>
              <a:rPr lang="zh-TW" altLang="en-US" sz="2800" dirty="0">
                <a:solidFill>
                  <a:srgbClr val="FF0000"/>
                </a:solidFill>
                <a:latin typeface="標楷體"/>
                <a:ea typeface="標楷體"/>
              </a:rPr>
              <a:t>為本校職員或命與其具有各該親屬關係</a:t>
            </a:r>
            <a:r>
              <a:rPr lang="zh-TW" altLang="en-US" sz="2800" dirty="0" smtClean="0">
                <a:solidFill>
                  <a:srgbClr val="FF0000"/>
                </a:solidFill>
                <a:latin typeface="標楷體"/>
                <a:ea typeface="標楷體"/>
              </a:rPr>
              <a:t>之</a:t>
            </a:r>
            <a:endParaRPr lang="en-US" altLang="zh-TW" sz="2800" dirty="0" smtClean="0">
              <a:solidFill>
                <a:srgbClr val="FF0000"/>
              </a:solidFill>
              <a:latin typeface="標楷體"/>
              <a:ea typeface="標楷體"/>
            </a:endParaRPr>
          </a:p>
          <a:p>
            <a:pPr marL="1346200" indent="-1074738" algn="just">
              <a:lnSpc>
                <a:spcPts val="3400"/>
              </a:lnSpc>
              <a:buFont typeface="Wingdings 2" panose="05020102010507070707" pitchFamily="18" charset="2"/>
              <a:buNone/>
              <a:defRPr/>
            </a:pPr>
            <a:r>
              <a:rPr lang="zh-TW" altLang="en-US" sz="2800" dirty="0" smtClean="0">
                <a:solidFill>
                  <a:srgbClr val="FF0000"/>
                </a:solidFill>
                <a:latin typeface="標楷體"/>
                <a:ea typeface="標楷體"/>
              </a:rPr>
              <a:t>教師</a:t>
            </a:r>
            <a:r>
              <a:rPr lang="zh-TW" altLang="en-US" sz="2800" dirty="0">
                <a:solidFill>
                  <a:srgbClr val="FF0000"/>
                </a:solidFill>
                <a:latin typeface="標楷體"/>
                <a:ea typeface="標楷體"/>
              </a:rPr>
              <a:t>兼任行政職務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。</a:t>
            </a:r>
            <a:r>
              <a:rPr lang="zh-TW" altLang="en-US" sz="2800" b="1" dirty="0">
                <a:solidFill>
                  <a:srgbClr val="322D93"/>
                </a:solidFill>
                <a:latin typeface="標楷體"/>
                <a:ea typeface="標楷體"/>
              </a:rPr>
              <a:t>但接任校長前已在職者，</a:t>
            </a:r>
            <a:r>
              <a:rPr lang="zh-TW" altLang="en-US" sz="2800" b="1" dirty="0" smtClean="0">
                <a:solidFill>
                  <a:srgbClr val="322D93"/>
                </a:solidFill>
                <a:latin typeface="標楷體"/>
                <a:ea typeface="標楷體"/>
              </a:rPr>
              <a:t>屬</a:t>
            </a:r>
            <a:endParaRPr lang="en-US" altLang="zh-TW" sz="2800" b="1" dirty="0" smtClean="0">
              <a:solidFill>
                <a:srgbClr val="322D93"/>
              </a:solidFill>
              <a:latin typeface="標楷體"/>
              <a:ea typeface="標楷體"/>
            </a:endParaRPr>
          </a:p>
          <a:p>
            <a:pPr marL="1346200" indent="-1074738" algn="just">
              <a:lnSpc>
                <a:spcPts val="3400"/>
              </a:lnSpc>
              <a:buFont typeface="Wingdings 2" panose="05020102010507070707" pitchFamily="18" charset="2"/>
              <a:buNone/>
              <a:defRPr/>
            </a:pPr>
            <a:r>
              <a:rPr lang="zh-TW" altLang="en-US" sz="2800" b="1" dirty="0" smtClean="0">
                <a:solidFill>
                  <a:srgbClr val="322D93"/>
                </a:solidFill>
                <a:latin typeface="標楷體"/>
                <a:ea typeface="標楷體"/>
              </a:rPr>
              <a:t>於經管</a:t>
            </a:r>
            <a:r>
              <a:rPr lang="zh-TW" altLang="en-US" sz="2800" b="1" dirty="0">
                <a:solidFill>
                  <a:srgbClr val="322D93"/>
                </a:solidFill>
                <a:latin typeface="標楷體"/>
                <a:ea typeface="標楷體"/>
              </a:rPr>
              <a:t>財務之職務，應調整其職務或工作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；</a:t>
            </a: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屬於</a:t>
            </a:r>
            <a:endParaRPr lang="en-US" altLang="zh-TW" sz="2800" dirty="0" smtClean="0">
              <a:solidFill>
                <a:srgbClr val="322D93"/>
              </a:solidFill>
              <a:latin typeface="標楷體"/>
              <a:ea typeface="標楷體"/>
            </a:endParaRPr>
          </a:p>
          <a:p>
            <a:pPr marL="1346200" indent="-1074738" algn="just">
              <a:lnSpc>
                <a:spcPts val="3400"/>
              </a:lnSpc>
              <a:buFont typeface="Wingdings 2" panose="05020102010507070707" pitchFamily="18" charset="2"/>
              <a:buNone/>
              <a:defRPr/>
            </a:pPr>
            <a:r>
              <a:rPr lang="zh-TW" altLang="en-US" sz="2800" dirty="0" smtClean="0">
                <a:solidFill>
                  <a:srgbClr val="322D93"/>
                </a:solidFill>
                <a:latin typeface="標楷體"/>
                <a:ea typeface="標楷體"/>
              </a:rPr>
              <a:t>有任期</a:t>
            </a:r>
            <a:r>
              <a:rPr lang="zh-TW" altLang="en-US" sz="2800" dirty="0">
                <a:solidFill>
                  <a:srgbClr val="322D93"/>
                </a:solidFill>
                <a:latin typeface="標楷體"/>
                <a:ea typeface="標楷體"/>
              </a:rPr>
              <a:t>之職務，得續任至任期屆滿</a:t>
            </a:r>
            <a:r>
              <a:rPr lang="zh-TW" altLang="en-US" sz="2800" b="1" dirty="0">
                <a:solidFill>
                  <a:srgbClr val="322D93"/>
                </a:solidFill>
                <a:latin typeface="標楷體"/>
                <a:ea typeface="標楷體"/>
              </a:rPr>
              <a:t>。</a:t>
            </a:r>
            <a:endParaRPr lang="zh-TW" altLang="en-US" sz="2800" b="1" dirty="0" smtClean="0">
              <a:solidFill>
                <a:srgbClr val="322D93"/>
              </a:solidFill>
              <a:latin typeface="標楷體"/>
              <a:ea typeface="標楷體"/>
            </a:endParaRP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endParaRPr lang="en-US" altLang="zh-TW" sz="2400" b="1" dirty="0" smtClean="0">
              <a:solidFill>
                <a:srgbClr val="002060"/>
              </a:solidFill>
              <a:latin typeface="標楷體"/>
              <a:ea typeface="標楷體"/>
            </a:endParaRP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zh-TW" altLang="en-US" sz="2400" b="1" dirty="0" smtClean="0">
                <a:solidFill>
                  <a:srgbClr val="002060"/>
                </a:solidFill>
                <a:latin typeface="標楷體"/>
                <a:ea typeface="標楷體"/>
              </a:rPr>
              <a:t>  </a:t>
            </a:r>
          </a:p>
          <a:p>
            <a:pPr marL="1346200" indent="-1074738" algn="just">
              <a:buFont typeface="Wingdings 2" panose="05020102010507070707" pitchFamily="18" charset="2"/>
              <a:buNone/>
              <a:defRPr/>
            </a:pPr>
            <a:endParaRPr lang="zh-TW" altLang="en-US" sz="2400" dirty="0" smtClean="0">
              <a:solidFill>
                <a:srgbClr val="002060"/>
              </a:solidFill>
              <a:latin typeface="標楷體"/>
              <a:ea typeface="標楷體"/>
            </a:endParaRPr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endParaRPr lang="zh-TW" altLang="en-US" sz="2400" dirty="0" smtClean="0">
              <a:solidFill>
                <a:srgbClr val="002060"/>
              </a:solidFill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789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7544" y="23042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75656" y="332656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規範對象</a:t>
            </a:r>
            <a:r>
              <a:rPr lang="en-US" altLang="zh-TW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78</a:t>
            </a:fld>
            <a:endParaRPr lang="es-ES" altLang="zh-TW"/>
          </a:p>
        </p:txBody>
      </p:sp>
      <p:sp>
        <p:nvSpPr>
          <p:cNvPr id="22" name="內容版面配置區 4"/>
          <p:cNvSpPr txBox="1">
            <a:spLocks/>
          </p:cNvSpPr>
          <p:nvPr/>
        </p:nvSpPr>
        <p:spPr bwMode="auto">
          <a:xfrm>
            <a:off x="395188" y="1068861"/>
            <a:ext cx="8929687" cy="540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3360"/>
              </a:lnSpc>
              <a:buNone/>
              <a:defRPr/>
            </a:pPr>
            <a:r>
              <a:rPr lang="zh-TW" altLang="en-US" sz="2800" dirty="0">
                <a:latin typeface="標楷體"/>
                <a:ea typeface="標楷體"/>
              </a:rPr>
              <a:t>第</a:t>
            </a:r>
            <a:r>
              <a:rPr lang="en-US" altLang="zh-TW" sz="2800" dirty="0">
                <a:latin typeface="標楷體"/>
                <a:ea typeface="標楷體"/>
              </a:rPr>
              <a:t>2</a:t>
            </a:r>
            <a:r>
              <a:rPr lang="zh-TW" altLang="en-US" sz="2800" dirty="0">
                <a:latin typeface="標楷體"/>
                <a:ea typeface="標楷體"/>
              </a:rPr>
              <a:t>條</a:t>
            </a:r>
            <a:endParaRPr lang="zh-TW" altLang="en-US" sz="2800" dirty="0" smtClean="0">
              <a:latin typeface="標楷體"/>
              <a:ea typeface="標楷體"/>
            </a:endParaRP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b="1" dirty="0" smtClean="0">
                <a:solidFill>
                  <a:srgbClr val="002060"/>
                </a:solidFill>
                <a:latin typeface="標楷體"/>
                <a:ea typeface="標楷體"/>
              </a:rPr>
              <a:t>   </a:t>
            </a:r>
            <a:r>
              <a:rPr lang="en-US" altLang="zh-TW" sz="2400" dirty="0" smtClean="0">
                <a:latin typeface="標楷體"/>
                <a:ea typeface="標楷體"/>
              </a:rPr>
              <a:t>1</a:t>
            </a:r>
            <a:r>
              <a:rPr lang="zh-TW" altLang="en-US" sz="2400" b="1" dirty="0" smtClean="0">
                <a:latin typeface="標楷體"/>
                <a:ea typeface="標楷體"/>
              </a:rPr>
              <a:t> </a:t>
            </a:r>
            <a:r>
              <a:rPr lang="zh-TW" altLang="en-US" sz="2400" dirty="0" smtClean="0">
                <a:latin typeface="標楷體"/>
                <a:ea typeface="標楷體"/>
              </a:rPr>
              <a:t>本</a:t>
            </a:r>
            <a:r>
              <a:rPr lang="zh-TW" altLang="en-US" sz="2400" dirty="0">
                <a:latin typeface="標楷體"/>
                <a:ea typeface="標楷體"/>
              </a:rPr>
              <a:t>法所稱公職人員，其範圍如下：</a:t>
            </a: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dirty="0" smtClean="0">
                <a:latin typeface="標楷體"/>
                <a:ea typeface="標楷體"/>
              </a:rPr>
              <a:t>     一</a:t>
            </a:r>
            <a:r>
              <a:rPr lang="zh-TW" altLang="en-US" sz="2400" dirty="0">
                <a:latin typeface="標楷體"/>
                <a:ea typeface="標楷體"/>
              </a:rPr>
              <a:t>、總統、副總統。</a:t>
            </a: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dirty="0" smtClean="0">
                <a:latin typeface="標楷體"/>
                <a:ea typeface="標楷體"/>
              </a:rPr>
              <a:t>     二</a:t>
            </a:r>
            <a:r>
              <a:rPr lang="zh-TW" altLang="en-US" sz="2400" dirty="0">
                <a:latin typeface="標楷體"/>
                <a:ea typeface="標楷體"/>
              </a:rPr>
              <a:t>、</a:t>
            </a:r>
            <a:r>
              <a:rPr lang="zh-TW" altLang="en-US" sz="2400" b="1" dirty="0">
                <a:solidFill>
                  <a:srgbClr val="0066CC"/>
                </a:solidFill>
                <a:latin typeface="標楷體"/>
                <a:ea typeface="標楷體"/>
              </a:rPr>
              <a:t>各級政府機關（構）、公營事業總、分支機構之</a:t>
            </a:r>
            <a:r>
              <a:rPr lang="zh-TW" altLang="en-US" sz="2400" b="1" dirty="0" smtClean="0">
                <a:solidFill>
                  <a:srgbClr val="0066CC"/>
                </a:solidFill>
                <a:latin typeface="標楷體"/>
                <a:ea typeface="標楷體"/>
              </a:rPr>
              <a:t>首</a:t>
            </a:r>
            <a:endParaRPr lang="en-US" altLang="zh-TW" sz="2400" b="1" dirty="0" smtClean="0">
              <a:solidFill>
                <a:srgbClr val="0066CC"/>
              </a:solidFill>
              <a:latin typeface="標楷體"/>
              <a:ea typeface="標楷體"/>
            </a:endParaRP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b="1" dirty="0">
                <a:solidFill>
                  <a:srgbClr val="0066CC"/>
                </a:solidFill>
                <a:latin typeface="標楷體"/>
                <a:ea typeface="標楷體"/>
              </a:rPr>
              <a:t> </a:t>
            </a:r>
            <a:r>
              <a:rPr lang="zh-TW" altLang="en-US" sz="2400" b="1" dirty="0" smtClean="0">
                <a:solidFill>
                  <a:srgbClr val="0066CC"/>
                </a:solidFill>
                <a:latin typeface="標楷體"/>
                <a:ea typeface="標楷體"/>
              </a:rPr>
              <a:t>        長、副</a:t>
            </a:r>
            <a:r>
              <a:rPr lang="zh-TW" altLang="en-US" sz="2400" b="1" dirty="0">
                <a:solidFill>
                  <a:srgbClr val="0066CC"/>
                </a:solidFill>
                <a:latin typeface="標楷體"/>
                <a:ea typeface="標楷體"/>
              </a:rPr>
              <a:t>首長、幕僚長、副幕僚長與該等職務之人</a:t>
            </a:r>
            <a:r>
              <a:rPr lang="zh-TW" altLang="en-US" sz="2400" dirty="0">
                <a:latin typeface="標楷體"/>
                <a:ea typeface="標楷體"/>
              </a:rPr>
              <a:t>。</a:t>
            </a: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dirty="0" smtClean="0">
                <a:latin typeface="標楷體"/>
                <a:ea typeface="標楷體"/>
              </a:rPr>
              <a:t>     三</a:t>
            </a:r>
            <a:r>
              <a:rPr lang="zh-TW" altLang="en-US" sz="2400" dirty="0">
                <a:latin typeface="標楷體"/>
                <a:ea typeface="標楷體"/>
              </a:rPr>
              <a:t>、政務人員。</a:t>
            </a: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dirty="0" smtClean="0">
                <a:latin typeface="標楷體"/>
                <a:ea typeface="標楷體"/>
              </a:rPr>
              <a:t>     四</a:t>
            </a:r>
            <a:r>
              <a:rPr lang="zh-TW" altLang="en-US" sz="2400" dirty="0">
                <a:latin typeface="標楷體"/>
                <a:ea typeface="標楷體"/>
              </a:rPr>
              <a:t>、各級公立學校、軍警院校、矯正學校校長、</a:t>
            </a:r>
            <a:r>
              <a:rPr lang="zh-TW" altLang="en-US" sz="2400" dirty="0" smtClean="0">
                <a:latin typeface="標楷體"/>
                <a:ea typeface="標楷體"/>
              </a:rPr>
              <a:t>副校長</a:t>
            </a:r>
            <a:endParaRPr lang="en-US" altLang="zh-TW" sz="2400" dirty="0" smtClean="0">
              <a:latin typeface="標楷體"/>
              <a:ea typeface="標楷體"/>
            </a:endParaRP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dirty="0">
                <a:latin typeface="標楷體"/>
                <a:ea typeface="標楷體"/>
              </a:rPr>
              <a:t> </a:t>
            </a:r>
            <a:r>
              <a:rPr lang="zh-TW" altLang="en-US" sz="2400" dirty="0" smtClean="0">
                <a:latin typeface="標楷體"/>
                <a:ea typeface="標楷體"/>
              </a:rPr>
              <a:t>        ；</a:t>
            </a:r>
            <a:r>
              <a:rPr lang="zh-TW" altLang="en-US" sz="2400" dirty="0">
                <a:latin typeface="標楷體"/>
                <a:ea typeface="標楷體"/>
              </a:rPr>
              <a:t>其設有附屬機構者，該機構之首長、副首長。</a:t>
            </a: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dirty="0" smtClean="0">
                <a:latin typeface="標楷體"/>
                <a:ea typeface="標楷體"/>
              </a:rPr>
              <a:t>     五</a:t>
            </a:r>
            <a:r>
              <a:rPr lang="zh-TW" altLang="en-US" sz="2400" dirty="0">
                <a:latin typeface="標楷體"/>
                <a:ea typeface="標楷體"/>
              </a:rPr>
              <a:t>、各級民意機關之民意代表。</a:t>
            </a: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dirty="0" smtClean="0">
                <a:latin typeface="標楷體"/>
                <a:ea typeface="標楷體"/>
              </a:rPr>
              <a:t>     六</a:t>
            </a:r>
            <a:r>
              <a:rPr lang="zh-TW" altLang="en-US" sz="2400" dirty="0">
                <a:latin typeface="標楷體"/>
                <a:ea typeface="標楷體"/>
              </a:rPr>
              <a:t>、代表政府或公股出任其出資、捐助之私法人之</a:t>
            </a:r>
            <a:r>
              <a:rPr lang="zh-TW" altLang="en-US" sz="2400" dirty="0" smtClean="0">
                <a:latin typeface="標楷體"/>
                <a:ea typeface="標楷體"/>
              </a:rPr>
              <a:t>董事</a:t>
            </a:r>
            <a:endParaRPr lang="en-US" altLang="zh-TW" sz="2400" dirty="0" smtClean="0">
              <a:latin typeface="標楷體"/>
              <a:ea typeface="標楷體"/>
            </a:endParaRP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dirty="0">
                <a:latin typeface="標楷體"/>
                <a:ea typeface="標楷體"/>
              </a:rPr>
              <a:t> </a:t>
            </a:r>
            <a:r>
              <a:rPr lang="zh-TW" altLang="en-US" sz="2400" dirty="0" smtClean="0">
                <a:latin typeface="標楷體"/>
                <a:ea typeface="標楷體"/>
              </a:rPr>
              <a:t>        、</a:t>
            </a:r>
            <a:r>
              <a:rPr lang="zh-TW" altLang="en-US" sz="2400" dirty="0">
                <a:latin typeface="標楷體"/>
                <a:ea typeface="標楷體"/>
              </a:rPr>
              <a:t>監察人與該等職務之人</a:t>
            </a:r>
            <a:r>
              <a:rPr lang="zh-TW" altLang="en-US" sz="2400" dirty="0" smtClean="0">
                <a:latin typeface="標楷體"/>
                <a:ea typeface="標楷體"/>
              </a:rPr>
              <a:t>。</a:t>
            </a:r>
            <a:endParaRPr lang="en-US" altLang="zh-TW" sz="2400" dirty="0" smtClean="0">
              <a:latin typeface="標楷體"/>
              <a:ea typeface="標楷體"/>
            </a:endParaRP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dirty="0" smtClean="0">
                <a:latin typeface="標楷體"/>
                <a:ea typeface="標楷體"/>
              </a:rPr>
              <a:t>     </a:t>
            </a:r>
            <a:endParaRPr lang="en-US" altLang="zh-TW" sz="2400" dirty="0" smtClean="0">
              <a:latin typeface="標楷體"/>
              <a:ea typeface="標楷體"/>
            </a:endParaRPr>
          </a:p>
          <a:p>
            <a:pPr marL="0" indent="0" algn="just">
              <a:lnSpc>
                <a:spcPts val="3000"/>
              </a:lnSpc>
              <a:buNone/>
              <a:defRPr/>
            </a:pPr>
            <a:endParaRPr lang="zh-TW" altLang="en-US" sz="2400" dirty="0" smtClean="0">
              <a:solidFill>
                <a:srgbClr val="002060"/>
              </a:solidFill>
              <a:latin typeface="標楷體"/>
              <a:ea typeface="標楷體"/>
            </a:endParaRPr>
          </a:p>
        </p:txBody>
      </p:sp>
      <p:sp>
        <p:nvSpPr>
          <p:cNvPr id="23" name="向右箭號 22"/>
          <p:cNvSpPr/>
          <p:nvPr/>
        </p:nvSpPr>
        <p:spPr>
          <a:xfrm flipV="1">
            <a:off x="5441522" y="4895705"/>
            <a:ext cx="504056" cy="175184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6102224" y="4688472"/>
            <a:ext cx="2581436" cy="589649"/>
          </a:xfrm>
          <a:prstGeom prst="rect">
            <a:avLst/>
          </a:prstGeom>
          <a:solidFill>
            <a:srgbClr val="DDFCFF"/>
          </a:solidFill>
          <a:ln w="38100">
            <a:solidFill>
              <a:srgbClr val="FF4B4B"/>
            </a:solidFill>
          </a:ln>
        </p:spPr>
        <p:txBody>
          <a:bodyPr wrap="square">
            <a:spAutoFit/>
          </a:bodyPr>
          <a:lstStyle/>
          <a:p>
            <a:pPr lvl="0" eaLnBrk="1" fontAlgn="auto">
              <a:lnSpc>
                <a:spcPct val="100833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村</a:t>
            </a:r>
            <a:r>
              <a:rPr lang="en-US" altLang="zh-TW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里</a:t>
            </a:r>
            <a:r>
              <a:rPr lang="en-US" altLang="zh-TW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長非屬民意代表，故非本法所稱之公職人員</a:t>
            </a:r>
            <a:endParaRPr lang="zh-CN" altLang="en-US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5" name="直線接點 24"/>
          <p:cNvCxnSpPr/>
          <p:nvPr/>
        </p:nvCxnSpPr>
        <p:spPr bwMode="auto">
          <a:xfrm>
            <a:off x="3718248" y="3356992"/>
            <a:ext cx="86409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直線接點 25"/>
          <p:cNvCxnSpPr/>
          <p:nvPr/>
        </p:nvCxnSpPr>
        <p:spPr bwMode="auto">
          <a:xfrm>
            <a:off x="5004048" y="3356992"/>
            <a:ext cx="101896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6082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7544" y="23042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19672" y="246112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規範對象</a:t>
            </a:r>
            <a:r>
              <a:rPr lang="en-US" altLang="zh-TW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79</a:t>
            </a:fld>
            <a:endParaRPr lang="es-ES" altLang="zh-TW"/>
          </a:p>
        </p:txBody>
      </p:sp>
      <p:sp>
        <p:nvSpPr>
          <p:cNvPr id="5" name="內容版面配置區 4"/>
          <p:cNvSpPr txBox="1">
            <a:spLocks/>
          </p:cNvSpPr>
          <p:nvPr/>
        </p:nvSpPr>
        <p:spPr bwMode="auto">
          <a:xfrm>
            <a:off x="467544" y="1128087"/>
            <a:ext cx="8929687" cy="516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dirty="0">
                <a:latin typeface="標楷體"/>
                <a:ea typeface="標楷體"/>
              </a:rPr>
              <a:t>七、公法人之董事、監察人、首長、執行長與該等職務之人。</a:t>
            </a: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dirty="0">
                <a:latin typeface="標楷體"/>
                <a:ea typeface="標楷體"/>
              </a:rPr>
              <a:t>八、政府捐助之財團法人之董事長、執行長、秘書長與該</a:t>
            </a:r>
            <a:r>
              <a:rPr lang="zh-TW" altLang="en-US" sz="2400" dirty="0" smtClean="0">
                <a:latin typeface="標楷體"/>
                <a:ea typeface="標楷體"/>
              </a:rPr>
              <a:t>等</a:t>
            </a:r>
            <a:endParaRPr lang="en-US" altLang="zh-TW" sz="2400" dirty="0" smtClean="0">
              <a:latin typeface="標楷體"/>
              <a:ea typeface="標楷體"/>
            </a:endParaRP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dirty="0">
                <a:latin typeface="標楷體"/>
                <a:ea typeface="標楷體"/>
              </a:rPr>
              <a:t> </a:t>
            </a:r>
            <a:r>
              <a:rPr lang="zh-TW" altLang="en-US" sz="2400" dirty="0" smtClean="0">
                <a:latin typeface="標楷體"/>
                <a:ea typeface="標楷體"/>
              </a:rPr>
              <a:t>   職務</a:t>
            </a:r>
            <a:r>
              <a:rPr lang="zh-TW" altLang="en-US" sz="2400" dirty="0">
                <a:latin typeface="標楷體"/>
                <a:ea typeface="標楷體"/>
              </a:rPr>
              <a:t>之人。</a:t>
            </a: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dirty="0">
                <a:latin typeface="標楷體"/>
                <a:ea typeface="標楷體"/>
              </a:rPr>
              <a:t>九、法官、檢察官、戰時軍法官、行政執行官、司法</a:t>
            </a:r>
            <a:r>
              <a:rPr lang="zh-TW" altLang="en-US" sz="2400" dirty="0" smtClean="0">
                <a:latin typeface="標楷體"/>
                <a:ea typeface="標楷體"/>
              </a:rPr>
              <a:t>事務</a:t>
            </a:r>
            <a:endParaRPr lang="en-US" altLang="zh-TW" sz="2400" dirty="0" smtClean="0">
              <a:latin typeface="標楷體"/>
              <a:ea typeface="標楷體"/>
            </a:endParaRP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dirty="0">
                <a:latin typeface="標楷體"/>
                <a:ea typeface="標楷體"/>
              </a:rPr>
              <a:t> </a:t>
            </a:r>
            <a:r>
              <a:rPr lang="zh-TW" altLang="en-US" sz="2400" dirty="0" smtClean="0">
                <a:latin typeface="標楷體"/>
                <a:ea typeface="標楷體"/>
              </a:rPr>
              <a:t>   官</a:t>
            </a:r>
            <a:r>
              <a:rPr lang="zh-TW" altLang="en-US" sz="2400" dirty="0">
                <a:latin typeface="標楷體"/>
                <a:ea typeface="標楷體"/>
              </a:rPr>
              <a:t>及檢察事務官。</a:t>
            </a: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dirty="0">
                <a:latin typeface="標楷體"/>
                <a:ea typeface="標楷體"/>
              </a:rPr>
              <a:t>十、各級軍事機關（構）及部隊上校編階以上之主官、副主官。</a:t>
            </a: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dirty="0">
                <a:latin typeface="標楷體"/>
                <a:ea typeface="標楷體"/>
              </a:rPr>
              <a:t>十一、其他各級政府機關（構）、公營事業機構、各級</a:t>
            </a:r>
            <a:r>
              <a:rPr lang="zh-TW" altLang="en-US" sz="2400" dirty="0" smtClean="0">
                <a:latin typeface="標楷體"/>
                <a:ea typeface="標楷體"/>
              </a:rPr>
              <a:t>公立</a:t>
            </a:r>
            <a:endParaRPr lang="en-US" altLang="zh-TW" sz="2400" dirty="0" smtClean="0">
              <a:latin typeface="標楷體"/>
              <a:ea typeface="標楷體"/>
            </a:endParaRP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dirty="0" smtClean="0">
                <a:latin typeface="標楷體"/>
                <a:ea typeface="標楷體"/>
              </a:rPr>
              <a:t>      學校</a:t>
            </a:r>
            <a:r>
              <a:rPr lang="zh-TW" altLang="en-US" sz="2400" dirty="0">
                <a:latin typeface="標楷體"/>
                <a:ea typeface="標楷體"/>
              </a:rPr>
              <a:t>、軍警院校、矯正學校及附屬機構辦理工務、</a:t>
            </a:r>
            <a:r>
              <a:rPr lang="zh-TW" altLang="en-US" sz="2400" dirty="0" smtClean="0">
                <a:latin typeface="標楷體"/>
                <a:ea typeface="標楷體"/>
              </a:rPr>
              <a:t>建</a:t>
            </a:r>
            <a:endParaRPr lang="en-US" altLang="zh-TW" sz="2400" dirty="0" smtClean="0">
              <a:latin typeface="標楷體"/>
              <a:ea typeface="標楷體"/>
            </a:endParaRP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dirty="0">
                <a:latin typeface="標楷體"/>
                <a:ea typeface="標楷體"/>
              </a:rPr>
              <a:t> </a:t>
            </a:r>
            <a:r>
              <a:rPr lang="zh-TW" altLang="en-US" sz="2400" dirty="0" smtClean="0">
                <a:latin typeface="標楷體"/>
                <a:ea typeface="標楷體"/>
              </a:rPr>
              <a:t>     築</a:t>
            </a:r>
            <a:r>
              <a:rPr lang="zh-TW" altLang="en-US" sz="2400" dirty="0">
                <a:latin typeface="標楷體"/>
                <a:ea typeface="標楷體"/>
              </a:rPr>
              <a:t>管理、城鄉計畫、</a:t>
            </a:r>
            <a:r>
              <a:rPr lang="zh-TW" altLang="en-US" sz="2400" b="1" dirty="0">
                <a:solidFill>
                  <a:srgbClr val="0000FF"/>
                </a:solidFill>
                <a:latin typeface="標楷體"/>
                <a:ea typeface="標楷體"/>
              </a:rPr>
              <a:t>政風</a:t>
            </a:r>
            <a:r>
              <a:rPr lang="zh-TW" altLang="en-US" sz="2400" dirty="0">
                <a:latin typeface="標楷體"/>
                <a:ea typeface="標楷體"/>
              </a:rPr>
              <a:t>、</a:t>
            </a:r>
            <a:r>
              <a:rPr lang="zh-TW" altLang="en-US" sz="2400" b="1" dirty="0">
                <a:solidFill>
                  <a:srgbClr val="0000FF"/>
                </a:solidFill>
                <a:latin typeface="標楷體"/>
                <a:ea typeface="標楷體"/>
              </a:rPr>
              <a:t>會計</a:t>
            </a:r>
            <a:r>
              <a:rPr lang="zh-TW" altLang="en-US" sz="2400" dirty="0">
                <a:latin typeface="標楷體"/>
                <a:ea typeface="標楷體"/>
              </a:rPr>
              <a:t>、審計、</a:t>
            </a:r>
            <a:r>
              <a:rPr lang="zh-TW" altLang="en-US" sz="2400" b="1" dirty="0">
                <a:solidFill>
                  <a:srgbClr val="0000FF"/>
                </a:solidFill>
                <a:latin typeface="標楷體"/>
                <a:ea typeface="標楷體"/>
              </a:rPr>
              <a:t>採購業務</a:t>
            </a:r>
            <a:r>
              <a:rPr lang="zh-TW" altLang="en-US" sz="2400" dirty="0" smtClean="0">
                <a:latin typeface="標楷體"/>
                <a:ea typeface="標楷體"/>
              </a:rPr>
              <a:t>之</a:t>
            </a:r>
            <a:endParaRPr lang="en-US" altLang="zh-TW" sz="2400" dirty="0" smtClean="0">
              <a:latin typeface="標楷體"/>
              <a:ea typeface="標楷體"/>
            </a:endParaRPr>
          </a:p>
          <a:p>
            <a:pPr marL="0" indent="0" algn="just">
              <a:lnSpc>
                <a:spcPts val="3000"/>
              </a:lnSpc>
              <a:buNone/>
              <a:defRPr/>
            </a:pPr>
            <a:r>
              <a:rPr lang="zh-TW" altLang="en-US" sz="2400" dirty="0">
                <a:latin typeface="標楷體"/>
                <a:ea typeface="標楷體"/>
              </a:rPr>
              <a:t> </a:t>
            </a:r>
            <a:r>
              <a:rPr lang="zh-TW" altLang="en-US" sz="2400" dirty="0" smtClean="0">
                <a:latin typeface="標楷體"/>
                <a:ea typeface="標楷體"/>
              </a:rPr>
              <a:t>     </a:t>
            </a:r>
            <a:r>
              <a:rPr lang="zh-TW" altLang="en-US" sz="2400" b="1" u="sng" dirty="0" smtClean="0">
                <a:solidFill>
                  <a:srgbClr val="009999"/>
                </a:solidFill>
                <a:latin typeface="標楷體"/>
                <a:ea typeface="標楷體"/>
              </a:rPr>
              <a:t>主管</a:t>
            </a:r>
            <a:r>
              <a:rPr lang="zh-TW" altLang="en-US" sz="2400" b="1" u="sng" dirty="0">
                <a:solidFill>
                  <a:srgbClr val="009999"/>
                </a:solidFill>
                <a:latin typeface="標楷體"/>
                <a:ea typeface="標楷體"/>
              </a:rPr>
              <a:t>人員</a:t>
            </a:r>
            <a:r>
              <a:rPr lang="zh-TW" altLang="en-US" sz="2400" dirty="0">
                <a:latin typeface="標楷體"/>
                <a:ea typeface="標楷體"/>
              </a:rPr>
              <a:t>。</a:t>
            </a:r>
          </a:p>
          <a:p>
            <a:pPr marL="0" indent="0" algn="just">
              <a:lnSpc>
                <a:spcPts val="3000"/>
              </a:lnSpc>
              <a:buNone/>
              <a:defRPr/>
            </a:pPr>
            <a:endParaRPr lang="zh-TW" altLang="en-US" sz="2400" dirty="0" smtClean="0">
              <a:latin typeface="標楷體"/>
              <a:ea typeface="標楷體"/>
            </a:endParaRPr>
          </a:p>
        </p:txBody>
      </p:sp>
      <p:cxnSp>
        <p:nvCxnSpPr>
          <p:cNvPr id="7" name="直線接點 6"/>
          <p:cNvCxnSpPr/>
          <p:nvPr/>
        </p:nvCxnSpPr>
        <p:spPr bwMode="auto">
          <a:xfrm>
            <a:off x="4211960" y="5157192"/>
            <a:ext cx="6480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直線接點 8"/>
          <p:cNvCxnSpPr/>
          <p:nvPr/>
        </p:nvCxnSpPr>
        <p:spPr bwMode="auto">
          <a:xfrm>
            <a:off x="5169768" y="5183460"/>
            <a:ext cx="6480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線接點 13"/>
          <p:cNvCxnSpPr/>
          <p:nvPr/>
        </p:nvCxnSpPr>
        <p:spPr bwMode="auto">
          <a:xfrm flipV="1">
            <a:off x="7020272" y="5157192"/>
            <a:ext cx="1152128" cy="2626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8681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454819" y="130399"/>
            <a:ext cx="8229600" cy="922337"/>
          </a:xfrm>
        </p:spPr>
        <p:txBody>
          <a:bodyPr/>
          <a:lstStyle/>
          <a:p>
            <a:pPr eaLnBrk="1" hangingPunct="1"/>
            <a:r>
              <a:rPr lang="zh-TW" altLang="en-US" sz="36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</a:t>
            </a:r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財產申報之人員</a:t>
            </a:r>
            <a:endParaRPr lang="zh-TW" altLang="en-US" sz="3600" dirty="0" smtClean="0">
              <a:solidFill>
                <a:srgbClr val="0066CC"/>
              </a:solidFill>
              <a:ea typeface="新細明體" panose="02020500000000000000" pitchFamily="18" charset="-120"/>
            </a:endParaRPr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>
          <a:xfrm>
            <a:off x="475442" y="836712"/>
            <a:ext cx="8452658" cy="4525963"/>
          </a:xfrm>
        </p:spPr>
        <p:txBody>
          <a:bodyPr/>
          <a:lstStyle/>
          <a:p>
            <a:pPr eaLnBrk="1" hangingPunct="1"/>
            <a:endParaRPr lang="en-US" altLang="zh-TW" sz="2400" b="1" u="sng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None/>
            </a:pPr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sz="2000" b="1" dirty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zh-TW" altLang="en-US" sz="2400" dirty="0" smtClean="0">
              <a:ea typeface="新細明體" panose="02020500000000000000" pitchFamily="18" charset="-120"/>
            </a:endParaRPr>
          </a:p>
          <a:p>
            <a:pPr eaLnBrk="1" hangingPunct="1"/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8</a:t>
            </a:fld>
            <a:endParaRPr lang="es-ES" altLang="zh-TW"/>
          </a:p>
        </p:txBody>
      </p:sp>
      <p:sp>
        <p:nvSpPr>
          <p:cNvPr id="3" name="矩形 2"/>
          <p:cNvSpPr/>
          <p:nvPr/>
        </p:nvSpPr>
        <p:spPr>
          <a:xfrm>
            <a:off x="849760" y="886503"/>
            <a:ext cx="79565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七、軍事單位上校編階以上之各級主官、副主官及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主管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八、依公職人員選舉罷免法選舉產生之鄉（鎮、市）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級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以上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政府機關首長。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九、各級民意機關民意代表。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十、法官、檢察官、行政執行官、軍法官。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十一、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政風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及軍事監察主管人員。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十二、司法警察、稅務、關務、地政、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會計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、審計、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建築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管理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、工商登記、都市計畫、金融監督暨管理、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產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管理、金融授信、商品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檢驗、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商標、專利、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公路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監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理、環保稽查、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業務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等之</a:t>
            </a:r>
            <a:r>
              <a:rPr lang="zh-TW" altLang="en-US" sz="2400" b="1" u="sng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主管</a:t>
            </a:r>
            <a:r>
              <a:rPr lang="zh-TW" altLang="en-US" sz="2400" b="1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；其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範圍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由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法務部會商各該中央主管機關定之；其屬國防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軍事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單位之人員，由國防部定之。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十三、其他職務性質特殊，經主管府、院核定有申報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財產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必要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人員。 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核定申報義務人 </a:t>
            </a:r>
            <a:endParaRPr lang="zh-TW" altLang="en-US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8" name="直線接點 7"/>
          <p:cNvCxnSpPr/>
          <p:nvPr/>
        </p:nvCxnSpPr>
        <p:spPr bwMode="auto">
          <a:xfrm>
            <a:off x="5940152" y="3861048"/>
            <a:ext cx="93610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線接點 9"/>
          <p:cNvCxnSpPr/>
          <p:nvPr/>
        </p:nvCxnSpPr>
        <p:spPr bwMode="auto">
          <a:xfrm>
            <a:off x="4139952" y="4941168"/>
            <a:ext cx="136815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直線單箭頭接點 19"/>
          <p:cNvCxnSpPr/>
          <p:nvPr/>
        </p:nvCxnSpPr>
        <p:spPr bwMode="auto">
          <a:xfrm>
            <a:off x="3563888" y="6245225"/>
            <a:ext cx="2880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直線單箭頭接點 5"/>
          <p:cNvCxnSpPr/>
          <p:nvPr/>
        </p:nvCxnSpPr>
        <p:spPr bwMode="auto">
          <a:xfrm flipV="1">
            <a:off x="6765966" y="3332097"/>
            <a:ext cx="538822" cy="13661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文字方塊 8"/>
          <p:cNvSpPr txBox="1"/>
          <p:nvPr/>
        </p:nvSpPr>
        <p:spPr>
          <a:xfrm>
            <a:off x="6732240" y="2254879"/>
            <a:ext cx="2361455" cy="1077218"/>
          </a:xfrm>
          <a:prstGeom prst="rect">
            <a:avLst/>
          </a:prstGeom>
          <a:solidFill>
            <a:srgbClr val="FFFF00"/>
          </a:solidFill>
          <a:ln w="28575">
            <a:solidFill>
              <a:srgbClr val="0066CC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指依機關編制所置並執行主管職務之</a:t>
            </a:r>
            <a:r>
              <a:rPr lang="zh-TW" altLang="en-US" sz="16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主管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16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副主管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人員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，有無支領主管加給在所不論</a:t>
            </a:r>
            <a:endParaRPr lang="zh-TW" altLang="en-US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2" name="直線接點 11"/>
          <p:cNvCxnSpPr/>
          <p:nvPr/>
        </p:nvCxnSpPr>
        <p:spPr bwMode="auto">
          <a:xfrm>
            <a:off x="1835696" y="3501008"/>
            <a:ext cx="6480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4032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13"/>
    </mc:Choice>
    <mc:Fallback xmlns="">
      <p:transition spd="slow" advTm="120913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1562" x="1587500" y="1771650"/>
          <p14:tracePt t="22398" x="1600200" y="1771650"/>
          <p14:tracePt t="22589" x="1619250" y="1771650"/>
          <p14:tracePt t="22598" x="1651000" y="1771650"/>
          <p14:tracePt t="22605" x="1682750" y="1771650"/>
          <p14:tracePt t="22614" x="1739900" y="1771650"/>
          <p14:tracePt t="22630" x="1797050" y="1771650"/>
          <p14:tracePt t="22645" x="1847850" y="1771650"/>
          <p14:tracePt t="22662" x="1879600" y="1771650"/>
          <p14:tracePt t="22678" x="1905000" y="1771650"/>
          <p14:tracePt t="22695" x="1917700" y="1771650"/>
          <p14:tracePt t="22713" x="1943100" y="1771650"/>
          <p14:tracePt t="22729" x="1987550" y="1771650"/>
          <p14:tracePt t="22746" x="2032000" y="1771650"/>
          <p14:tracePt t="22763" x="2133600" y="1771650"/>
          <p14:tracePt t="22763" x="2184400" y="1771650"/>
          <p14:tracePt t="22781" x="2247900" y="1771650"/>
          <p14:tracePt t="22796" x="2419350" y="1771650"/>
          <p14:tracePt t="22818" x="2533650" y="1771650"/>
          <p14:tracePt t="22830" x="2641600" y="1771650"/>
          <p14:tracePt t="22846" x="2749550" y="1771650"/>
          <p14:tracePt t="22863" x="2844800" y="1771650"/>
          <p14:tracePt t="22879" x="2933700" y="1771650"/>
          <p14:tracePt t="22896" x="2997200" y="1771650"/>
          <p14:tracePt t="22913" x="3028950" y="1771650"/>
          <p14:tracePt t="22929" x="3067050" y="1771650"/>
          <p14:tracePt t="22946" x="3079750" y="1771650"/>
          <p14:tracePt t="22963" x="3098800" y="1771650"/>
          <p14:tracePt t="22979" x="3111500" y="1771650"/>
          <p14:tracePt t="22979" x="3136900" y="1771650"/>
          <p14:tracePt t="22997" x="3162300" y="1771650"/>
          <p14:tracePt t="23014" x="3187700" y="1771650"/>
          <p14:tracePt t="23029" x="3238500" y="1771650"/>
          <p14:tracePt t="23046" x="3270250" y="1771650"/>
          <p14:tracePt t="23062" x="3333750" y="1771650"/>
          <p14:tracePt t="23079" x="3378200" y="1771650"/>
          <p14:tracePt t="23096" x="3403600" y="1771650"/>
          <p14:tracePt t="23113" x="3422650" y="1771650"/>
          <p14:tracePt t="23129" x="3448050" y="1771650"/>
          <p14:tracePt t="23146" x="3486150" y="1771650"/>
          <p14:tracePt t="23162" x="3505200" y="1771650"/>
          <p14:tracePt t="23179" x="3549650" y="1765300"/>
          <p14:tracePt t="23197" x="3575050" y="1758950"/>
          <p14:tracePt t="23213" x="3606800" y="1758950"/>
          <p14:tracePt t="23229" x="3625850" y="1752600"/>
          <p14:tracePt t="23246" x="3657600" y="1752600"/>
          <p14:tracePt t="23262" x="3676650" y="1739900"/>
          <p14:tracePt t="23279" x="3721100" y="1733550"/>
          <p14:tracePt t="23296" x="3746500" y="1733550"/>
          <p14:tracePt t="23296" x="3752850" y="1733550"/>
          <p14:tracePt t="23317" x="3759200" y="1733550"/>
          <p14:tracePt t="23329" x="3778250" y="1733550"/>
          <p14:tracePt t="23346" x="3790950" y="1733550"/>
          <p14:tracePt t="23362" x="3803650" y="1727200"/>
          <p14:tracePt t="23379" x="3810000" y="1727200"/>
          <p14:tracePt t="23396" x="3829050" y="1727200"/>
          <p14:tracePt t="23414" x="3841750" y="1714500"/>
          <p14:tracePt t="23429" x="3848100" y="1714500"/>
          <p14:tracePt t="23445" x="3867150" y="1714500"/>
          <p14:tracePt t="23462" x="3873500" y="1714500"/>
          <p14:tracePt t="23478" x="3892550" y="1708150"/>
          <p14:tracePt t="23496" x="3911600" y="1708150"/>
          <p14:tracePt t="23512" x="3930650" y="1708150"/>
          <p14:tracePt t="23529" x="3943350" y="1708150"/>
          <p14:tracePt t="23545" x="3962400" y="1708150"/>
          <p14:tracePt t="23565" x="3968750" y="1708150"/>
          <p14:tracePt t="23579" x="3994150" y="1708150"/>
          <p14:tracePt t="23579" x="4000500" y="1708150"/>
          <p14:tracePt t="23597" x="4025900" y="1701800"/>
          <p14:tracePt t="23613" x="4051300" y="1701800"/>
          <p14:tracePt t="23629" x="4070350" y="1701800"/>
          <p14:tracePt t="23647" x="4095750" y="1701800"/>
          <p14:tracePt t="23662" x="4108450" y="1701800"/>
          <p14:tracePt t="23679" x="4133850" y="1701800"/>
          <p14:tracePt t="23695" x="4146550" y="1701800"/>
          <p14:tracePt t="23712" x="4159250" y="1701800"/>
          <p14:tracePt t="23729" x="4171950" y="1701800"/>
          <p14:tracePt t="23746" x="4178300" y="1701800"/>
          <p14:tracePt t="23761" x="4191000" y="1701800"/>
          <p14:tracePt t="23778" x="4203700" y="1701800"/>
          <p14:tracePt t="23795" x="4222750" y="1701800"/>
          <p14:tracePt t="23795" x="4241800" y="1701800"/>
          <p14:tracePt t="23816" x="4254500" y="1701800"/>
          <p14:tracePt t="23828" x="4267200" y="1701800"/>
          <p14:tracePt t="23845" x="4279900" y="1701800"/>
          <p14:tracePt t="23862" x="4298950" y="1701800"/>
          <p14:tracePt t="23878" x="4311650" y="1689100"/>
          <p14:tracePt t="23894" x="4318000" y="1689100"/>
          <p14:tracePt t="23911" x="4337050" y="1689100"/>
          <p14:tracePt t="23929" x="4362450" y="1682750"/>
          <p14:tracePt t="23945" x="4375150" y="1682750"/>
          <p14:tracePt t="23962" x="4413250" y="1682750"/>
          <p14:tracePt t="23979" x="4457700" y="1676400"/>
          <p14:tracePt t="23996" x="4502150" y="1670050"/>
          <p14:tracePt t="23996" x="4521200" y="1670050"/>
          <p14:tracePt t="24013" x="4578350" y="1670050"/>
          <p14:tracePt t="24030" x="4610100" y="1657350"/>
          <p14:tracePt t="24045" x="4660900" y="1657350"/>
          <p14:tracePt t="24062" x="4711700" y="1657350"/>
          <p14:tracePt t="24079" x="4762500" y="1657350"/>
          <p14:tracePt t="24095" x="4806950" y="1657350"/>
          <p14:tracePt t="24112" x="4851400" y="1657350"/>
          <p14:tracePt t="24129" x="4889500" y="1657350"/>
          <p14:tracePt t="24145" x="4914900" y="1657350"/>
          <p14:tracePt t="24162" x="4953000" y="1657350"/>
          <p14:tracePt t="24179" x="4984750" y="1657350"/>
          <p14:tracePt t="24195" x="5003800" y="1657350"/>
          <p14:tracePt t="24195" x="5016500" y="1657350"/>
          <p14:tracePt t="24213" x="5029200" y="1657350"/>
          <p14:tracePt t="24229" x="5041900" y="1657350"/>
          <p14:tracePt t="24246" x="5048250" y="1657350"/>
          <p14:tracePt t="24262" x="5060950" y="1657350"/>
          <p14:tracePt t="24279" x="5073650" y="1657350"/>
          <p14:tracePt t="24295" x="5080000" y="1657350"/>
          <p14:tracePt t="24316" x="5086350" y="1657350"/>
          <p14:tracePt t="24328" x="5099050" y="1657350"/>
          <p14:tracePt t="24346" x="5111750" y="1657350"/>
          <p14:tracePt t="24362" x="5118100" y="1657350"/>
          <p14:tracePt t="24501" x="0" y="0"/>
        </p14:tracePtLst>
        <p14:tracePtLst>
          <p14:tracePt t="33759" x="6051550" y="1765300"/>
          <p14:tracePt t="33909" x="6057900" y="1765300"/>
          <p14:tracePt t="34004" x="6064250" y="1765300"/>
          <p14:tracePt t="34012" x="6083300" y="1765300"/>
          <p14:tracePt t="34023" x="6115050" y="1765300"/>
          <p14:tracePt t="34040" x="6178550" y="1765300"/>
          <p14:tracePt t="34057" x="6254750" y="1765300"/>
          <p14:tracePt t="34074" x="6343650" y="1765300"/>
          <p14:tracePt t="34091" x="6426200" y="1765300"/>
          <p14:tracePt t="34091" x="6464300" y="1765300"/>
          <p14:tracePt t="34109" x="6502400" y="1765300"/>
          <p14:tracePt t="34127" x="6546850" y="1765300"/>
          <p14:tracePt t="34143" x="6559550" y="1765300"/>
          <p14:tracePt t="34158" x="6597650" y="1765300"/>
          <p14:tracePt t="34174" x="6642100" y="1765300"/>
          <p14:tracePt t="34192" x="6711950" y="1765300"/>
          <p14:tracePt t="34206" x="6800850" y="1765300"/>
          <p14:tracePt t="34223" x="6851650" y="1765300"/>
          <p14:tracePt t="34240" x="6896100" y="1765300"/>
          <p14:tracePt t="34257" x="6927850" y="1765300"/>
          <p14:tracePt t="34274" x="6934200" y="1765300"/>
          <p14:tracePt t="34291" x="6953250" y="1765300"/>
          <p14:tracePt t="34307" x="7004050" y="1765300"/>
          <p14:tracePt t="34326" x="7042150" y="1765300"/>
          <p14:tracePt t="34342" x="7073900" y="1765300"/>
          <p14:tracePt t="34358" x="7099300" y="1765300"/>
          <p14:tracePt t="34376" x="7124700" y="1765300"/>
          <p14:tracePt t="34390" x="7150100" y="1765300"/>
          <p14:tracePt t="34407" x="7194550" y="1765300"/>
          <p14:tracePt t="34424" x="7232650" y="1765300"/>
          <p14:tracePt t="34441" x="7270750" y="1771650"/>
          <p14:tracePt t="34457" x="7315200" y="1784350"/>
          <p14:tracePt t="34474" x="7353300" y="1784350"/>
          <p14:tracePt t="34490" x="7397750" y="1784350"/>
          <p14:tracePt t="34507" x="7454900" y="1784350"/>
          <p14:tracePt t="34526" x="7499350" y="1784350"/>
          <p14:tracePt t="34541" x="7556500" y="1784350"/>
          <p14:tracePt t="34557" x="7626350" y="1790700"/>
          <p14:tracePt t="34574" x="7734300" y="1790700"/>
          <p14:tracePt t="34590" x="7823200" y="1790700"/>
          <p14:tracePt t="34608" x="7905750" y="1790700"/>
          <p14:tracePt t="34624" x="7956550" y="1790700"/>
          <p14:tracePt t="34642" x="7988300" y="1790700"/>
          <p14:tracePt t="34658" x="8013700" y="1790700"/>
          <p14:tracePt t="34674" x="8032750" y="1790700"/>
          <p14:tracePt t="34692" x="8045450" y="1790700"/>
          <p14:tracePt t="34764" x="8051800" y="1790700"/>
          <p14:tracePt t="34773" x="8058150" y="1790700"/>
          <p14:tracePt t="34789" x="8070850" y="1790700"/>
          <p14:tracePt t="34798" x="8077200" y="1790700"/>
          <p14:tracePt t="34817" x="8083550" y="1790700"/>
          <p14:tracePt t="34829" x="0" y="0"/>
        </p14:tracePtLst>
        <p14:tracePtLst>
          <p14:tracePt t="35845" x="1733550" y="2298700"/>
          <p14:tracePt t="35997" x="1746250" y="2298700"/>
          <p14:tracePt t="36045" x="1752600" y="2298700"/>
          <p14:tracePt t="36052" x="1771650" y="2298700"/>
          <p14:tracePt t="36060" x="1790700" y="2298700"/>
          <p14:tracePt t="36073" x="1885950" y="2298700"/>
          <p14:tracePt t="36090" x="2025650" y="2298700"/>
          <p14:tracePt t="36107" x="2190750" y="2298700"/>
          <p14:tracePt t="36124" x="2413000" y="2298700"/>
          <p14:tracePt t="36142" x="2489200" y="2298700"/>
          <p14:tracePt t="36158" x="2533650" y="2298700"/>
          <p14:tracePt t="36174" x="2571750" y="2298700"/>
          <p14:tracePt t="36190" x="2609850" y="2298700"/>
          <p14:tracePt t="36207" x="2686050" y="2298700"/>
          <p14:tracePt t="36223" x="2781300" y="2298700"/>
          <p14:tracePt t="36240" x="2876550" y="2298700"/>
          <p14:tracePt t="36257" x="2959100" y="2298700"/>
          <p14:tracePt t="36273" x="3009900" y="2298700"/>
          <p14:tracePt t="36290" x="3060700" y="2298700"/>
          <p14:tracePt t="36307" x="3086100" y="2298700"/>
          <p14:tracePt t="36307" x="3111500" y="2298700"/>
          <p14:tracePt t="36327" x="3124200" y="2298700"/>
          <p14:tracePt t="36341" x="3149600" y="2298700"/>
          <p14:tracePt t="36357" x="3194050" y="2292350"/>
          <p14:tracePt t="36374" x="3225800" y="2292350"/>
          <p14:tracePt t="36390" x="3282950" y="2292350"/>
          <p14:tracePt t="36407" x="3327400" y="2292350"/>
          <p14:tracePt t="36424" x="3378200" y="2292350"/>
          <p14:tracePt t="36440" x="3409950" y="2292350"/>
          <p14:tracePt t="36456" x="3429000" y="2292350"/>
          <p14:tracePt t="36473" x="3460750" y="2292350"/>
          <p14:tracePt t="36490" x="3492500" y="2292350"/>
          <p14:tracePt t="36506" x="3524250" y="2292350"/>
          <p14:tracePt t="36522" x="3581400" y="2279650"/>
          <p14:tracePt t="36539" x="3632200" y="2279650"/>
          <p14:tracePt t="36539" x="3663950" y="2273300"/>
          <p14:tracePt t="36557" x="3714750" y="2273300"/>
          <p14:tracePt t="36573" x="3740150" y="2266950"/>
          <p14:tracePt t="36589" x="3759200" y="2266950"/>
          <p14:tracePt t="36605" x="3778250" y="2266950"/>
          <p14:tracePt t="36623" x="3790950" y="2266950"/>
          <p14:tracePt t="36639" x="3803650" y="2266950"/>
          <p14:tracePt t="36658" x="3810000" y="2266950"/>
          <p14:tracePt t="36673" x="3816350" y="2266950"/>
          <p14:tracePt t="36733" x="3822700" y="2266950"/>
          <p14:tracePt t="36749" x="3829050" y="2266950"/>
          <p14:tracePt t="36767" x="0" y="0"/>
        </p14:tracePtLst>
        <p14:tracePtLst>
          <p14:tracePt t="42295" x="1485900" y="3124200"/>
          <p14:tracePt t="42957" x="1517650" y="3124200"/>
          <p14:tracePt t="43092" x="1549400" y="3124200"/>
          <p14:tracePt t="43100" x="1593850" y="3124200"/>
          <p14:tracePt t="43108" x="1657350" y="3124200"/>
          <p14:tracePt t="43120" x="1752600" y="3124200"/>
          <p14:tracePt t="43137" x="1860550" y="3124200"/>
          <p14:tracePt t="43153" x="1924050" y="3124200"/>
          <p14:tracePt t="43170" x="1962150" y="3124200"/>
          <p14:tracePt t="43187" x="2000250" y="3124200"/>
          <p14:tracePt t="43203" x="2038350" y="3124200"/>
          <p14:tracePt t="43221" x="2070100" y="3124200"/>
          <p14:tracePt t="43239" x="2101850" y="3124200"/>
          <p14:tracePt t="43254" x="2120900" y="3124200"/>
          <p14:tracePt t="43269" x="2139950" y="3124200"/>
          <p14:tracePt t="43287" x="2159000" y="3124200"/>
          <p14:tracePt t="43304" x="2178050" y="3124200"/>
          <p14:tracePt t="43322" x="2203450" y="3124200"/>
          <p14:tracePt t="43338" x="2222500" y="3124200"/>
          <p14:tracePt t="43354" x="2241550" y="3124200"/>
          <p14:tracePt t="43371" x="2260600" y="3124200"/>
          <p14:tracePt t="43387" x="2273300" y="3124200"/>
          <p14:tracePt t="43404" x="2292350" y="3124200"/>
          <p14:tracePt t="43404" x="2311400" y="3124200"/>
          <p14:tracePt t="43422" x="2324100" y="3124200"/>
          <p14:tracePt t="43438" x="2349500" y="3124200"/>
          <p14:tracePt t="43454" x="2362200" y="3124200"/>
          <p14:tracePt t="43472" x="2368550" y="3124200"/>
          <p14:tracePt t="43487" x="2381250" y="3124200"/>
          <p14:tracePt t="43504" x="2413000" y="3124200"/>
          <p14:tracePt t="43521" x="2419350" y="3124200"/>
          <p14:tracePt t="43537" x="2438400" y="3124200"/>
          <p14:tracePt t="43554" x="2457450" y="3124200"/>
          <p14:tracePt t="43571" x="2463800" y="3124200"/>
          <p14:tracePt t="43590" x="2470150" y="3124200"/>
          <p14:tracePt t="43604" x="2482850" y="3124200"/>
          <p14:tracePt t="43638" x="2489200" y="3124200"/>
          <p14:tracePt t="43645" x="2495550" y="3124200"/>
          <p14:tracePt t="43662" x="2508250" y="3124200"/>
          <p14:tracePt t="43677" x="2514600" y="3124200"/>
          <p14:tracePt t="43709" x="2520950" y="3124200"/>
          <p14:tracePt t="43845" x="2527300" y="3124200"/>
          <p14:tracePt t="43854" x="2533650" y="3124200"/>
          <p14:tracePt t="43861" x="2540000" y="3124200"/>
          <p14:tracePt t="43870" x="2565400" y="3124200"/>
          <p14:tracePt t="43887" x="2584450" y="3124200"/>
          <p14:tracePt t="43904" x="2603500" y="3124200"/>
          <p14:tracePt t="43921" x="2609850" y="3124200"/>
          <p14:tracePt t="43937" x="2628900" y="3124200"/>
          <p14:tracePt t="43954" x="2635250" y="3124200"/>
          <p14:tracePt t="43973" x="2641600" y="3124200"/>
          <p14:tracePt t="43987" x="2654300" y="3124200"/>
          <p14:tracePt t="44004" x="2660650" y="3124200"/>
          <p14:tracePt t="44021" x="2679700" y="3124200"/>
          <p14:tracePt t="44037" x="2711450" y="3124200"/>
          <p14:tracePt t="44054" x="2724150" y="3124200"/>
          <p14:tracePt t="44070" x="2730500" y="3124200"/>
          <p14:tracePt t="44101" x="2736850" y="3124200"/>
          <p14:tracePt t="44126" x="2743200" y="3124200"/>
          <p14:tracePt t="44150" x="2749550" y="3124200"/>
          <p14:tracePt t="44166" x="2755900" y="3124200"/>
          <p14:tracePt t="44191" x="2762250" y="3124200"/>
          <p14:tracePt t="44205" x="2768600" y="3124200"/>
          <p14:tracePt t="44213" x="2774950" y="3124200"/>
          <p14:tracePt t="44222" x="2781300" y="3124200"/>
          <p14:tracePt t="44238" x="2800350" y="3124200"/>
          <p14:tracePt t="44255" x="2819400" y="3124200"/>
          <p14:tracePt t="44271" x="2825750" y="3124200"/>
          <p14:tracePt t="44287" x="2832100" y="3124200"/>
          <p14:tracePt t="44304" x="2851150" y="3124200"/>
          <p14:tracePt t="44322" x="2863850" y="3124200"/>
          <p14:tracePt t="44337" x="2870200" y="3124200"/>
          <p14:tracePt t="44354" x="2895600" y="3124200"/>
          <p14:tracePt t="44371" x="2914650" y="3124200"/>
          <p14:tracePt t="44387" x="2927350" y="3124200"/>
          <p14:tracePt t="44403" x="2946400" y="3124200"/>
          <p14:tracePt t="44403" x="2952750" y="3124200"/>
          <p14:tracePt t="44424" x="2965450" y="3124200"/>
          <p14:tracePt t="44438" x="2990850" y="3124200"/>
          <p14:tracePt t="44455" x="3003550" y="3124200"/>
          <p14:tracePt t="44471" x="3022600" y="3124200"/>
          <p14:tracePt t="44488" x="3035300" y="3124200"/>
          <p14:tracePt t="44504" x="3048000" y="3124200"/>
          <p14:tracePt t="44521" x="3067050" y="3124200"/>
          <p14:tracePt t="44539" x="3086100" y="3124200"/>
          <p14:tracePt t="44553" x="3098800" y="3124200"/>
          <p14:tracePt t="44571" x="3124200" y="3124200"/>
          <p14:tracePt t="44587" x="3155950" y="3124200"/>
          <p14:tracePt t="44587" x="3168650" y="3124200"/>
          <p14:tracePt t="44606" x="3181350" y="3124200"/>
          <p14:tracePt t="44620" x="3200400" y="3124200"/>
          <p14:tracePt t="44639" x="3206750" y="3124200"/>
          <p14:tracePt t="44654" x="3219450" y="3124200"/>
          <p14:tracePt t="44670" x="3238500" y="3124200"/>
          <p14:tracePt t="44687" x="3263900" y="3124200"/>
          <p14:tracePt t="44704" x="3302000" y="3124200"/>
          <p14:tracePt t="44722" x="3333750" y="3124200"/>
          <p14:tracePt t="44737" x="3365500" y="3124200"/>
          <p14:tracePt t="44754" x="3409950" y="3124200"/>
          <p14:tracePt t="44770" x="3435350" y="3124200"/>
          <p14:tracePt t="44787" x="3467100" y="3124200"/>
          <p14:tracePt t="44804" x="3498850" y="3124200"/>
          <p14:tracePt t="44823" x="3524250" y="3124200"/>
          <p14:tracePt t="44838" x="3543300" y="3124200"/>
          <p14:tracePt t="44854" x="3556000" y="3124200"/>
          <p14:tracePt t="44871" x="3568700" y="3124200"/>
          <p14:tracePt t="44887" x="3587750" y="3124200"/>
          <p14:tracePt t="44904" x="3619500" y="3124200"/>
          <p14:tracePt t="44921" x="3644900" y="3124200"/>
          <p14:tracePt t="44937" x="3657600" y="3124200"/>
          <p14:tracePt t="44953" x="3676650" y="3124200"/>
          <p14:tracePt t="44953" x="3683000" y="3124200"/>
          <p14:tracePt t="44973" x="3695700" y="3124200"/>
          <p14:tracePt t="44987" x="3721100" y="3124200"/>
          <p14:tracePt t="45004" x="3746500" y="3124200"/>
          <p14:tracePt t="45020" x="3790950" y="3124200"/>
          <p14:tracePt t="45038" x="3816350" y="3124200"/>
          <p14:tracePt t="45054" x="3860800" y="3124200"/>
          <p14:tracePt t="45070" x="3892550" y="3124200"/>
          <p14:tracePt t="45087" x="3924300" y="3124200"/>
          <p14:tracePt t="45103" x="3962400" y="3124200"/>
          <p14:tracePt t="45121" x="4000500" y="3124200"/>
          <p14:tracePt t="45137" x="4032250" y="3124200"/>
          <p14:tracePt t="45154" x="4070350" y="3124200"/>
          <p14:tracePt t="45170" x="4102100" y="3124200"/>
          <p14:tracePt t="45187" x="4152900" y="3124200"/>
          <p14:tracePt t="45204" x="4222750" y="3124200"/>
          <p14:tracePt t="45222" x="4267200" y="3124200"/>
          <p14:tracePt t="45239" x="4311650" y="3124200"/>
          <p14:tracePt t="45254" x="4349750" y="3124200"/>
          <p14:tracePt t="45270" x="4368800" y="3124200"/>
          <p14:tracePt t="45287" x="4394200" y="3124200"/>
          <p14:tracePt t="45303" x="4413250" y="3124200"/>
          <p14:tracePt t="45321" x="4438650" y="3124200"/>
          <p14:tracePt t="45337" x="4457700" y="3124200"/>
          <p14:tracePt t="45353" x="4476750" y="3124200"/>
          <p14:tracePt t="45371" x="4508500" y="3124200"/>
          <p14:tracePt t="45387" x="4533900" y="3117850"/>
          <p14:tracePt t="45404" x="4565650" y="3111500"/>
          <p14:tracePt t="45420" x="4635500" y="3098800"/>
          <p14:tracePt t="45439" x="4660900" y="3098800"/>
          <p14:tracePt t="45454" x="4692650" y="3092450"/>
          <p14:tracePt t="45472" x="4705350" y="3092450"/>
          <p14:tracePt t="45486" x="4711700" y="3092450"/>
          <p14:tracePt t="45503" x="4737100" y="3092450"/>
          <p14:tracePt t="45522" x="4756150" y="3092450"/>
          <p14:tracePt t="45536" x="4787900" y="3092450"/>
          <p14:tracePt t="45553" x="4813300" y="3092450"/>
          <p14:tracePt t="45569" x="4838700" y="3092450"/>
          <p14:tracePt t="45587" x="4857750" y="3092450"/>
          <p14:tracePt t="45604" x="4876800" y="3092450"/>
          <p14:tracePt t="45620" x="4889500" y="3092450"/>
          <p14:tracePt t="45637" x="4895850" y="3092450"/>
          <p14:tracePt t="45653" x="4895850" y="3086100"/>
          <p14:tracePt t="45670" x="0" y="0"/>
        </p14:tracePtLst>
        <p14:tracePtLst>
          <p14:tracePt t="63744" x="1581150" y="3937000"/>
          <p14:tracePt t="64021" x="1593850" y="3937000"/>
          <p14:tracePt t="64149" x="1606550" y="3943350"/>
          <p14:tracePt t="64157" x="1631950" y="3943350"/>
          <p14:tracePt t="64165" x="1657350" y="3943350"/>
          <p14:tracePt t="64178" x="1708150" y="3943350"/>
          <p14:tracePt t="64195" x="1803400" y="3943350"/>
          <p14:tracePt t="64212" x="1936750" y="3943350"/>
          <p14:tracePt t="64228" x="2051050" y="3943350"/>
          <p14:tracePt t="64228" x="2114550" y="3943350"/>
          <p14:tracePt t="64247" x="2203450" y="3943350"/>
          <p14:tracePt t="64262" x="2254250" y="3943350"/>
          <p14:tracePt t="64278" x="2305050" y="3943350"/>
          <p14:tracePt t="64295" x="2336800" y="3943350"/>
          <p14:tracePt t="64311" x="2368550" y="3943350"/>
          <p14:tracePt t="64329" x="2419350" y="3943350"/>
          <p14:tracePt t="64345" x="2457450" y="3943350"/>
          <p14:tracePt t="64362" x="2508250" y="3943350"/>
          <p14:tracePt t="64378" x="2540000" y="3943350"/>
          <p14:tracePt t="64395" x="2571750" y="3943350"/>
          <p14:tracePt t="64411" x="2603500" y="3943350"/>
          <p14:tracePt t="64428" x="2628900" y="3943350"/>
          <p14:tracePt t="64428" x="2635250" y="3943350"/>
          <p14:tracePt t="64446" x="2654300" y="3943350"/>
          <p14:tracePt t="64463" x="2660650" y="3943350"/>
          <p14:tracePt t="64478" x="2679700" y="3943350"/>
          <p14:tracePt t="64495" x="2692400" y="3943350"/>
          <p14:tracePt t="64511" x="2698750" y="3943350"/>
          <p14:tracePt t="64527" x="0" y="0"/>
        </p14:tracePtLst>
        <p14:tracePtLst>
          <p14:tracePt t="64741" x="2806700" y="3943350"/>
          <p14:tracePt t="65182" x="2819400" y="3943350"/>
          <p14:tracePt t="65245" x="2825750" y="3943350"/>
          <p14:tracePt t="65253" x="2844800" y="3943350"/>
          <p14:tracePt t="65262" x="2876550" y="3943350"/>
          <p14:tracePt t="65280" x="2940050" y="3943350"/>
          <p14:tracePt t="65295" x="3016250" y="3943350"/>
          <p14:tracePt t="65311" x="3092450" y="3943350"/>
          <p14:tracePt t="65328" x="3155950" y="3943350"/>
          <p14:tracePt t="65346" x="3206750" y="3943350"/>
          <p14:tracePt t="65361" x="3238500" y="3943350"/>
          <p14:tracePt t="65379" x="3263900" y="3943350"/>
          <p14:tracePt t="65395" x="3282950" y="3943350"/>
          <p14:tracePt t="65411" x="3289300" y="3943350"/>
          <p14:tracePt t="65437" x="3295650" y="3943350"/>
          <p14:tracePt t="65445" x="3302000" y="3943350"/>
          <p14:tracePt t="65461" x="3308350" y="3943350"/>
          <p14:tracePt t="65501" x="0" y="0"/>
        </p14:tracePtLst>
        <p14:tracePtLst>
          <p14:tracePt t="65646" x="3752850" y="3975100"/>
          <p14:tracePt t="66166" x="3759200" y="3975100"/>
          <p14:tracePt t="66197" x="3771900" y="3975100"/>
          <p14:tracePt t="66221" x="3790950" y="3975100"/>
          <p14:tracePt t="66237" x="3816350" y="3975100"/>
          <p14:tracePt t="66245" x="3848100" y="3975100"/>
          <p14:tracePt t="66253" x="3898900" y="3975100"/>
          <p14:tracePt t="66262" x="4038600" y="3975100"/>
          <p14:tracePt t="66278" x="4165600" y="3975100"/>
          <p14:tracePt t="66294" x="4267200" y="3975100"/>
          <p14:tracePt t="66311" x="4356100" y="3975100"/>
          <p14:tracePt t="66327" x="4413250" y="3975100"/>
          <p14:tracePt t="66345" x="4438650" y="3975100"/>
          <p14:tracePt t="66360" x="4457700" y="3975100"/>
          <p14:tracePt t="66377" x="0" y="0"/>
        </p14:tracePtLst>
        <p14:tracePtLst>
          <p14:tracePt t="66525" x="4781550" y="3943350"/>
          <p14:tracePt t="66910" x="4787900" y="3943350"/>
          <p14:tracePt t="66943" x="4806950" y="3943350"/>
          <p14:tracePt t="66949" x="4832350" y="3943350"/>
          <p14:tracePt t="66960" x="4933950" y="3943350"/>
          <p14:tracePt t="66977" x="5080000" y="3943350"/>
          <p14:tracePt t="66994" x="5238750" y="3943350"/>
          <p14:tracePt t="67010" x="5397500" y="3943350"/>
          <p14:tracePt t="67026" x="5537200" y="3943350"/>
          <p14:tracePt t="67042" x="5600700" y="3943350"/>
          <p14:tracePt t="67059" x="5626100" y="3930650"/>
          <p14:tracePt t="67076" x="0" y="0"/>
        </p14:tracePtLst>
        <p14:tracePtLst>
          <p14:tracePt t="67221" x="5715000" y="3962400"/>
          <p14:tracePt t="67590" x="5721350" y="3962400"/>
          <p14:tracePt t="67597" x="5727700" y="3962400"/>
          <p14:tracePt t="67610" x="5772150" y="3962400"/>
          <p14:tracePt t="67610" x="5803900" y="3975100"/>
          <p14:tracePt t="67630" x="5861050" y="3987800"/>
          <p14:tracePt t="67643" x="6007100" y="3994150"/>
          <p14:tracePt t="67660" x="6165850" y="3994150"/>
          <p14:tracePt t="67660" x="6254750" y="3994150"/>
          <p14:tracePt t="67678" x="6381750" y="3994150"/>
          <p14:tracePt t="67694" x="6477000" y="3994150"/>
          <p14:tracePt t="67710" x="6515100" y="3994150"/>
          <p14:tracePt t="67727" x="6527800" y="3994150"/>
          <p14:tracePt t="67743" x="0" y="0"/>
        </p14:tracePtLst>
        <p14:tracePtLst>
          <p14:tracePt t="67909" x="6616700" y="3981450"/>
          <p14:tracePt t="68285" x="6654800" y="3981450"/>
          <p14:tracePt t="68325" x="6711950" y="3987800"/>
          <p14:tracePt t="68333" x="6769100" y="4000500"/>
          <p14:tracePt t="68342" x="6896100" y="4000500"/>
          <p14:tracePt t="68359" x="6997700" y="4000500"/>
          <p14:tracePt t="68379" x="7073900" y="4000500"/>
          <p14:tracePt t="68393" x="7118350" y="4000500"/>
          <p14:tracePt t="68409" x="7124700" y="4000500"/>
          <p14:tracePt t="68550" x="0" y="0"/>
        </p14:tracePtLst>
        <p14:tracePtLst>
          <p14:tracePt t="68685" x="7505700" y="3937000"/>
          <p14:tracePt t="69238" x="7518400" y="3937000"/>
          <p14:tracePt t="69350" x="7531100" y="3937000"/>
          <p14:tracePt t="69357" x="7556500" y="3943350"/>
          <p14:tracePt t="69365" x="7588250" y="3949700"/>
          <p14:tracePt t="69377" x="7708900" y="3956050"/>
          <p14:tracePt t="69393" x="7867650" y="3975100"/>
          <p14:tracePt t="69408" x="8051800" y="3981450"/>
          <p14:tracePt t="69424" x="8185150" y="3981450"/>
          <p14:tracePt t="69441" x="8280400" y="3981450"/>
          <p14:tracePt t="69459" x="8331200" y="3981450"/>
          <p14:tracePt t="69476" x="8350250" y="3981450"/>
          <p14:tracePt t="69492" x="8362950" y="3981450"/>
          <p14:tracePt t="69509" x="8369300" y="3981450"/>
          <p14:tracePt t="69526" x="8382000" y="3981450"/>
          <p14:tracePt t="69646" x="8382000" y="3987800"/>
          <p14:tracePt t="69782" x="0" y="0"/>
        </p14:tracePtLst>
        <p14:tracePtLst>
          <p14:tracePt t="69797" x="2273300" y="4381500"/>
          <p14:tracePt t="70654" x="2279650" y="4381500"/>
          <p14:tracePt t="70725" x="2292350" y="4381500"/>
          <p14:tracePt t="70733" x="2324100" y="4381500"/>
          <p14:tracePt t="70742" x="2419350" y="4400550"/>
          <p14:tracePt t="70759" x="2546350" y="4413250"/>
          <p14:tracePt t="70775" x="2686050" y="4432300"/>
          <p14:tracePt t="70792" x="2813050" y="4438650"/>
          <p14:tracePt t="70809" x="2901950" y="4445000"/>
          <p14:tracePt t="70827" x="2952750" y="4445000"/>
          <p14:tracePt t="70842" x="2959100" y="4445000"/>
          <p14:tracePt t="70858" x="2959100" y="4451350"/>
          <p14:tracePt t="71085" x="0" y="0"/>
        </p14:tracePtLst>
        <p14:tracePtLst>
          <p14:tracePt t="71093" x="3594100" y="4381500"/>
          <p14:tracePt t="71694" x="3613150" y="4381500"/>
          <p14:tracePt t="71765" x="3625850" y="4381500"/>
          <p14:tracePt t="71773" x="3657600" y="4381500"/>
          <p14:tracePt t="71781" x="3708400" y="4381500"/>
          <p14:tracePt t="71791" x="3829050" y="4381500"/>
          <p14:tracePt t="71808" x="3975100" y="4381500"/>
          <p14:tracePt t="71825" x="4114800" y="4381500"/>
          <p14:tracePt t="71841" x="4229100" y="4381500"/>
          <p14:tracePt t="71857" x="4279900" y="4381500"/>
          <p14:tracePt t="71874" x="4298950" y="4381500"/>
          <p14:tracePt t="71891" x="4305300" y="4381500"/>
          <p14:tracePt t="71965" x="4311650" y="4381500"/>
          <p14:tracePt t="71973" x="4318000" y="4381500"/>
          <p14:tracePt t="71981" x="4330700" y="4381500"/>
          <p14:tracePt t="71991" x="4349750" y="4381500"/>
          <p14:tracePt t="72008" x="4362450" y="4381500"/>
          <p14:tracePt t="72024" x="0" y="0"/>
        </p14:tracePtLst>
        <p14:tracePtLst>
          <p14:tracePt t="72237" x="5314950" y="4330700"/>
          <p14:tracePt t="72846" x="5327650" y="4330700"/>
          <p14:tracePt t="72925" x="5359400" y="4330700"/>
          <p14:tracePt t="72933" x="5416550" y="4330700"/>
          <p14:tracePt t="72942" x="5562600" y="4330700"/>
          <p14:tracePt t="72958" x="5784850" y="4330700"/>
          <p14:tracePt t="72974" x="6026150" y="4330700"/>
          <p14:tracePt t="72991" x="6248400" y="4330700"/>
          <p14:tracePt t="73007" x="6381750" y="4330700"/>
          <p14:tracePt t="73024" x="6445250" y="4330700"/>
          <p14:tracePt t="73041" x="6451600" y="4330700"/>
          <p14:tracePt t="73057" x="6457950" y="4330700"/>
          <p14:tracePt t="73158" x="6464300" y="4330700"/>
          <p14:tracePt t="73165" x="6470650" y="4330700"/>
          <p14:tracePt t="73176" x="6496050" y="4330700"/>
          <p14:tracePt t="73192" x="6540500" y="4330700"/>
          <p14:tracePt t="73207" x="6591300" y="4330700"/>
          <p14:tracePt t="73224" x="6673850" y="4330700"/>
          <p14:tracePt t="73241" x="6750050" y="4330700"/>
          <p14:tracePt t="73258" x="6813550" y="4330700"/>
          <p14:tracePt t="73273" x="6864350" y="4330700"/>
          <p14:tracePt t="73290" x="6877050" y="4330700"/>
          <p14:tracePt t="73308" x="6889750" y="4330700"/>
          <p14:tracePt t="73324" x="6896100" y="4330700"/>
          <p14:tracePt t="73398" x="6902450" y="4330700"/>
          <p14:tracePt t="73470" x="6908800" y="4330700"/>
          <p14:tracePt t="73477" x="6921500" y="4330700"/>
          <p14:tracePt t="73490" x="6927850" y="4330700"/>
          <p14:tracePt t="73507" x="6934200" y="4330700"/>
          <p14:tracePt t="73523" x="6946900" y="4330700"/>
          <p14:tracePt t="73613" x="0" y="0"/>
        </p14:tracePtLst>
        <p14:tracePtLst>
          <p14:tracePt t="73815" x="7715250" y="4419600"/>
          <p14:tracePt t="74470" x="7727950" y="4413250"/>
          <p14:tracePt t="74605" x="7753350" y="4406900"/>
          <p14:tracePt t="74613" x="7797800" y="4400550"/>
          <p14:tracePt t="74623" x="7893050" y="4394200"/>
          <p14:tracePt t="74640" x="8013700" y="4387850"/>
          <p14:tracePt t="74657" x="8108950" y="4387850"/>
          <p14:tracePt t="74675" x="8178800" y="4368800"/>
          <p14:tracePt t="74675" x="8197850" y="4368800"/>
          <p14:tracePt t="74694" x="8210550" y="4368800"/>
          <p14:tracePt t="74707" x="8229600" y="4368800"/>
          <p14:tracePt t="74724" x="8242300" y="4368800"/>
          <p14:tracePt t="74724" x="8248650" y="4368800"/>
          <p14:tracePt t="74742" x="8255000" y="4368800"/>
          <p14:tracePt t="74757" x="8267700" y="4362450"/>
          <p14:tracePt t="74774" x="8286750" y="4362450"/>
          <p14:tracePt t="74791" x="8293100" y="4362450"/>
          <p14:tracePt t="74806" x="8305800" y="4356100"/>
          <p14:tracePt t="74824" x="0" y="0"/>
        </p14:tracePtLst>
        <p14:tracePtLst>
          <p14:tracePt t="75905" x="2184400" y="4629150"/>
          <p14:tracePt t="76021" x="2190750" y="4629150"/>
          <p14:tracePt t="76078" x="2209800" y="4629150"/>
          <p14:tracePt t="76093" x="2228850" y="4629150"/>
          <p14:tracePt t="76101" x="2260600" y="4629150"/>
          <p14:tracePt t="76109" x="2311400" y="4629150"/>
          <p14:tracePt t="76122" x="2451100" y="4629150"/>
          <p14:tracePt t="76140" x="2628900" y="4629150"/>
          <p14:tracePt t="76140" x="2743200" y="4629150"/>
          <p14:tracePt t="76158" x="2921000" y="4629150"/>
          <p14:tracePt t="76175" x="3067050" y="4629150"/>
          <p14:tracePt t="76192" x="3168650" y="4629150"/>
          <p14:tracePt t="76206" x="3213100" y="4629150"/>
          <p14:tracePt t="76223" x="3244850" y="4629150"/>
          <p14:tracePt t="76239" x="3251200" y="4629150"/>
          <p14:tracePt t="76256" x="3270250" y="4629150"/>
          <p14:tracePt t="76272" x="3276600" y="4629150"/>
          <p14:tracePt t="76289" x="3289300" y="4629150"/>
          <p14:tracePt t="76306" x="3314700" y="4629150"/>
          <p14:tracePt t="76325" x="3340100" y="4629150"/>
          <p14:tracePt t="76340" x="3371850" y="4622800"/>
          <p14:tracePt t="76356" x="3409950" y="4622800"/>
          <p14:tracePt t="76374" x="3429000" y="4616450"/>
          <p14:tracePt t="76390" x="0" y="0"/>
        </p14:tracePtLst>
        <p14:tracePtLst>
          <p14:tracePt t="76581" x="3543300" y="4635500"/>
          <p14:tracePt t="76974" x="3549650" y="4635500"/>
          <p14:tracePt t="77085" x="3568700" y="4635500"/>
          <p14:tracePt t="77093" x="3594100" y="4635500"/>
          <p14:tracePt t="77105" x="3702050" y="4635500"/>
          <p14:tracePt t="77122" x="3829050" y="4635500"/>
          <p14:tracePt t="77139" x="3975100" y="4635500"/>
          <p14:tracePt t="77156" x="4102100" y="4635500"/>
          <p14:tracePt t="77172" x="4197350" y="4635500"/>
          <p14:tracePt t="77172" x="4222750" y="4635500"/>
          <p14:tracePt t="77191" x="4241800" y="4635500"/>
          <p14:tracePt t="77204" x="4248150" y="4635500"/>
          <p14:tracePt t="77221" x="4254500" y="4635500"/>
          <p14:tracePt t="77245" x="4260850" y="4635500"/>
          <p14:tracePt t="77277" x="4267200" y="4635500"/>
          <p14:tracePt t="77285" x="4273550" y="4635500"/>
          <p14:tracePt t="77302" x="4279900" y="4635500"/>
          <p14:tracePt t="77309" x="4292600" y="4635500"/>
          <p14:tracePt t="77461" x="4298950" y="4635500"/>
          <p14:tracePt t="77471" x="4311650" y="4635500"/>
          <p14:tracePt t="77485" x="4318000" y="4635500"/>
          <p14:tracePt t="77494" x="4324350" y="4635500"/>
          <p14:tracePt t="77509" x="4337050" y="4635500"/>
          <p14:tracePt t="77525" x="4356100" y="4635500"/>
          <p14:tracePt t="77541" x="4362450" y="4635500"/>
          <p14:tracePt t="77554" x="4400550" y="4635500"/>
          <p14:tracePt t="77572" x="4425950" y="4635500"/>
          <p14:tracePt t="77591" x="4438650" y="4635500"/>
          <p14:tracePt t="77654" x="4445000" y="4635500"/>
          <p14:tracePt t="77662" x="0" y="0"/>
        </p14:tracePtLst>
        <p14:tracePtLst>
          <p14:tracePt t="77837" x="5149850" y="4686300"/>
          <p14:tracePt t="78406" x="5168900" y="4686300"/>
          <p14:tracePt t="78493" x="5200650" y="4686300"/>
          <p14:tracePt t="78503" x="5232400" y="4686300"/>
          <p14:tracePt t="78509" x="5276850" y="4686300"/>
          <p14:tracePt t="78521" x="5384800" y="4686300"/>
          <p14:tracePt t="78521" x="5422900" y="4686300"/>
          <p14:tracePt t="78543" x="5467350" y="4686300"/>
          <p14:tracePt t="78555" x="5518150" y="4686300"/>
          <p14:tracePt t="78572" x="5537200" y="4686300"/>
          <p14:tracePt t="78588" x="0" y="0"/>
        </p14:tracePtLst>
        <p14:tracePtLst>
          <p14:tracePt t="78822" x="6000750" y="4667250"/>
          <p14:tracePt t="79494" x="6013450" y="4667250"/>
          <p14:tracePt t="79573" x="6019800" y="4667250"/>
          <p14:tracePt t="79581" x="6032500" y="4667250"/>
          <p14:tracePt t="79589" x="6057900" y="4667250"/>
          <p14:tracePt t="79603" x="6140450" y="4667250"/>
          <p14:tracePt t="79620" x="6350000" y="4667250"/>
          <p14:tracePt t="79638" x="6496050" y="4667250"/>
          <p14:tracePt t="79654" x="6616700" y="4667250"/>
          <p14:tracePt t="79670" x="6673850" y="4667250"/>
          <p14:tracePt t="79687" x="0" y="0"/>
        </p14:tracePtLst>
        <p14:tracePtLst>
          <p14:tracePt t="79893" x="7067550" y="4679950"/>
          <p14:tracePt t="80278" x="7086600" y="4679950"/>
          <p14:tracePt t="80351" x="7124700" y="4686300"/>
          <p14:tracePt t="80357" x="7181850" y="4686300"/>
          <p14:tracePt t="80370" x="7308850" y="4699000"/>
          <p14:tracePt t="80387" x="7480300" y="4699000"/>
          <p14:tracePt t="80404" x="7626350" y="4699000"/>
          <p14:tracePt t="80404" x="7689850" y="4699000"/>
          <p14:tracePt t="80423" x="7778750" y="4699000"/>
          <p14:tracePt t="80438" x="7804150" y="4699000"/>
          <p14:tracePt t="80454" x="7816850" y="4699000"/>
          <p14:tracePt t="80471" x="7823200" y="4699000"/>
          <p14:tracePt t="80487" x="7835900" y="4699000"/>
          <p14:tracePt t="80504" x="7854950" y="4699000"/>
          <p14:tracePt t="80521" x="7880350" y="4699000"/>
          <p14:tracePt t="80537" x="7899400" y="4699000"/>
          <p14:tracePt t="80554" x="7905750" y="4699000"/>
          <p14:tracePt t="80570" x="7912100" y="4699000"/>
          <p14:tracePt t="80587" x="7924800" y="4692650"/>
          <p14:tracePt t="80604" x="7937500" y="4692650"/>
          <p14:tracePt t="80604" x="7943850" y="4692650"/>
          <p14:tracePt t="80622" x="7950200" y="4692650"/>
          <p14:tracePt t="80693" x="0" y="0"/>
        </p14:tracePtLst>
        <p14:tracePtLst>
          <p14:tracePt t="80789" x="1689100" y="5156200"/>
          <p14:tracePt t="81646" x="1689100" y="5149850"/>
          <p14:tracePt t="81654" x="1701800" y="5149850"/>
          <p14:tracePt t="81733" x="1714500" y="5149850"/>
          <p14:tracePt t="81742" x="1746250" y="5149850"/>
          <p14:tracePt t="81753" x="1866900" y="5149850"/>
          <p14:tracePt t="81770" x="2044700" y="5168900"/>
          <p14:tracePt t="81788" x="2235200" y="5187950"/>
          <p14:tracePt t="81804" x="2406650" y="5213350"/>
          <p14:tracePt t="81804" x="2470150" y="5213350"/>
          <p14:tracePt t="81825" x="2527300" y="5213350"/>
          <p14:tracePt t="81838" x="2546350" y="5213350"/>
          <p14:tracePt t="81855" x="0" y="0"/>
        </p14:tracePtLst>
        <p14:tracePtLst>
          <p14:tracePt t="82101" x="3149600" y="5187950"/>
          <p14:tracePt t="82598" x="3162300" y="5187950"/>
          <p14:tracePt t="82693" x="3175000" y="5187950"/>
          <p14:tracePt t="82709" x="3194050" y="5187950"/>
          <p14:tracePt t="82717" x="3219450" y="5187950"/>
          <p14:tracePt t="82725" x="3251200" y="5187950"/>
          <p14:tracePt t="82736" x="3327400" y="5187950"/>
          <p14:tracePt t="82753" x="3460750" y="5187950"/>
          <p14:tracePt t="82772" x="3549650" y="5187950"/>
          <p14:tracePt t="82786" x="3619500" y="5187950"/>
          <p14:tracePt t="82803" x="3663950" y="5187950"/>
          <p14:tracePt t="82803" x="3683000" y="5187950"/>
          <p14:tracePt t="82824" x="3702050" y="5187950"/>
          <p14:tracePt t="82835" x="3746500" y="5187950"/>
          <p14:tracePt t="82852" x="3803650" y="5187950"/>
          <p14:tracePt t="82852" x="3854450" y="5187950"/>
          <p14:tracePt t="82870" x="3898900" y="5187950"/>
          <p14:tracePt t="82886" x="3956050" y="5187950"/>
          <p14:tracePt t="82903" x="4006850" y="5187950"/>
          <p14:tracePt t="82920" x="4038600" y="5187950"/>
          <p14:tracePt t="82937" x="4064000" y="5187950"/>
          <p14:tracePt t="82953" x="4102100" y="5187950"/>
          <p14:tracePt t="82971" x="4127500" y="5187950"/>
          <p14:tracePt t="82987" x="4171950" y="5187950"/>
          <p14:tracePt t="83003" x="4216400" y="5187950"/>
          <p14:tracePt t="83020" x="4273550" y="5187950"/>
          <p14:tracePt t="83036" x="4330700" y="5187950"/>
          <p14:tracePt t="83055" x="4362450" y="5187950"/>
          <p14:tracePt t="83070" x="4381500" y="5187950"/>
          <p14:tracePt t="83087" x="4406900" y="5187950"/>
          <p14:tracePt t="83103" x="4419600" y="5187950"/>
          <p14:tracePt t="83120" x="4438650" y="5187950"/>
          <p14:tracePt t="83136" x="4451350" y="5187950"/>
          <p14:tracePt t="83153" x="4464050" y="5187950"/>
          <p14:tracePt t="83170" x="4476750" y="5187950"/>
          <p14:tracePt t="83190" x="4483100" y="5187950"/>
          <p14:tracePt t="83203" x="4508500" y="5187950"/>
          <p14:tracePt t="83220" x="4540250" y="5187950"/>
          <p14:tracePt t="83236" x="4591050" y="5187950"/>
          <p14:tracePt t="83254" x="4622800" y="5187950"/>
          <p14:tracePt t="83270" x="4648200" y="5187950"/>
          <p14:tracePt t="83286" x="4673600" y="5187950"/>
          <p14:tracePt t="83302" x="4699000" y="5187950"/>
          <p14:tracePt t="83319" x="4724400" y="5187950"/>
          <p14:tracePt t="83336" x="4768850" y="5187950"/>
          <p14:tracePt t="83352" x="4832350" y="5187950"/>
          <p14:tracePt t="83370" x="4927600" y="5187950"/>
          <p14:tracePt t="83386" x="5016500" y="5187950"/>
          <p14:tracePt t="83386" x="5048250" y="5187950"/>
          <p14:tracePt t="83406" x="5092700" y="5187950"/>
          <p14:tracePt t="83418" x="5137150" y="5187950"/>
          <p14:tracePt t="83435" x="5168900" y="5187950"/>
          <p14:tracePt t="83452" x="5187950" y="5187950"/>
          <p14:tracePt t="83468" x="5213350" y="5187950"/>
          <p14:tracePt t="83486" x="5238750" y="5187950"/>
          <p14:tracePt t="83503" x="5245100" y="5187950"/>
          <p14:tracePt t="83519" x="5264150" y="5187950"/>
          <p14:tracePt t="83535" x="5270500" y="5187950"/>
          <p14:tracePt t="83551" x="5283200" y="5187950"/>
          <p14:tracePt t="83568" x="5289550" y="5187950"/>
          <p14:tracePt t="83605" x="5295900" y="5187950"/>
          <p14:tracePt t="83629" x="5302250" y="5187950"/>
          <p14:tracePt t="83647" x="5314950" y="5187950"/>
          <p14:tracePt t="83654" x="5321300" y="5187950"/>
          <p14:tracePt t="83670" x="5334000" y="5187950"/>
          <p14:tracePt t="83677" x="5346700" y="5187950"/>
          <p14:tracePt t="83686" x="5372100" y="5187950"/>
          <p14:tracePt t="83703" x="5410200" y="5187950"/>
          <p14:tracePt t="83720" x="5441950" y="5187950"/>
          <p14:tracePt t="83736" x="5448300" y="5187950"/>
          <p14:tracePt t="83753" x="5461000" y="5187950"/>
          <p14:tracePt t="83770" x="5473700" y="5187950"/>
          <p14:tracePt t="83786" x="5492750" y="5187950"/>
          <p14:tracePt t="83802" x="5511800" y="5187950"/>
          <p14:tracePt t="83802" x="5518150" y="5187950"/>
          <p14:tracePt t="83823" x="5524500" y="5187950"/>
          <p14:tracePt t="83836" x="5549900" y="5187950"/>
          <p14:tracePt t="83836" x="5562600" y="5187950"/>
          <p14:tracePt t="83853" x="5575300" y="5187950"/>
          <p14:tracePt t="83870" x="5594350" y="5187950"/>
          <p14:tracePt t="83886" x="5632450" y="5187950"/>
          <p14:tracePt t="83902" x="5676900" y="5187950"/>
          <p14:tracePt t="83921" x="5715000" y="5187950"/>
          <p14:tracePt t="83936" x="5746750" y="5187950"/>
          <p14:tracePt t="83952" x="5772150" y="5187950"/>
          <p14:tracePt t="83971" x="5791200" y="5187950"/>
          <p14:tracePt t="83985" x="5816600" y="5187950"/>
          <p14:tracePt t="84002" x="5835650" y="5187950"/>
          <p14:tracePt t="84019" x="5842000" y="5187950"/>
          <p14:tracePt t="84037" x="5848350" y="5187950"/>
          <p14:tracePt t="84053" x="5854700" y="5187950"/>
          <p14:tracePt t="84077" x="5861050" y="5187950"/>
          <p14:tracePt t="84109" x="5867400" y="5187950"/>
          <p14:tracePt t="84143" x="0" y="0"/>
        </p14:tracePtLst>
        <p14:tracePtLst>
          <p14:tracePt t="88233" x="2463800" y="5607050"/>
          <p14:tracePt t="88518" x="2457450" y="5613400"/>
          <p14:tracePt t="88534" x="2463800" y="5619750"/>
          <p14:tracePt t="88557" x="2463800" y="5626100"/>
          <p14:tracePt t="88589" x="2463800" y="5632450"/>
          <p14:tracePt t="88605" x="2463800" y="5638800"/>
          <p14:tracePt t="88613" x="2457450" y="5657850"/>
          <p14:tracePt t="88621" x="2432050" y="5664200"/>
          <p14:tracePt t="88633" x="2349500" y="5695950"/>
          <p14:tracePt t="88650" x="2241550" y="5702300"/>
          <p14:tracePt t="88666" x="2120900" y="5715000"/>
          <p14:tracePt t="88683" x="2006600" y="5715000"/>
          <p14:tracePt t="88700" x="1885950" y="5715000"/>
          <p14:tracePt t="88700" x="1841500" y="5715000"/>
          <p14:tracePt t="88718" x="1746250" y="5708650"/>
          <p14:tracePt t="88733" x="1701800" y="5702300"/>
          <p14:tracePt t="88750" x="1676400" y="5689600"/>
          <p14:tracePt t="88766" x="1657350" y="5676900"/>
          <p14:tracePt t="88784" x="1619250" y="5651500"/>
          <p14:tracePt t="88799" x="1593850" y="5619750"/>
          <p14:tracePt t="88820" x="1562100" y="5594350"/>
          <p14:tracePt t="88833" x="1543050" y="5588000"/>
          <p14:tracePt t="88849" x="1536700" y="5575300"/>
          <p14:tracePt t="88866" x="1524000" y="5568950"/>
          <p14:tracePt t="88883" x="1524000" y="5530850"/>
          <p14:tracePt t="88899" x="1524000" y="5499100"/>
          <p14:tracePt t="88916" x="1524000" y="5467350"/>
          <p14:tracePt t="88916" x="1524000" y="5441950"/>
          <p14:tracePt t="88934" x="1568450" y="5416550"/>
          <p14:tracePt t="88950" x="1663700" y="5378450"/>
          <p14:tracePt t="88966" x="1809750" y="5359400"/>
          <p14:tracePt t="88983" x="2006600" y="5340350"/>
          <p14:tracePt t="89000" x="2171700" y="5334000"/>
          <p14:tracePt t="89017" x="2324100" y="5334000"/>
          <p14:tracePt t="89034" x="2387600" y="5334000"/>
          <p14:tracePt t="89050" x="2419350" y="5334000"/>
          <p14:tracePt t="89066" x="2457450" y="5334000"/>
          <p14:tracePt t="89083" x="2501900" y="5359400"/>
          <p14:tracePt t="89100" x="2546350" y="5391150"/>
          <p14:tracePt t="89100" x="2578100" y="5397500"/>
          <p14:tracePt t="89118" x="2616200" y="5422900"/>
          <p14:tracePt t="89134" x="2654300" y="5448300"/>
          <p14:tracePt t="89150" x="2667000" y="5461000"/>
          <p14:tracePt t="89167" x="2679700" y="5473700"/>
          <p14:tracePt t="89183" x="2692400" y="5518150"/>
          <p14:tracePt t="89200" x="2692400" y="5543550"/>
          <p14:tracePt t="89217" x="2692400" y="5568950"/>
          <p14:tracePt t="89233" x="2692400" y="5581650"/>
          <p14:tracePt t="89250" x="2667000" y="5607050"/>
          <p14:tracePt t="89266" x="2635250" y="5619750"/>
          <p14:tracePt t="89266" x="2616200" y="5619750"/>
          <p14:tracePt t="89286" x="2603500" y="5626100"/>
          <p14:tracePt t="89299" x="2584450" y="5626100"/>
          <p14:tracePt t="89299" x="2571750" y="5632450"/>
          <p14:tracePt t="89318" x="2552700" y="5632450"/>
          <p14:tracePt t="89335" x="2546350" y="5632450"/>
          <p14:tracePt t="89349" x="2540000" y="5632450"/>
          <p14:tracePt t="89389" x="2533650" y="5632450"/>
          <p14:tracePt t="89389" x="0" y="0"/>
        </p14:tracePtLst>
      </p14:laserTraceLst>
    </p:ext>
  </p:extLs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7544" y="23042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19672" y="246112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規範對象</a:t>
            </a:r>
            <a:r>
              <a:rPr lang="en-US" altLang="zh-TW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80</a:t>
            </a:fld>
            <a:endParaRPr lang="es-ES" altLang="zh-TW"/>
          </a:p>
        </p:txBody>
      </p:sp>
      <p:sp>
        <p:nvSpPr>
          <p:cNvPr id="5" name="內容版面配置區 4"/>
          <p:cNvSpPr txBox="1">
            <a:spLocks/>
          </p:cNvSpPr>
          <p:nvPr/>
        </p:nvSpPr>
        <p:spPr bwMode="auto">
          <a:xfrm>
            <a:off x="467544" y="919083"/>
            <a:ext cx="8929687" cy="553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华文新魏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800"/>
              </a:lnSpc>
              <a:buNone/>
              <a:defRPr/>
            </a:pPr>
            <a:r>
              <a:rPr lang="zh-TW" altLang="en-US" sz="2400" dirty="0" smtClean="0">
                <a:latin typeface="標楷體"/>
                <a:ea typeface="標楷體"/>
              </a:rPr>
              <a:t>十二、其他職務性質特殊，經行政院會同主管府、院核定適</a:t>
            </a:r>
            <a:endParaRPr lang="en-US" altLang="zh-TW" sz="2400" dirty="0" smtClean="0">
              <a:latin typeface="標楷體"/>
              <a:ea typeface="標楷體"/>
            </a:endParaRPr>
          </a:p>
          <a:p>
            <a:pPr marL="0" indent="0" algn="just">
              <a:lnSpc>
                <a:spcPts val="2800"/>
              </a:lnSpc>
              <a:buNone/>
              <a:defRPr/>
            </a:pPr>
            <a:r>
              <a:rPr lang="zh-TW" altLang="en-US" sz="2400" dirty="0" smtClean="0">
                <a:latin typeface="標楷體"/>
                <a:ea typeface="標楷體"/>
              </a:rPr>
              <a:t>      用本法之人員。</a:t>
            </a:r>
            <a:endParaRPr lang="en-US" altLang="zh-TW" sz="2400" dirty="0" smtClean="0">
              <a:latin typeface="標楷體"/>
              <a:ea typeface="標楷體"/>
            </a:endParaRPr>
          </a:p>
          <a:p>
            <a:pPr marL="0" indent="0" algn="just">
              <a:lnSpc>
                <a:spcPts val="2800"/>
              </a:lnSpc>
              <a:buNone/>
              <a:defRPr/>
            </a:pPr>
            <a:r>
              <a:rPr lang="en-US" altLang="zh-TW" sz="2400" dirty="0" smtClean="0">
                <a:latin typeface="標楷體"/>
                <a:ea typeface="標楷體"/>
              </a:rPr>
              <a:t>2  </a:t>
            </a:r>
            <a:r>
              <a:rPr lang="zh-TW" altLang="en-US" sz="2400" dirty="0" smtClean="0">
                <a:latin typeface="標楷體"/>
                <a:ea typeface="標楷體"/>
              </a:rPr>
              <a:t>依法</a:t>
            </a:r>
            <a:r>
              <a:rPr lang="zh-TW" altLang="en-US" sz="2400" b="1" u="sng" dirty="0" smtClean="0">
                <a:solidFill>
                  <a:srgbClr val="FF0000"/>
                </a:solidFill>
                <a:latin typeface="標楷體"/>
                <a:ea typeface="標楷體"/>
              </a:rPr>
              <a:t>代理</a:t>
            </a:r>
            <a:r>
              <a:rPr lang="zh-TW" altLang="en-US" sz="2400" dirty="0" smtClean="0">
                <a:latin typeface="標楷體"/>
                <a:ea typeface="標楷體"/>
              </a:rPr>
              <a:t>執行前項公職人員職務之人員，於執行該職務期</a:t>
            </a:r>
            <a:endParaRPr lang="en-US" altLang="zh-TW" sz="2400" dirty="0" smtClean="0">
              <a:latin typeface="標楷體"/>
              <a:ea typeface="標楷體"/>
            </a:endParaRPr>
          </a:p>
          <a:p>
            <a:pPr marL="0" indent="0" algn="just">
              <a:lnSpc>
                <a:spcPts val="2800"/>
              </a:lnSpc>
              <a:buNone/>
              <a:defRPr/>
            </a:pPr>
            <a:r>
              <a:rPr lang="zh-TW" altLang="en-US" sz="2400" dirty="0" smtClean="0">
                <a:latin typeface="標楷體"/>
                <a:ea typeface="標楷體"/>
              </a:rPr>
              <a:t>   間</a:t>
            </a:r>
            <a:r>
              <a:rPr lang="zh-TW" altLang="en-US" sz="2400" dirty="0">
                <a:latin typeface="標楷體"/>
                <a:ea typeface="標楷體"/>
              </a:rPr>
              <a:t>亦屬本法之公職人員。</a:t>
            </a:r>
            <a:endParaRPr lang="zh-TW" altLang="en-US" sz="2400" dirty="0" smtClean="0">
              <a:latin typeface="標楷體"/>
              <a:ea typeface="標楷體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2564904"/>
            <a:ext cx="7272808" cy="377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47664" y="190381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規範對象</a:t>
            </a:r>
            <a:r>
              <a:rPr lang="en-US" altLang="zh-TW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3568" y="692696"/>
            <a:ext cx="832726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800" dirty="0">
              <a:solidFill>
                <a:srgbClr val="000000"/>
              </a:solidFill>
              <a:latin typeface="Iansui 094"/>
            </a:endParaRPr>
          </a:p>
          <a:p>
            <a:r>
              <a:rPr lang="zh-TW" altLang="en-US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項第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款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en-US" altLang="zh-TW" sz="2800" b="1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級政府機關（構）、公營事業總、分支機構首長、副首長、</a:t>
            </a:r>
            <a:r>
              <a:rPr lang="zh-TW" altLang="en-US" sz="2800" b="1" u="sng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幕僚長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u="sng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副幕僚</a:t>
            </a:r>
            <a:r>
              <a:rPr lang="zh-TW" altLang="en-US" sz="2800" b="1" u="sng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與該等職務之人</a:t>
            </a:r>
            <a:r>
              <a:rPr lang="en-US" altLang="zh-TW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副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幕僚長包含</a:t>
            </a:r>
            <a:r>
              <a:rPr lang="zh-TW" altLang="en-US" sz="28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行政職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8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技術職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在內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，例如</a:t>
            </a:r>
            <a:r>
              <a:rPr lang="en-US" altLang="zh-TW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一、各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構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所置</a:t>
            </a:r>
            <a:r>
              <a:rPr lang="zh-TW" altLang="en-US" sz="2800" b="1" u="sng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秘書長</a:t>
            </a:r>
            <a:r>
              <a:rPr lang="zh-TW" altLang="en-US" sz="28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副秘書長</a:t>
            </a:r>
            <a:r>
              <a:rPr lang="zh-TW" altLang="en-US" sz="28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主任</a:t>
            </a:r>
            <a:r>
              <a:rPr lang="zh-TW" altLang="en-US" sz="2800" b="1" u="sng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秘書</a:t>
            </a:r>
            <a:endParaRPr lang="en-US" altLang="zh-TW" sz="2800" b="1" u="sng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、</a:t>
            </a:r>
            <a:r>
              <a:rPr lang="zh-TW" altLang="en-US" sz="28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總工程</a:t>
            </a:r>
            <a:r>
              <a:rPr lang="zh-TW" altLang="en-US" sz="28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司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二、中央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四級機關所置</a:t>
            </a:r>
            <a:r>
              <a:rPr lang="zh-TW" altLang="en-US" sz="28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主任工程</a:t>
            </a:r>
            <a:r>
              <a:rPr lang="zh-TW" altLang="en-US" sz="28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司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三、縣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市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政府所屬一級機關所置</a:t>
            </a:r>
            <a:r>
              <a:rPr lang="zh-TW" altLang="en-US" sz="28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總核稿技正、</a:t>
            </a:r>
            <a:r>
              <a:rPr lang="zh-TW" altLang="en-US" sz="28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秘</a:t>
            </a:r>
            <a:endParaRPr lang="en-US" altLang="zh-TW" sz="2800" u="sng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28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</a:t>
            </a:r>
            <a:r>
              <a:rPr lang="zh-TW" altLang="en-US" sz="2800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四、中央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四級機關、直轄市與縣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市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政府所屬二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</a:t>
            </a:r>
            <a:endParaRPr lang="en-US" altLang="zh-TW" sz="28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機關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、鄉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鎮、市、區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公所、直轄市山地原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住</a:t>
            </a:r>
            <a:endParaRPr lang="en-US" altLang="zh-TW" sz="28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民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區公所及代表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會所置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具幕僚長性質之秘書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	</a:t>
            </a:r>
          </a:p>
        </p:txBody>
      </p:sp>
      <p:sp>
        <p:nvSpPr>
          <p:cNvPr id="15" name="向右箭號 14"/>
          <p:cNvSpPr/>
          <p:nvPr/>
        </p:nvSpPr>
        <p:spPr>
          <a:xfrm rot="7501892" flipV="1">
            <a:off x="3374326" y="2416538"/>
            <a:ext cx="596457" cy="15271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882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47664" y="262976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規範對象</a:t>
            </a:r>
            <a:r>
              <a:rPr lang="en-US" altLang="zh-TW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3568" y="836712"/>
            <a:ext cx="8327268" cy="7126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800" dirty="0">
              <a:solidFill>
                <a:srgbClr val="000000"/>
              </a:solidFill>
              <a:latin typeface="Iansui 094"/>
            </a:endParaRPr>
          </a:p>
          <a:p>
            <a:r>
              <a:rPr lang="zh-TW" altLang="en-US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項第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款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en-US" altLang="zh-TW" sz="2800" b="1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其他各級政府機關（構）、公營事業機構、各級公立學校、軍警院校、矯正學校及附屬機構辦理</a:t>
            </a:r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工務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建築管理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城鄉計畫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政風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會計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審計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採購業務之</a:t>
            </a:r>
            <a:r>
              <a:rPr lang="zh-TW" altLang="en-US" sz="28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主管</a:t>
            </a:r>
            <a:r>
              <a:rPr lang="zh-TW" altLang="en-US" sz="28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</a:t>
            </a:r>
            <a:r>
              <a:rPr lang="en-US" altLang="zh-TW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28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依據法務部相關函釋</a:t>
            </a:r>
            <a:r>
              <a:rPr lang="en-US" altLang="zh-TW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lvl="0" eaLnBrk="1" fontAlgn="auto">
              <a:lnSpc>
                <a:spcPct val="100833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一、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上開業務之</a:t>
            </a:r>
            <a:r>
              <a:rPr lang="zh-TW" altLang="en-US" sz="28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副</a:t>
            </a:r>
            <a:r>
              <a:rPr lang="zh-TW" altLang="en-US" sz="28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主管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亦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屬之。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eaLnBrk="1" fontAlgn="auto">
              <a:lnSpc>
                <a:spcPct val="100833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二、有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無支領主管加給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在所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不論。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eaLnBrk="1" fontAlgn="auto">
              <a:lnSpc>
                <a:spcPct val="100833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三、雖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任務編組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，但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實際執行上開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業務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eaLnBrk="1" fontAlgn="auto">
              <a:lnSpc>
                <a:spcPct val="100833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之主管人員亦適用。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</a:p>
        </p:txBody>
      </p:sp>
      <p:sp>
        <p:nvSpPr>
          <p:cNvPr id="7" name="向右箭號 6"/>
          <p:cNvSpPr/>
          <p:nvPr/>
        </p:nvSpPr>
        <p:spPr>
          <a:xfrm rot="7501892" flipV="1">
            <a:off x="2203231" y="3352642"/>
            <a:ext cx="596457" cy="15271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938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83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561280" y="652253"/>
            <a:ext cx="7293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規範對象</a:t>
            </a:r>
            <a:r>
              <a:rPr lang="en-US" altLang="zh-TW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關係人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800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820265"/>
              </p:ext>
            </p:extLst>
          </p:nvPr>
        </p:nvGraphicFramePr>
        <p:xfrm>
          <a:off x="971600" y="1556792"/>
          <a:ext cx="5190925" cy="4614893"/>
        </p:xfrm>
        <a:graphic>
          <a:graphicData uri="http://schemas.openxmlformats.org/drawingml/2006/table">
            <a:tbl>
              <a:tblPr firstRow="1" bandRow="1"/>
              <a:tblGrid>
                <a:gridCol w="5190925"/>
              </a:tblGrid>
              <a:tr h="5239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85344">
                        <a:lnSpc>
                          <a:spcPct val="110833"/>
                        </a:lnSpc>
                        <a:spcBef>
                          <a:spcPts val="100"/>
                        </a:spcBef>
                      </a:pPr>
                      <a:r>
                        <a:rPr lang="zh-CN" altLang="en-US" sz="2000" spc="-5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公職人員之</a:t>
                      </a:r>
                      <a:r>
                        <a:rPr lang="zh-CN" altLang="en-US" sz="2000" b="1" u="sng" spc="-1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配偶</a:t>
                      </a:r>
                      <a:r>
                        <a:rPr lang="zh-CN" altLang="en-US" sz="2000" spc="-10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或</a:t>
                      </a:r>
                      <a:r>
                        <a:rPr lang="zh-CN" altLang="en-US" sz="2000" b="1" u="sng" spc="-1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共同</a:t>
                      </a:r>
                      <a:r>
                        <a:rPr lang="zh-CN" altLang="en-US" sz="2000" b="1" u="sng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生活之家屬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57B99A"/>
                      </a:solidFill>
                      <a:prstDash val="solid"/>
                    </a:lnL>
                    <a:lnR w="12700">
                      <a:solidFill>
                        <a:srgbClr val="57B99A"/>
                      </a:solidFill>
                      <a:prstDash val="solid"/>
                    </a:lnR>
                    <a:lnT w="12700">
                      <a:solidFill>
                        <a:srgbClr val="57B99A"/>
                      </a:solidFill>
                      <a:prstDash val="solid"/>
                    </a:lnT>
                    <a:lnB w="12700">
                      <a:solidFill>
                        <a:srgbClr val="57B99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10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85344">
                        <a:lnSpc>
                          <a:spcPct val="110833"/>
                        </a:lnSpc>
                      </a:pPr>
                      <a:r>
                        <a:rPr lang="zh-CN" altLang="en-US" sz="2000" spc="-5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公職人員之</a:t>
                      </a:r>
                      <a:r>
                        <a:rPr lang="zh-CN" altLang="en-US" sz="2000" b="1" u="sng" spc="-1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二親等</a:t>
                      </a:r>
                      <a:r>
                        <a:rPr lang="zh-CN" altLang="en-US" sz="2000" b="1" u="sng" spc="-5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以內</a:t>
                      </a:r>
                      <a:r>
                        <a:rPr lang="zh-CN" altLang="en-US" sz="2000" b="1" u="sng" spc="-5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親屬</a:t>
                      </a:r>
                      <a:r>
                        <a:rPr lang="zh-TW" altLang="en-US" sz="2000" b="1" u="sng" spc="-5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 </a:t>
                      </a:r>
                      <a:endParaRPr lang="zh-CN" altLang="en-US" sz="1800" b="1" u="sng" spc="-5" dirty="0">
                        <a:solidFill>
                          <a:srgbClr val="00B05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57B99A"/>
                      </a:solidFill>
                      <a:prstDash val="solid"/>
                    </a:lnL>
                    <a:lnR w="12700">
                      <a:solidFill>
                        <a:srgbClr val="57B99A"/>
                      </a:solidFill>
                      <a:prstDash val="solid"/>
                    </a:lnR>
                    <a:lnT w="12700">
                      <a:solidFill>
                        <a:srgbClr val="57B99A"/>
                      </a:solidFill>
                      <a:prstDash val="solid"/>
                    </a:lnT>
                    <a:lnB w="12700">
                      <a:solidFill>
                        <a:srgbClr val="57B99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6D0"/>
                    </a:solidFill>
                  </a:tcPr>
                </a:tc>
              </a:tr>
              <a:tr h="6677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85344">
                        <a:lnSpc>
                          <a:spcPct val="110833"/>
                        </a:lnSpc>
                      </a:pPr>
                      <a:r>
                        <a:rPr lang="zh-CN" altLang="en-US" sz="2000" spc="-10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公職人員或其配偶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信託財產之受託人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57B99A"/>
                      </a:solidFill>
                      <a:prstDash val="solid"/>
                    </a:lnL>
                    <a:lnR w="12700" cap="flat" cmpd="sng" algn="ctr">
                      <a:solidFill>
                        <a:srgbClr val="57B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B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7B99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465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344" hangingPunct="0">
                        <a:lnSpc>
                          <a:spcPct val="100000"/>
                        </a:lnSpc>
                      </a:pPr>
                      <a:r>
                        <a:rPr lang="zh-CN" altLang="en-US" sz="2000" b="1" spc="-5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公職人員</a:t>
                      </a:r>
                      <a:r>
                        <a:rPr lang="zh-CN" altLang="en-US" sz="2000" spc="-5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CN" altLang="en-US" sz="2000" b="1" spc="-10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其配偶或共同生活</a:t>
                      </a:r>
                      <a:r>
                        <a:rPr lang="zh-CN" altLang="en-US" sz="2000" b="1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之家屬</a:t>
                      </a:r>
                      <a:r>
                        <a:rPr lang="zh-CN" altLang="en-US" sz="2000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CN" altLang="en-US" sz="2000" b="1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其二親</a:t>
                      </a:r>
                      <a:r>
                        <a:rPr lang="zh-CN" altLang="en-US" sz="2000" b="1" spc="-5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等以內親屬</a:t>
                      </a:r>
                      <a:r>
                        <a:rPr lang="zh-CN" altLang="en-US" sz="2000" spc="-10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擔</a:t>
                      </a:r>
                      <a:r>
                        <a:rPr lang="zh-CN" altLang="en-US" sz="2000" spc="-5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任</a:t>
                      </a:r>
                      <a:r>
                        <a:rPr lang="zh-CN" altLang="en-US" sz="2000" b="1" spc="-5" dirty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負責人</a:t>
                      </a:r>
                      <a:r>
                        <a:rPr lang="zh-CN" altLang="en-US" sz="2000" spc="-5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CN" altLang="en-US" sz="2000" b="1" spc="-5" dirty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董事</a:t>
                      </a:r>
                      <a:r>
                        <a:rPr lang="zh-CN" altLang="en-US" sz="2000" spc="-5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CN" altLang="en-US" sz="2000" b="1" spc="-5" dirty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獨立董事</a:t>
                      </a:r>
                      <a:r>
                        <a:rPr lang="zh-CN" altLang="en-US" sz="2000" spc="-5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CN" altLang="en-US" sz="2000" b="1" spc="-5" dirty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監</a:t>
                      </a:r>
                      <a:r>
                        <a:rPr lang="zh-CN" altLang="en-US" sz="2000" b="1" spc="-10" dirty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察人</a:t>
                      </a:r>
                      <a:r>
                        <a:rPr lang="zh-CN" altLang="en-US" sz="2000" spc="-5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CN" altLang="en-US" sz="2000" b="1" spc="-5" dirty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經理人</a:t>
                      </a:r>
                      <a:r>
                        <a:rPr lang="zh-CN" altLang="en-US" sz="2000" spc="-5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或</a:t>
                      </a:r>
                      <a:r>
                        <a:rPr lang="zh-CN" altLang="en-US" sz="2000" b="1" spc="-5" dirty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相類似職務</a:t>
                      </a:r>
                      <a:r>
                        <a:rPr lang="zh-CN" altLang="en-US" sz="2000" spc="-5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之</a:t>
                      </a:r>
                      <a:r>
                        <a:rPr lang="zh-CN" altLang="en-US" sz="2000" b="1" u="sng" spc="-5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營利事業</a:t>
                      </a:r>
                      <a:r>
                        <a:rPr lang="zh-CN" altLang="en-US" sz="2000" b="1" spc="-5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zh-CN" altLang="en-US" sz="2000" b="1" u="sng" spc="-5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非營</a:t>
                      </a:r>
                      <a:r>
                        <a:rPr lang="zh-CN" altLang="en-US" sz="2000" b="1" u="sng" spc="-1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利之法人</a:t>
                      </a:r>
                      <a:r>
                        <a:rPr lang="zh-CN" altLang="en-US" sz="2000" b="0" spc="-5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及</a:t>
                      </a:r>
                      <a:r>
                        <a:rPr lang="zh-CN" altLang="en-US" sz="2000" b="1" u="sng" spc="-5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非法人團體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57B99A"/>
                      </a:solidFill>
                      <a:prstDash val="solid"/>
                    </a:lnL>
                    <a:lnR w="12700">
                      <a:solidFill>
                        <a:srgbClr val="57B99A"/>
                      </a:solidFill>
                      <a:prstDash val="solid"/>
                    </a:lnR>
                    <a:lnT w="12700">
                      <a:solidFill>
                        <a:srgbClr val="57B99A"/>
                      </a:solidFill>
                      <a:prstDash val="solid"/>
                    </a:lnT>
                    <a:lnB w="12700">
                      <a:solidFill>
                        <a:srgbClr val="57B99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6D0"/>
                    </a:solidFill>
                  </a:tcPr>
                </a:tc>
              </a:tr>
              <a:tr h="6677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85344">
                        <a:lnSpc>
                          <a:spcPct val="110833"/>
                        </a:lnSpc>
                      </a:pPr>
                      <a:r>
                        <a:rPr lang="zh-CN" altLang="en-US" sz="2000" spc="-10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公職人</a:t>
                      </a:r>
                      <a:r>
                        <a:rPr lang="zh-CN" altLang="en-US" sz="2000" spc="-5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員進用之</a:t>
                      </a:r>
                      <a:r>
                        <a:rPr lang="zh-CN" altLang="en-US" sz="2000" b="1" u="sng" spc="-5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機要人員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57B99A"/>
                      </a:solidFill>
                      <a:prstDash val="solid"/>
                    </a:lnL>
                    <a:lnR w="12700" cap="flat" cmpd="sng" algn="ctr">
                      <a:solidFill>
                        <a:srgbClr val="57B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B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7B99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77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85344">
                        <a:lnSpc>
                          <a:spcPct val="110833"/>
                        </a:lnSpc>
                      </a:pPr>
                      <a:r>
                        <a:rPr lang="zh-CN" altLang="en-US" sz="2000" spc="-10" dirty="0">
                          <a:solidFill>
                            <a:srgbClr val="0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各級</a:t>
                      </a:r>
                      <a:r>
                        <a:rPr lang="zh-CN" altLang="en-US" sz="2000" b="1" u="sng" spc="-1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民意代表</a:t>
                      </a:r>
                      <a:r>
                        <a:rPr lang="zh-CN" altLang="en-US" sz="2000" b="1" u="sng" spc="-5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之</a:t>
                      </a:r>
                      <a:r>
                        <a:rPr lang="zh-CN" altLang="en-US" sz="2000" b="1" u="sng" spc="-5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助理</a:t>
                      </a:r>
                      <a:endParaRPr lang="zh-CN" altLang="en-US" sz="2000" b="1" u="sng" spc="-5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57B99A"/>
                      </a:solidFill>
                      <a:prstDash val="solid"/>
                    </a:lnL>
                    <a:lnR w="12700" cap="flat" cmpd="sng" algn="ctr">
                      <a:solidFill>
                        <a:srgbClr val="57B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B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7B99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4645375" y="2092686"/>
            <a:ext cx="3743049" cy="369332"/>
          </a:xfrm>
          <a:prstGeom prst="rect">
            <a:avLst/>
          </a:prstGeom>
          <a:solidFill>
            <a:srgbClr val="DDFCFF"/>
          </a:solidFill>
          <a:ln w="28575">
            <a:solidFill>
              <a:srgbClr val="0066CC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包含</a:t>
            </a:r>
            <a:r>
              <a:rPr lang="zh-TW" altLang="en-US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直</a:t>
            </a:r>
            <a:r>
              <a:rPr lang="en-US" altLang="zh-TW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旁</a:t>
            </a:r>
            <a:r>
              <a:rPr lang="en-US" altLang="zh-TW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</a:t>
            </a:r>
            <a:r>
              <a:rPr lang="zh-TW" altLang="en-US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血親</a:t>
            </a:r>
            <a:r>
              <a:rPr lang="zh-TW" altLang="en-US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直</a:t>
            </a:r>
            <a:r>
              <a:rPr lang="en-US" altLang="zh-TW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旁</a:t>
            </a:r>
            <a:r>
              <a:rPr lang="en-US" altLang="zh-TW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系姻親</a:t>
            </a:r>
          </a:p>
        </p:txBody>
      </p:sp>
      <p:sp>
        <p:nvSpPr>
          <p:cNvPr id="7" name="向右箭號 6"/>
          <p:cNvSpPr/>
          <p:nvPr/>
        </p:nvSpPr>
        <p:spPr>
          <a:xfrm>
            <a:off x="4067944" y="2204864"/>
            <a:ext cx="576064" cy="144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>
            <a:off x="6162525" y="2852936"/>
            <a:ext cx="390675" cy="1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" name="文字方塊 9"/>
          <p:cNvSpPr txBox="1"/>
          <p:nvPr/>
        </p:nvSpPr>
        <p:spPr>
          <a:xfrm>
            <a:off x="6553200" y="2612912"/>
            <a:ext cx="2017596" cy="646331"/>
          </a:xfrm>
          <a:prstGeom prst="rect">
            <a:avLst/>
          </a:prstGeom>
          <a:solidFill>
            <a:srgbClr val="DDFCFF"/>
          </a:solidFill>
          <a:ln w="28575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just"/>
            <a:r>
              <a:rPr kumimoji="1"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但依法辦理強制</a:t>
            </a:r>
            <a:r>
              <a:rPr kumimoji="1" lang="zh-TW" altLang="en-US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</a:t>
            </a:r>
            <a:endParaRPr kumimoji="1" lang="en-US" altLang="zh-TW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r>
              <a:rPr kumimoji="1" lang="zh-TW" altLang="en-US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託</a:t>
            </a:r>
            <a:r>
              <a:rPr kumimoji="1"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時，不在此限</a:t>
            </a:r>
          </a:p>
        </p:txBody>
      </p:sp>
      <p:cxnSp>
        <p:nvCxnSpPr>
          <p:cNvPr id="11" name="直線單箭頭接點 10"/>
          <p:cNvCxnSpPr/>
          <p:nvPr/>
        </p:nvCxnSpPr>
        <p:spPr>
          <a:xfrm flipV="1">
            <a:off x="6162525" y="4158161"/>
            <a:ext cx="390675" cy="653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" name="文字方塊 14"/>
          <p:cNvSpPr txBox="1"/>
          <p:nvPr/>
        </p:nvSpPr>
        <p:spPr>
          <a:xfrm>
            <a:off x="6553200" y="3574021"/>
            <a:ext cx="2469429" cy="923330"/>
          </a:xfrm>
          <a:prstGeom prst="rect">
            <a:avLst/>
          </a:prstGeom>
          <a:solidFill>
            <a:srgbClr val="DDFCFF"/>
          </a:solidFill>
          <a:ln w="28575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r>
              <a:rPr kumimoji="1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但屬政府或公股指派、遴聘代表或由政府聘任者，不包括之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6564648" y="5240562"/>
            <a:ext cx="2290128" cy="1200329"/>
          </a:xfrm>
          <a:prstGeom prst="rect">
            <a:avLst/>
          </a:prstGeom>
          <a:solidFill>
            <a:srgbClr val="DDFCFF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指各級民意代表之公費助理、其加入助理工會之助理及其他受其指揮監督之助理</a:t>
            </a:r>
          </a:p>
        </p:txBody>
      </p:sp>
      <p:cxnSp>
        <p:nvCxnSpPr>
          <p:cNvPr id="18" name="直線單箭頭接點 17"/>
          <p:cNvCxnSpPr/>
          <p:nvPr/>
        </p:nvCxnSpPr>
        <p:spPr>
          <a:xfrm flipV="1">
            <a:off x="6157140" y="5736356"/>
            <a:ext cx="390675" cy="653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9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854397"/>
            <a:ext cx="601980" cy="693420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5243445" y="1490641"/>
            <a:ext cx="334714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民法</a:t>
            </a:r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1123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項：雖非親屬，而以永久共同生活為目的同居一家者，視為家屬</a:t>
            </a:r>
          </a:p>
        </p:txBody>
      </p:sp>
      <p:cxnSp>
        <p:nvCxnSpPr>
          <p:cNvPr id="20" name="直線單箭頭接點 19"/>
          <p:cNvCxnSpPr/>
          <p:nvPr/>
        </p:nvCxnSpPr>
        <p:spPr>
          <a:xfrm>
            <a:off x="4830326" y="1790435"/>
            <a:ext cx="390675" cy="1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1353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194480" y="40466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84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1619672" y="450551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規範對象</a:t>
            </a:r>
            <a:r>
              <a:rPr lang="en-US" altLang="zh-TW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關係人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800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sz="28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1745944381"/>
              </p:ext>
            </p:extLst>
          </p:nvPr>
        </p:nvGraphicFramePr>
        <p:xfrm>
          <a:off x="486624" y="1412776"/>
          <a:ext cx="8047424" cy="555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直線單箭頭接點 5"/>
          <p:cNvCxnSpPr/>
          <p:nvPr/>
        </p:nvCxnSpPr>
        <p:spPr bwMode="auto">
          <a:xfrm>
            <a:off x="1331640" y="4975610"/>
            <a:ext cx="10240" cy="7200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文字方塊 7"/>
          <p:cNvSpPr txBox="1"/>
          <p:nvPr/>
        </p:nvSpPr>
        <p:spPr>
          <a:xfrm>
            <a:off x="0" y="5695650"/>
            <a:ext cx="3744416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zh-TW" altLang="en-US" b="1" dirty="0" smtClean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相類似職務</a:t>
            </a:r>
            <a:r>
              <a:rPr kumimoji="1" lang="en-US" altLang="zh-TW" b="1" dirty="0" smtClean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kumimoji="1" lang="zh-TW" altLang="en-US" b="1" dirty="0" smtClean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如理事長、理事、監事</a:t>
            </a:r>
            <a:endParaRPr kumimoji="1" lang="zh-TW" altLang="en-US" b="1" dirty="0">
              <a:ln w="12700" cmpd="sng">
                <a:solidFill>
                  <a:srgbClr val="8064A2"/>
                </a:solidFill>
                <a:prstDash val="solid"/>
              </a:ln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206" y="980728"/>
            <a:ext cx="601980" cy="69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8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85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3131840" y="476672"/>
            <a:ext cx="3312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關係人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的範圍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583712"/>
            <a:ext cx="6913562" cy="439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6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86</a:t>
            </a:fld>
            <a:endParaRPr lang="es-E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8504" cy="68580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6665404" y="6382921"/>
            <a:ext cx="2232248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en-US" sz="1600" b="1" u="sng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利衝法宣導短片</a:t>
            </a:r>
            <a:endParaRPr lang="zh-TW" altLang="en-US" sz="1600" b="1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96" y="6431362"/>
            <a:ext cx="576064" cy="27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0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87</a:t>
            </a:fld>
            <a:endParaRPr lang="es-ES" altLang="zh-TW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395536" y="764704"/>
            <a:ext cx="2737089" cy="6990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/>
          <a:lstStyle/>
          <a:p>
            <a:pPr algn="ctr">
              <a:spcBef>
                <a:spcPts val="750"/>
              </a:spcBef>
              <a:buFont typeface="Arial" panose="020B0604020202020204" pitchFamily="34" charset="0"/>
              <a:buNone/>
              <a:defRPr/>
            </a:pPr>
            <a:r>
              <a:rPr lang="zh-TW" altLang="en-US" sz="3600" b="1" dirty="0">
                <a:ln w="3175" cmpd="sng">
                  <a:noFill/>
                </a:ln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203472098"/>
              </p:ext>
            </p:extLst>
          </p:nvPr>
        </p:nvGraphicFramePr>
        <p:xfrm>
          <a:off x="277696" y="1772816"/>
          <a:ext cx="8923512" cy="4399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686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88</a:t>
            </a:fld>
            <a:endParaRPr lang="es-ES" altLang="zh-TW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335131" y="663458"/>
            <a:ext cx="2737089" cy="6990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/>
          <a:lstStyle/>
          <a:p>
            <a:pPr algn="ctr">
              <a:spcBef>
                <a:spcPts val="750"/>
              </a:spcBef>
              <a:buFont typeface="Arial" panose="020B0604020202020204" pitchFamily="34" charset="0"/>
              <a:buNone/>
              <a:defRPr/>
            </a:pPr>
            <a:r>
              <a:rPr lang="zh-TW" altLang="en-US" sz="3600" b="1" dirty="0">
                <a:ln w="3175" cmpd="sng">
                  <a:noFill/>
                </a:ln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588834300"/>
              </p:ext>
            </p:extLst>
          </p:nvPr>
        </p:nvGraphicFramePr>
        <p:xfrm>
          <a:off x="0" y="1657310"/>
          <a:ext cx="8923512" cy="4399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https://encrypted-tbn1.gstatic.com/images?q=tbn:ANd9GcQVingAF2qoxVwFXFKybSsIpPGA8_AKRheS2DSX_cjtk7yzTES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24" y="3531765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1.gstatic.com/images?q=tbn:ANd9GcQVingAF2qoxVwFXFKybSsIpPGA8_AKRheS2DSX_cjtk7yzTES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00" y="4119289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encrypted-tbn1.gstatic.com/images?q=tbn:ANd9GcQVingAF2qoxVwFXFKybSsIpPGA8_AKRheS2DSX_cjtk7yzTES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72" y="4717424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單箭頭接點 9"/>
          <p:cNvCxnSpPr/>
          <p:nvPr/>
        </p:nvCxnSpPr>
        <p:spPr>
          <a:xfrm>
            <a:off x="5076056" y="3789040"/>
            <a:ext cx="432048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11" name="Picture 2" descr="正確答案測驗, 正確, 丸, 測驗, JPG 和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0" y="5260930"/>
            <a:ext cx="642160" cy="61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14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89</a:t>
            </a:fld>
            <a:endParaRPr lang="es-ES" altLang="zh-TW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323528" y="692696"/>
            <a:ext cx="2737089" cy="6990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/>
          <a:lstStyle/>
          <a:p>
            <a:pPr algn="ctr">
              <a:spcBef>
                <a:spcPts val="750"/>
              </a:spcBef>
              <a:buFont typeface="Arial" panose="020B0604020202020204" pitchFamily="34" charset="0"/>
              <a:buNone/>
              <a:defRPr/>
            </a:pPr>
            <a:r>
              <a:rPr lang="zh-TW" altLang="en-US" sz="3600" b="1" dirty="0">
                <a:ln w="3175" cmpd="sng">
                  <a:noFill/>
                </a:ln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</a:p>
        </p:txBody>
      </p:sp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val="2428317105"/>
              </p:ext>
            </p:extLst>
          </p:nvPr>
        </p:nvGraphicFramePr>
        <p:xfrm>
          <a:off x="179512" y="1628800"/>
          <a:ext cx="8923512" cy="4541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72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454819" y="130399"/>
            <a:ext cx="8229600" cy="922337"/>
          </a:xfrm>
        </p:spPr>
        <p:txBody>
          <a:bodyPr/>
          <a:lstStyle/>
          <a:p>
            <a:pPr eaLnBrk="1" hangingPunct="1"/>
            <a:r>
              <a:rPr lang="zh-TW" altLang="en-US" sz="3600" b="1" dirty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</a:t>
            </a:r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財產申報之人員</a:t>
            </a:r>
            <a:endParaRPr lang="zh-TW" altLang="en-US" sz="3600" dirty="0" smtClean="0">
              <a:solidFill>
                <a:srgbClr val="0066CC"/>
              </a:solidFill>
              <a:ea typeface="新細明體" panose="02020500000000000000" pitchFamily="18" charset="-120"/>
            </a:endParaRPr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>
          <a:xfrm>
            <a:off x="475442" y="836712"/>
            <a:ext cx="8452658" cy="4525963"/>
          </a:xfrm>
        </p:spPr>
        <p:txBody>
          <a:bodyPr/>
          <a:lstStyle/>
          <a:p>
            <a:pPr eaLnBrk="1" hangingPunct="1"/>
            <a:endParaRPr lang="en-US" altLang="zh-TW" sz="2400" b="1" u="sng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None/>
            </a:pPr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sz="2000" b="1" dirty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None/>
            </a:pP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</a:pPr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zh-TW" altLang="en-US" sz="2400" dirty="0" smtClean="0">
              <a:ea typeface="新細明體" panose="02020500000000000000" pitchFamily="18" charset="-120"/>
            </a:endParaRPr>
          </a:p>
          <a:p>
            <a:pPr eaLnBrk="1" hangingPunct="1"/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9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505202" y="874464"/>
            <a:ext cx="8179217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第 2 條</a:t>
            </a:r>
          </a:p>
          <a:p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前項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各款公職人員，其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職務係</a:t>
            </a:r>
            <a:r>
              <a:rPr lang="zh-TW" altLang="en-US" sz="2400" b="1" u="sng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代理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者，亦應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申報財產</a:t>
            </a:r>
            <a:endParaRPr lang="en-US" altLang="zh-TW" sz="2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。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但代理未滿三個月者，毋庸申報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  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代理申報義務人</a:t>
            </a:r>
            <a:endParaRPr lang="en-US" altLang="zh-TW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總統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、副總統及縣（市）級以上公職之候選人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應準用</a:t>
            </a:r>
            <a:endParaRPr lang="en-US" altLang="zh-TW" sz="24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本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法之規定，於申請候選人登記時申報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財產。</a:t>
            </a:r>
            <a:endParaRPr lang="en-US" altLang="zh-TW" sz="24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公職候選人申報義務人</a:t>
            </a:r>
            <a:endParaRPr lang="en-US" altLang="zh-TW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前三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項以外之公職人員，經調查有證據顯示其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生活與</a:t>
            </a:r>
            <a:endParaRPr lang="en-US" altLang="zh-TW" sz="24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消費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顯超過其薪資收入者，該公職人員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所屬機關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</a:t>
            </a:r>
            <a:endParaRPr lang="en-US" altLang="zh-TW" sz="24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上級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機關之政風單位，得經中央政風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主管機關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（構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en-US" altLang="zh-TW" sz="24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之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核可後，指定其申報財產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  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指定申報義務人</a:t>
            </a:r>
            <a:endParaRPr lang="en-US" altLang="zh-TW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財申法施行細則第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本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法第二條第一項各款所列公職人員，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其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職務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係</a:t>
            </a:r>
            <a:r>
              <a:rPr lang="zh-TW" altLang="en-US" sz="2400" b="1" u="sng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兼任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應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申報財產。但兼任未滿三個月者毋庸申報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    兼任申報</a:t>
            </a: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義務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直線單箭頭接點 8"/>
          <p:cNvCxnSpPr/>
          <p:nvPr/>
        </p:nvCxnSpPr>
        <p:spPr bwMode="auto">
          <a:xfrm>
            <a:off x="6156176" y="1844824"/>
            <a:ext cx="2880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線單箭頭接點 9"/>
          <p:cNvCxnSpPr/>
          <p:nvPr/>
        </p:nvCxnSpPr>
        <p:spPr bwMode="auto">
          <a:xfrm>
            <a:off x="5292080" y="4725144"/>
            <a:ext cx="2880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線接點 6"/>
          <p:cNvCxnSpPr/>
          <p:nvPr/>
        </p:nvCxnSpPr>
        <p:spPr bwMode="auto">
          <a:xfrm>
            <a:off x="4716016" y="2996952"/>
            <a:ext cx="0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線單箭頭接點 10"/>
          <p:cNvCxnSpPr/>
          <p:nvPr/>
        </p:nvCxnSpPr>
        <p:spPr bwMode="auto">
          <a:xfrm>
            <a:off x="4716016" y="3212976"/>
            <a:ext cx="2880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線接點 15"/>
          <p:cNvCxnSpPr/>
          <p:nvPr/>
        </p:nvCxnSpPr>
        <p:spPr bwMode="auto">
          <a:xfrm>
            <a:off x="5076056" y="6245225"/>
            <a:ext cx="0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線單箭頭接點 16"/>
          <p:cNvCxnSpPr/>
          <p:nvPr/>
        </p:nvCxnSpPr>
        <p:spPr bwMode="auto">
          <a:xfrm>
            <a:off x="5076056" y="6470777"/>
            <a:ext cx="2880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5347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13"/>
    </mc:Choice>
    <mc:Fallback xmlns="">
      <p:transition spd="slow" advTm="120913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1562" x="1587500" y="1771650"/>
          <p14:tracePt t="22398" x="1600200" y="1771650"/>
          <p14:tracePt t="22589" x="1619250" y="1771650"/>
          <p14:tracePt t="22598" x="1651000" y="1771650"/>
          <p14:tracePt t="22605" x="1682750" y="1771650"/>
          <p14:tracePt t="22614" x="1739900" y="1771650"/>
          <p14:tracePt t="22630" x="1797050" y="1771650"/>
          <p14:tracePt t="22645" x="1847850" y="1771650"/>
          <p14:tracePt t="22662" x="1879600" y="1771650"/>
          <p14:tracePt t="22678" x="1905000" y="1771650"/>
          <p14:tracePt t="22695" x="1917700" y="1771650"/>
          <p14:tracePt t="22713" x="1943100" y="1771650"/>
          <p14:tracePt t="22729" x="1987550" y="1771650"/>
          <p14:tracePt t="22746" x="2032000" y="1771650"/>
          <p14:tracePt t="22763" x="2133600" y="1771650"/>
          <p14:tracePt t="22763" x="2184400" y="1771650"/>
          <p14:tracePt t="22781" x="2247900" y="1771650"/>
          <p14:tracePt t="22796" x="2419350" y="1771650"/>
          <p14:tracePt t="22818" x="2533650" y="1771650"/>
          <p14:tracePt t="22830" x="2641600" y="1771650"/>
          <p14:tracePt t="22846" x="2749550" y="1771650"/>
          <p14:tracePt t="22863" x="2844800" y="1771650"/>
          <p14:tracePt t="22879" x="2933700" y="1771650"/>
          <p14:tracePt t="22896" x="2997200" y="1771650"/>
          <p14:tracePt t="22913" x="3028950" y="1771650"/>
          <p14:tracePt t="22929" x="3067050" y="1771650"/>
          <p14:tracePt t="22946" x="3079750" y="1771650"/>
          <p14:tracePt t="22963" x="3098800" y="1771650"/>
          <p14:tracePt t="22979" x="3111500" y="1771650"/>
          <p14:tracePt t="22979" x="3136900" y="1771650"/>
          <p14:tracePt t="22997" x="3162300" y="1771650"/>
          <p14:tracePt t="23014" x="3187700" y="1771650"/>
          <p14:tracePt t="23029" x="3238500" y="1771650"/>
          <p14:tracePt t="23046" x="3270250" y="1771650"/>
          <p14:tracePt t="23062" x="3333750" y="1771650"/>
          <p14:tracePt t="23079" x="3378200" y="1771650"/>
          <p14:tracePt t="23096" x="3403600" y="1771650"/>
          <p14:tracePt t="23113" x="3422650" y="1771650"/>
          <p14:tracePt t="23129" x="3448050" y="1771650"/>
          <p14:tracePt t="23146" x="3486150" y="1771650"/>
          <p14:tracePt t="23162" x="3505200" y="1771650"/>
          <p14:tracePt t="23179" x="3549650" y="1765300"/>
          <p14:tracePt t="23197" x="3575050" y="1758950"/>
          <p14:tracePt t="23213" x="3606800" y="1758950"/>
          <p14:tracePt t="23229" x="3625850" y="1752600"/>
          <p14:tracePt t="23246" x="3657600" y="1752600"/>
          <p14:tracePt t="23262" x="3676650" y="1739900"/>
          <p14:tracePt t="23279" x="3721100" y="1733550"/>
          <p14:tracePt t="23296" x="3746500" y="1733550"/>
          <p14:tracePt t="23296" x="3752850" y="1733550"/>
          <p14:tracePt t="23317" x="3759200" y="1733550"/>
          <p14:tracePt t="23329" x="3778250" y="1733550"/>
          <p14:tracePt t="23346" x="3790950" y="1733550"/>
          <p14:tracePt t="23362" x="3803650" y="1727200"/>
          <p14:tracePt t="23379" x="3810000" y="1727200"/>
          <p14:tracePt t="23396" x="3829050" y="1727200"/>
          <p14:tracePt t="23414" x="3841750" y="1714500"/>
          <p14:tracePt t="23429" x="3848100" y="1714500"/>
          <p14:tracePt t="23445" x="3867150" y="1714500"/>
          <p14:tracePt t="23462" x="3873500" y="1714500"/>
          <p14:tracePt t="23478" x="3892550" y="1708150"/>
          <p14:tracePt t="23496" x="3911600" y="1708150"/>
          <p14:tracePt t="23512" x="3930650" y="1708150"/>
          <p14:tracePt t="23529" x="3943350" y="1708150"/>
          <p14:tracePt t="23545" x="3962400" y="1708150"/>
          <p14:tracePt t="23565" x="3968750" y="1708150"/>
          <p14:tracePt t="23579" x="3994150" y="1708150"/>
          <p14:tracePt t="23579" x="4000500" y="1708150"/>
          <p14:tracePt t="23597" x="4025900" y="1701800"/>
          <p14:tracePt t="23613" x="4051300" y="1701800"/>
          <p14:tracePt t="23629" x="4070350" y="1701800"/>
          <p14:tracePt t="23647" x="4095750" y="1701800"/>
          <p14:tracePt t="23662" x="4108450" y="1701800"/>
          <p14:tracePt t="23679" x="4133850" y="1701800"/>
          <p14:tracePt t="23695" x="4146550" y="1701800"/>
          <p14:tracePt t="23712" x="4159250" y="1701800"/>
          <p14:tracePt t="23729" x="4171950" y="1701800"/>
          <p14:tracePt t="23746" x="4178300" y="1701800"/>
          <p14:tracePt t="23761" x="4191000" y="1701800"/>
          <p14:tracePt t="23778" x="4203700" y="1701800"/>
          <p14:tracePt t="23795" x="4222750" y="1701800"/>
          <p14:tracePt t="23795" x="4241800" y="1701800"/>
          <p14:tracePt t="23816" x="4254500" y="1701800"/>
          <p14:tracePt t="23828" x="4267200" y="1701800"/>
          <p14:tracePt t="23845" x="4279900" y="1701800"/>
          <p14:tracePt t="23862" x="4298950" y="1701800"/>
          <p14:tracePt t="23878" x="4311650" y="1689100"/>
          <p14:tracePt t="23894" x="4318000" y="1689100"/>
          <p14:tracePt t="23911" x="4337050" y="1689100"/>
          <p14:tracePt t="23929" x="4362450" y="1682750"/>
          <p14:tracePt t="23945" x="4375150" y="1682750"/>
          <p14:tracePt t="23962" x="4413250" y="1682750"/>
          <p14:tracePt t="23979" x="4457700" y="1676400"/>
          <p14:tracePt t="23996" x="4502150" y="1670050"/>
          <p14:tracePt t="23996" x="4521200" y="1670050"/>
          <p14:tracePt t="24013" x="4578350" y="1670050"/>
          <p14:tracePt t="24030" x="4610100" y="1657350"/>
          <p14:tracePt t="24045" x="4660900" y="1657350"/>
          <p14:tracePt t="24062" x="4711700" y="1657350"/>
          <p14:tracePt t="24079" x="4762500" y="1657350"/>
          <p14:tracePt t="24095" x="4806950" y="1657350"/>
          <p14:tracePt t="24112" x="4851400" y="1657350"/>
          <p14:tracePt t="24129" x="4889500" y="1657350"/>
          <p14:tracePt t="24145" x="4914900" y="1657350"/>
          <p14:tracePt t="24162" x="4953000" y="1657350"/>
          <p14:tracePt t="24179" x="4984750" y="1657350"/>
          <p14:tracePt t="24195" x="5003800" y="1657350"/>
          <p14:tracePt t="24195" x="5016500" y="1657350"/>
          <p14:tracePt t="24213" x="5029200" y="1657350"/>
          <p14:tracePt t="24229" x="5041900" y="1657350"/>
          <p14:tracePt t="24246" x="5048250" y="1657350"/>
          <p14:tracePt t="24262" x="5060950" y="1657350"/>
          <p14:tracePt t="24279" x="5073650" y="1657350"/>
          <p14:tracePt t="24295" x="5080000" y="1657350"/>
          <p14:tracePt t="24316" x="5086350" y="1657350"/>
          <p14:tracePt t="24328" x="5099050" y="1657350"/>
          <p14:tracePt t="24346" x="5111750" y="1657350"/>
          <p14:tracePt t="24362" x="5118100" y="1657350"/>
          <p14:tracePt t="24501" x="0" y="0"/>
        </p14:tracePtLst>
        <p14:tracePtLst>
          <p14:tracePt t="33759" x="6051550" y="1765300"/>
          <p14:tracePt t="33909" x="6057900" y="1765300"/>
          <p14:tracePt t="34004" x="6064250" y="1765300"/>
          <p14:tracePt t="34012" x="6083300" y="1765300"/>
          <p14:tracePt t="34023" x="6115050" y="1765300"/>
          <p14:tracePt t="34040" x="6178550" y="1765300"/>
          <p14:tracePt t="34057" x="6254750" y="1765300"/>
          <p14:tracePt t="34074" x="6343650" y="1765300"/>
          <p14:tracePt t="34091" x="6426200" y="1765300"/>
          <p14:tracePt t="34091" x="6464300" y="1765300"/>
          <p14:tracePt t="34109" x="6502400" y="1765300"/>
          <p14:tracePt t="34127" x="6546850" y="1765300"/>
          <p14:tracePt t="34143" x="6559550" y="1765300"/>
          <p14:tracePt t="34158" x="6597650" y="1765300"/>
          <p14:tracePt t="34174" x="6642100" y="1765300"/>
          <p14:tracePt t="34192" x="6711950" y="1765300"/>
          <p14:tracePt t="34206" x="6800850" y="1765300"/>
          <p14:tracePt t="34223" x="6851650" y="1765300"/>
          <p14:tracePt t="34240" x="6896100" y="1765300"/>
          <p14:tracePt t="34257" x="6927850" y="1765300"/>
          <p14:tracePt t="34274" x="6934200" y="1765300"/>
          <p14:tracePt t="34291" x="6953250" y="1765300"/>
          <p14:tracePt t="34307" x="7004050" y="1765300"/>
          <p14:tracePt t="34326" x="7042150" y="1765300"/>
          <p14:tracePt t="34342" x="7073900" y="1765300"/>
          <p14:tracePt t="34358" x="7099300" y="1765300"/>
          <p14:tracePt t="34376" x="7124700" y="1765300"/>
          <p14:tracePt t="34390" x="7150100" y="1765300"/>
          <p14:tracePt t="34407" x="7194550" y="1765300"/>
          <p14:tracePt t="34424" x="7232650" y="1765300"/>
          <p14:tracePt t="34441" x="7270750" y="1771650"/>
          <p14:tracePt t="34457" x="7315200" y="1784350"/>
          <p14:tracePt t="34474" x="7353300" y="1784350"/>
          <p14:tracePt t="34490" x="7397750" y="1784350"/>
          <p14:tracePt t="34507" x="7454900" y="1784350"/>
          <p14:tracePt t="34526" x="7499350" y="1784350"/>
          <p14:tracePt t="34541" x="7556500" y="1784350"/>
          <p14:tracePt t="34557" x="7626350" y="1790700"/>
          <p14:tracePt t="34574" x="7734300" y="1790700"/>
          <p14:tracePt t="34590" x="7823200" y="1790700"/>
          <p14:tracePt t="34608" x="7905750" y="1790700"/>
          <p14:tracePt t="34624" x="7956550" y="1790700"/>
          <p14:tracePt t="34642" x="7988300" y="1790700"/>
          <p14:tracePt t="34658" x="8013700" y="1790700"/>
          <p14:tracePt t="34674" x="8032750" y="1790700"/>
          <p14:tracePt t="34692" x="8045450" y="1790700"/>
          <p14:tracePt t="34764" x="8051800" y="1790700"/>
          <p14:tracePt t="34773" x="8058150" y="1790700"/>
          <p14:tracePt t="34789" x="8070850" y="1790700"/>
          <p14:tracePt t="34798" x="8077200" y="1790700"/>
          <p14:tracePt t="34817" x="8083550" y="1790700"/>
          <p14:tracePt t="34829" x="0" y="0"/>
        </p14:tracePtLst>
        <p14:tracePtLst>
          <p14:tracePt t="35845" x="1733550" y="2298700"/>
          <p14:tracePt t="35997" x="1746250" y="2298700"/>
          <p14:tracePt t="36045" x="1752600" y="2298700"/>
          <p14:tracePt t="36052" x="1771650" y="2298700"/>
          <p14:tracePt t="36060" x="1790700" y="2298700"/>
          <p14:tracePt t="36073" x="1885950" y="2298700"/>
          <p14:tracePt t="36090" x="2025650" y="2298700"/>
          <p14:tracePt t="36107" x="2190750" y="2298700"/>
          <p14:tracePt t="36124" x="2413000" y="2298700"/>
          <p14:tracePt t="36142" x="2489200" y="2298700"/>
          <p14:tracePt t="36158" x="2533650" y="2298700"/>
          <p14:tracePt t="36174" x="2571750" y="2298700"/>
          <p14:tracePt t="36190" x="2609850" y="2298700"/>
          <p14:tracePt t="36207" x="2686050" y="2298700"/>
          <p14:tracePt t="36223" x="2781300" y="2298700"/>
          <p14:tracePt t="36240" x="2876550" y="2298700"/>
          <p14:tracePt t="36257" x="2959100" y="2298700"/>
          <p14:tracePt t="36273" x="3009900" y="2298700"/>
          <p14:tracePt t="36290" x="3060700" y="2298700"/>
          <p14:tracePt t="36307" x="3086100" y="2298700"/>
          <p14:tracePt t="36307" x="3111500" y="2298700"/>
          <p14:tracePt t="36327" x="3124200" y="2298700"/>
          <p14:tracePt t="36341" x="3149600" y="2298700"/>
          <p14:tracePt t="36357" x="3194050" y="2292350"/>
          <p14:tracePt t="36374" x="3225800" y="2292350"/>
          <p14:tracePt t="36390" x="3282950" y="2292350"/>
          <p14:tracePt t="36407" x="3327400" y="2292350"/>
          <p14:tracePt t="36424" x="3378200" y="2292350"/>
          <p14:tracePt t="36440" x="3409950" y="2292350"/>
          <p14:tracePt t="36456" x="3429000" y="2292350"/>
          <p14:tracePt t="36473" x="3460750" y="2292350"/>
          <p14:tracePt t="36490" x="3492500" y="2292350"/>
          <p14:tracePt t="36506" x="3524250" y="2292350"/>
          <p14:tracePt t="36522" x="3581400" y="2279650"/>
          <p14:tracePt t="36539" x="3632200" y="2279650"/>
          <p14:tracePt t="36539" x="3663950" y="2273300"/>
          <p14:tracePt t="36557" x="3714750" y="2273300"/>
          <p14:tracePt t="36573" x="3740150" y="2266950"/>
          <p14:tracePt t="36589" x="3759200" y="2266950"/>
          <p14:tracePt t="36605" x="3778250" y="2266950"/>
          <p14:tracePt t="36623" x="3790950" y="2266950"/>
          <p14:tracePt t="36639" x="3803650" y="2266950"/>
          <p14:tracePt t="36658" x="3810000" y="2266950"/>
          <p14:tracePt t="36673" x="3816350" y="2266950"/>
          <p14:tracePt t="36733" x="3822700" y="2266950"/>
          <p14:tracePt t="36749" x="3829050" y="2266950"/>
          <p14:tracePt t="36767" x="0" y="0"/>
        </p14:tracePtLst>
        <p14:tracePtLst>
          <p14:tracePt t="42295" x="1485900" y="3124200"/>
          <p14:tracePt t="42957" x="1517650" y="3124200"/>
          <p14:tracePt t="43092" x="1549400" y="3124200"/>
          <p14:tracePt t="43100" x="1593850" y="3124200"/>
          <p14:tracePt t="43108" x="1657350" y="3124200"/>
          <p14:tracePt t="43120" x="1752600" y="3124200"/>
          <p14:tracePt t="43137" x="1860550" y="3124200"/>
          <p14:tracePt t="43153" x="1924050" y="3124200"/>
          <p14:tracePt t="43170" x="1962150" y="3124200"/>
          <p14:tracePt t="43187" x="2000250" y="3124200"/>
          <p14:tracePt t="43203" x="2038350" y="3124200"/>
          <p14:tracePt t="43221" x="2070100" y="3124200"/>
          <p14:tracePt t="43239" x="2101850" y="3124200"/>
          <p14:tracePt t="43254" x="2120900" y="3124200"/>
          <p14:tracePt t="43269" x="2139950" y="3124200"/>
          <p14:tracePt t="43287" x="2159000" y="3124200"/>
          <p14:tracePt t="43304" x="2178050" y="3124200"/>
          <p14:tracePt t="43322" x="2203450" y="3124200"/>
          <p14:tracePt t="43338" x="2222500" y="3124200"/>
          <p14:tracePt t="43354" x="2241550" y="3124200"/>
          <p14:tracePt t="43371" x="2260600" y="3124200"/>
          <p14:tracePt t="43387" x="2273300" y="3124200"/>
          <p14:tracePt t="43404" x="2292350" y="3124200"/>
          <p14:tracePt t="43404" x="2311400" y="3124200"/>
          <p14:tracePt t="43422" x="2324100" y="3124200"/>
          <p14:tracePt t="43438" x="2349500" y="3124200"/>
          <p14:tracePt t="43454" x="2362200" y="3124200"/>
          <p14:tracePt t="43472" x="2368550" y="3124200"/>
          <p14:tracePt t="43487" x="2381250" y="3124200"/>
          <p14:tracePt t="43504" x="2413000" y="3124200"/>
          <p14:tracePt t="43521" x="2419350" y="3124200"/>
          <p14:tracePt t="43537" x="2438400" y="3124200"/>
          <p14:tracePt t="43554" x="2457450" y="3124200"/>
          <p14:tracePt t="43571" x="2463800" y="3124200"/>
          <p14:tracePt t="43590" x="2470150" y="3124200"/>
          <p14:tracePt t="43604" x="2482850" y="3124200"/>
          <p14:tracePt t="43638" x="2489200" y="3124200"/>
          <p14:tracePt t="43645" x="2495550" y="3124200"/>
          <p14:tracePt t="43662" x="2508250" y="3124200"/>
          <p14:tracePt t="43677" x="2514600" y="3124200"/>
          <p14:tracePt t="43709" x="2520950" y="3124200"/>
          <p14:tracePt t="43845" x="2527300" y="3124200"/>
          <p14:tracePt t="43854" x="2533650" y="3124200"/>
          <p14:tracePt t="43861" x="2540000" y="3124200"/>
          <p14:tracePt t="43870" x="2565400" y="3124200"/>
          <p14:tracePt t="43887" x="2584450" y="3124200"/>
          <p14:tracePt t="43904" x="2603500" y="3124200"/>
          <p14:tracePt t="43921" x="2609850" y="3124200"/>
          <p14:tracePt t="43937" x="2628900" y="3124200"/>
          <p14:tracePt t="43954" x="2635250" y="3124200"/>
          <p14:tracePt t="43973" x="2641600" y="3124200"/>
          <p14:tracePt t="43987" x="2654300" y="3124200"/>
          <p14:tracePt t="44004" x="2660650" y="3124200"/>
          <p14:tracePt t="44021" x="2679700" y="3124200"/>
          <p14:tracePt t="44037" x="2711450" y="3124200"/>
          <p14:tracePt t="44054" x="2724150" y="3124200"/>
          <p14:tracePt t="44070" x="2730500" y="3124200"/>
          <p14:tracePt t="44101" x="2736850" y="3124200"/>
          <p14:tracePt t="44126" x="2743200" y="3124200"/>
          <p14:tracePt t="44150" x="2749550" y="3124200"/>
          <p14:tracePt t="44166" x="2755900" y="3124200"/>
          <p14:tracePt t="44191" x="2762250" y="3124200"/>
          <p14:tracePt t="44205" x="2768600" y="3124200"/>
          <p14:tracePt t="44213" x="2774950" y="3124200"/>
          <p14:tracePt t="44222" x="2781300" y="3124200"/>
          <p14:tracePt t="44238" x="2800350" y="3124200"/>
          <p14:tracePt t="44255" x="2819400" y="3124200"/>
          <p14:tracePt t="44271" x="2825750" y="3124200"/>
          <p14:tracePt t="44287" x="2832100" y="3124200"/>
          <p14:tracePt t="44304" x="2851150" y="3124200"/>
          <p14:tracePt t="44322" x="2863850" y="3124200"/>
          <p14:tracePt t="44337" x="2870200" y="3124200"/>
          <p14:tracePt t="44354" x="2895600" y="3124200"/>
          <p14:tracePt t="44371" x="2914650" y="3124200"/>
          <p14:tracePt t="44387" x="2927350" y="3124200"/>
          <p14:tracePt t="44403" x="2946400" y="3124200"/>
          <p14:tracePt t="44403" x="2952750" y="3124200"/>
          <p14:tracePt t="44424" x="2965450" y="3124200"/>
          <p14:tracePt t="44438" x="2990850" y="3124200"/>
          <p14:tracePt t="44455" x="3003550" y="3124200"/>
          <p14:tracePt t="44471" x="3022600" y="3124200"/>
          <p14:tracePt t="44488" x="3035300" y="3124200"/>
          <p14:tracePt t="44504" x="3048000" y="3124200"/>
          <p14:tracePt t="44521" x="3067050" y="3124200"/>
          <p14:tracePt t="44539" x="3086100" y="3124200"/>
          <p14:tracePt t="44553" x="3098800" y="3124200"/>
          <p14:tracePt t="44571" x="3124200" y="3124200"/>
          <p14:tracePt t="44587" x="3155950" y="3124200"/>
          <p14:tracePt t="44587" x="3168650" y="3124200"/>
          <p14:tracePt t="44606" x="3181350" y="3124200"/>
          <p14:tracePt t="44620" x="3200400" y="3124200"/>
          <p14:tracePt t="44639" x="3206750" y="3124200"/>
          <p14:tracePt t="44654" x="3219450" y="3124200"/>
          <p14:tracePt t="44670" x="3238500" y="3124200"/>
          <p14:tracePt t="44687" x="3263900" y="3124200"/>
          <p14:tracePt t="44704" x="3302000" y="3124200"/>
          <p14:tracePt t="44722" x="3333750" y="3124200"/>
          <p14:tracePt t="44737" x="3365500" y="3124200"/>
          <p14:tracePt t="44754" x="3409950" y="3124200"/>
          <p14:tracePt t="44770" x="3435350" y="3124200"/>
          <p14:tracePt t="44787" x="3467100" y="3124200"/>
          <p14:tracePt t="44804" x="3498850" y="3124200"/>
          <p14:tracePt t="44823" x="3524250" y="3124200"/>
          <p14:tracePt t="44838" x="3543300" y="3124200"/>
          <p14:tracePt t="44854" x="3556000" y="3124200"/>
          <p14:tracePt t="44871" x="3568700" y="3124200"/>
          <p14:tracePt t="44887" x="3587750" y="3124200"/>
          <p14:tracePt t="44904" x="3619500" y="3124200"/>
          <p14:tracePt t="44921" x="3644900" y="3124200"/>
          <p14:tracePt t="44937" x="3657600" y="3124200"/>
          <p14:tracePt t="44953" x="3676650" y="3124200"/>
          <p14:tracePt t="44953" x="3683000" y="3124200"/>
          <p14:tracePt t="44973" x="3695700" y="3124200"/>
          <p14:tracePt t="44987" x="3721100" y="3124200"/>
          <p14:tracePt t="45004" x="3746500" y="3124200"/>
          <p14:tracePt t="45020" x="3790950" y="3124200"/>
          <p14:tracePt t="45038" x="3816350" y="3124200"/>
          <p14:tracePt t="45054" x="3860800" y="3124200"/>
          <p14:tracePt t="45070" x="3892550" y="3124200"/>
          <p14:tracePt t="45087" x="3924300" y="3124200"/>
          <p14:tracePt t="45103" x="3962400" y="3124200"/>
          <p14:tracePt t="45121" x="4000500" y="3124200"/>
          <p14:tracePt t="45137" x="4032250" y="3124200"/>
          <p14:tracePt t="45154" x="4070350" y="3124200"/>
          <p14:tracePt t="45170" x="4102100" y="3124200"/>
          <p14:tracePt t="45187" x="4152900" y="3124200"/>
          <p14:tracePt t="45204" x="4222750" y="3124200"/>
          <p14:tracePt t="45222" x="4267200" y="3124200"/>
          <p14:tracePt t="45239" x="4311650" y="3124200"/>
          <p14:tracePt t="45254" x="4349750" y="3124200"/>
          <p14:tracePt t="45270" x="4368800" y="3124200"/>
          <p14:tracePt t="45287" x="4394200" y="3124200"/>
          <p14:tracePt t="45303" x="4413250" y="3124200"/>
          <p14:tracePt t="45321" x="4438650" y="3124200"/>
          <p14:tracePt t="45337" x="4457700" y="3124200"/>
          <p14:tracePt t="45353" x="4476750" y="3124200"/>
          <p14:tracePt t="45371" x="4508500" y="3124200"/>
          <p14:tracePt t="45387" x="4533900" y="3117850"/>
          <p14:tracePt t="45404" x="4565650" y="3111500"/>
          <p14:tracePt t="45420" x="4635500" y="3098800"/>
          <p14:tracePt t="45439" x="4660900" y="3098800"/>
          <p14:tracePt t="45454" x="4692650" y="3092450"/>
          <p14:tracePt t="45472" x="4705350" y="3092450"/>
          <p14:tracePt t="45486" x="4711700" y="3092450"/>
          <p14:tracePt t="45503" x="4737100" y="3092450"/>
          <p14:tracePt t="45522" x="4756150" y="3092450"/>
          <p14:tracePt t="45536" x="4787900" y="3092450"/>
          <p14:tracePt t="45553" x="4813300" y="3092450"/>
          <p14:tracePt t="45569" x="4838700" y="3092450"/>
          <p14:tracePt t="45587" x="4857750" y="3092450"/>
          <p14:tracePt t="45604" x="4876800" y="3092450"/>
          <p14:tracePt t="45620" x="4889500" y="3092450"/>
          <p14:tracePt t="45637" x="4895850" y="3092450"/>
          <p14:tracePt t="45653" x="4895850" y="3086100"/>
          <p14:tracePt t="45670" x="0" y="0"/>
        </p14:tracePtLst>
        <p14:tracePtLst>
          <p14:tracePt t="63744" x="1581150" y="3937000"/>
          <p14:tracePt t="64021" x="1593850" y="3937000"/>
          <p14:tracePt t="64149" x="1606550" y="3943350"/>
          <p14:tracePt t="64157" x="1631950" y="3943350"/>
          <p14:tracePt t="64165" x="1657350" y="3943350"/>
          <p14:tracePt t="64178" x="1708150" y="3943350"/>
          <p14:tracePt t="64195" x="1803400" y="3943350"/>
          <p14:tracePt t="64212" x="1936750" y="3943350"/>
          <p14:tracePt t="64228" x="2051050" y="3943350"/>
          <p14:tracePt t="64228" x="2114550" y="3943350"/>
          <p14:tracePt t="64247" x="2203450" y="3943350"/>
          <p14:tracePt t="64262" x="2254250" y="3943350"/>
          <p14:tracePt t="64278" x="2305050" y="3943350"/>
          <p14:tracePt t="64295" x="2336800" y="3943350"/>
          <p14:tracePt t="64311" x="2368550" y="3943350"/>
          <p14:tracePt t="64329" x="2419350" y="3943350"/>
          <p14:tracePt t="64345" x="2457450" y="3943350"/>
          <p14:tracePt t="64362" x="2508250" y="3943350"/>
          <p14:tracePt t="64378" x="2540000" y="3943350"/>
          <p14:tracePt t="64395" x="2571750" y="3943350"/>
          <p14:tracePt t="64411" x="2603500" y="3943350"/>
          <p14:tracePt t="64428" x="2628900" y="3943350"/>
          <p14:tracePt t="64428" x="2635250" y="3943350"/>
          <p14:tracePt t="64446" x="2654300" y="3943350"/>
          <p14:tracePt t="64463" x="2660650" y="3943350"/>
          <p14:tracePt t="64478" x="2679700" y="3943350"/>
          <p14:tracePt t="64495" x="2692400" y="3943350"/>
          <p14:tracePt t="64511" x="2698750" y="3943350"/>
          <p14:tracePt t="64527" x="0" y="0"/>
        </p14:tracePtLst>
        <p14:tracePtLst>
          <p14:tracePt t="64741" x="2806700" y="3943350"/>
          <p14:tracePt t="65182" x="2819400" y="3943350"/>
          <p14:tracePt t="65245" x="2825750" y="3943350"/>
          <p14:tracePt t="65253" x="2844800" y="3943350"/>
          <p14:tracePt t="65262" x="2876550" y="3943350"/>
          <p14:tracePt t="65280" x="2940050" y="3943350"/>
          <p14:tracePt t="65295" x="3016250" y="3943350"/>
          <p14:tracePt t="65311" x="3092450" y="3943350"/>
          <p14:tracePt t="65328" x="3155950" y="3943350"/>
          <p14:tracePt t="65346" x="3206750" y="3943350"/>
          <p14:tracePt t="65361" x="3238500" y="3943350"/>
          <p14:tracePt t="65379" x="3263900" y="3943350"/>
          <p14:tracePt t="65395" x="3282950" y="3943350"/>
          <p14:tracePt t="65411" x="3289300" y="3943350"/>
          <p14:tracePt t="65437" x="3295650" y="3943350"/>
          <p14:tracePt t="65445" x="3302000" y="3943350"/>
          <p14:tracePt t="65461" x="3308350" y="3943350"/>
          <p14:tracePt t="65501" x="0" y="0"/>
        </p14:tracePtLst>
        <p14:tracePtLst>
          <p14:tracePt t="65646" x="3752850" y="3975100"/>
          <p14:tracePt t="66166" x="3759200" y="3975100"/>
          <p14:tracePt t="66197" x="3771900" y="3975100"/>
          <p14:tracePt t="66221" x="3790950" y="3975100"/>
          <p14:tracePt t="66237" x="3816350" y="3975100"/>
          <p14:tracePt t="66245" x="3848100" y="3975100"/>
          <p14:tracePt t="66253" x="3898900" y="3975100"/>
          <p14:tracePt t="66262" x="4038600" y="3975100"/>
          <p14:tracePt t="66278" x="4165600" y="3975100"/>
          <p14:tracePt t="66294" x="4267200" y="3975100"/>
          <p14:tracePt t="66311" x="4356100" y="3975100"/>
          <p14:tracePt t="66327" x="4413250" y="3975100"/>
          <p14:tracePt t="66345" x="4438650" y="3975100"/>
          <p14:tracePt t="66360" x="4457700" y="3975100"/>
          <p14:tracePt t="66377" x="0" y="0"/>
        </p14:tracePtLst>
        <p14:tracePtLst>
          <p14:tracePt t="66525" x="4781550" y="3943350"/>
          <p14:tracePt t="66910" x="4787900" y="3943350"/>
          <p14:tracePt t="66943" x="4806950" y="3943350"/>
          <p14:tracePt t="66949" x="4832350" y="3943350"/>
          <p14:tracePt t="66960" x="4933950" y="3943350"/>
          <p14:tracePt t="66977" x="5080000" y="3943350"/>
          <p14:tracePt t="66994" x="5238750" y="3943350"/>
          <p14:tracePt t="67010" x="5397500" y="3943350"/>
          <p14:tracePt t="67026" x="5537200" y="3943350"/>
          <p14:tracePt t="67042" x="5600700" y="3943350"/>
          <p14:tracePt t="67059" x="5626100" y="3930650"/>
          <p14:tracePt t="67076" x="0" y="0"/>
        </p14:tracePtLst>
        <p14:tracePtLst>
          <p14:tracePt t="67221" x="5715000" y="3962400"/>
          <p14:tracePt t="67590" x="5721350" y="3962400"/>
          <p14:tracePt t="67597" x="5727700" y="3962400"/>
          <p14:tracePt t="67610" x="5772150" y="3962400"/>
          <p14:tracePt t="67610" x="5803900" y="3975100"/>
          <p14:tracePt t="67630" x="5861050" y="3987800"/>
          <p14:tracePt t="67643" x="6007100" y="3994150"/>
          <p14:tracePt t="67660" x="6165850" y="3994150"/>
          <p14:tracePt t="67660" x="6254750" y="3994150"/>
          <p14:tracePt t="67678" x="6381750" y="3994150"/>
          <p14:tracePt t="67694" x="6477000" y="3994150"/>
          <p14:tracePt t="67710" x="6515100" y="3994150"/>
          <p14:tracePt t="67727" x="6527800" y="3994150"/>
          <p14:tracePt t="67743" x="0" y="0"/>
        </p14:tracePtLst>
        <p14:tracePtLst>
          <p14:tracePt t="67909" x="6616700" y="3981450"/>
          <p14:tracePt t="68285" x="6654800" y="3981450"/>
          <p14:tracePt t="68325" x="6711950" y="3987800"/>
          <p14:tracePt t="68333" x="6769100" y="4000500"/>
          <p14:tracePt t="68342" x="6896100" y="4000500"/>
          <p14:tracePt t="68359" x="6997700" y="4000500"/>
          <p14:tracePt t="68379" x="7073900" y="4000500"/>
          <p14:tracePt t="68393" x="7118350" y="4000500"/>
          <p14:tracePt t="68409" x="7124700" y="4000500"/>
          <p14:tracePt t="68550" x="0" y="0"/>
        </p14:tracePtLst>
        <p14:tracePtLst>
          <p14:tracePt t="68685" x="7505700" y="3937000"/>
          <p14:tracePt t="69238" x="7518400" y="3937000"/>
          <p14:tracePt t="69350" x="7531100" y="3937000"/>
          <p14:tracePt t="69357" x="7556500" y="3943350"/>
          <p14:tracePt t="69365" x="7588250" y="3949700"/>
          <p14:tracePt t="69377" x="7708900" y="3956050"/>
          <p14:tracePt t="69393" x="7867650" y="3975100"/>
          <p14:tracePt t="69408" x="8051800" y="3981450"/>
          <p14:tracePt t="69424" x="8185150" y="3981450"/>
          <p14:tracePt t="69441" x="8280400" y="3981450"/>
          <p14:tracePt t="69459" x="8331200" y="3981450"/>
          <p14:tracePt t="69476" x="8350250" y="3981450"/>
          <p14:tracePt t="69492" x="8362950" y="3981450"/>
          <p14:tracePt t="69509" x="8369300" y="3981450"/>
          <p14:tracePt t="69526" x="8382000" y="3981450"/>
          <p14:tracePt t="69646" x="8382000" y="3987800"/>
          <p14:tracePt t="69782" x="0" y="0"/>
        </p14:tracePtLst>
        <p14:tracePtLst>
          <p14:tracePt t="69797" x="2273300" y="4381500"/>
          <p14:tracePt t="70654" x="2279650" y="4381500"/>
          <p14:tracePt t="70725" x="2292350" y="4381500"/>
          <p14:tracePt t="70733" x="2324100" y="4381500"/>
          <p14:tracePt t="70742" x="2419350" y="4400550"/>
          <p14:tracePt t="70759" x="2546350" y="4413250"/>
          <p14:tracePt t="70775" x="2686050" y="4432300"/>
          <p14:tracePt t="70792" x="2813050" y="4438650"/>
          <p14:tracePt t="70809" x="2901950" y="4445000"/>
          <p14:tracePt t="70827" x="2952750" y="4445000"/>
          <p14:tracePt t="70842" x="2959100" y="4445000"/>
          <p14:tracePt t="70858" x="2959100" y="4451350"/>
          <p14:tracePt t="71085" x="0" y="0"/>
        </p14:tracePtLst>
        <p14:tracePtLst>
          <p14:tracePt t="71093" x="3594100" y="4381500"/>
          <p14:tracePt t="71694" x="3613150" y="4381500"/>
          <p14:tracePt t="71765" x="3625850" y="4381500"/>
          <p14:tracePt t="71773" x="3657600" y="4381500"/>
          <p14:tracePt t="71781" x="3708400" y="4381500"/>
          <p14:tracePt t="71791" x="3829050" y="4381500"/>
          <p14:tracePt t="71808" x="3975100" y="4381500"/>
          <p14:tracePt t="71825" x="4114800" y="4381500"/>
          <p14:tracePt t="71841" x="4229100" y="4381500"/>
          <p14:tracePt t="71857" x="4279900" y="4381500"/>
          <p14:tracePt t="71874" x="4298950" y="4381500"/>
          <p14:tracePt t="71891" x="4305300" y="4381500"/>
          <p14:tracePt t="71965" x="4311650" y="4381500"/>
          <p14:tracePt t="71973" x="4318000" y="4381500"/>
          <p14:tracePt t="71981" x="4330700" y="4381500"/>
          <p14:tracePt t="71991" x="4349750" y="4381500"/>
          <p14:tracePt t="72008" x="4362450" y="4381500"/>
          <p14:tracePt t="72024" x="0" y="0"/>
        </p14:tracePtLst>
        <p14:tracePtLst>
          <p14:tracePt t="72237" x="5314950" y="4330700"/>
          <p14:tracePt t="72846" x="5327650" y="4330700"/>
          <p14:tracePt t="72925" x="5359400" y="4330700"/>
          <p14:tracePt t="72933" x="5416550" y="4330700"/>
          <p14:tracePt t="72942" x="5562600" y="4330700"/>
          <p14:tracePt t="72958" x="5784850" y="4330700"/>
          <p14:tracePt t="72974" x="6026150" y="4330700"/>
          <p14:tracePt t="72991" x="6248400" y="4330700"/>
          <p14:tracePt t="73007" x="6381750" y="4330700"/>
          <p14:tracePt t="73024" x="6445250" y="4330700"/>
          <p14:tracePt t="73041" x="6451600" y="4330700"/>
          <p14:tracePt t="73057" x="6457950" y="4330700"/>
          <p14:tracePt t="73158" x="6464300" y="4330700"/>
          <p14:tracePt t="73165" x="6470650" y="4330700"/>
          <p14:tracePt t="73176" x="6496050" y="4330700"/>
          <p14:tracePt t="73192" x="6540500" y="4330700"/>
          <p14:tracePt t="73207" x="6591300" y="4330700"/>
          <p14:tracePt t="73224" x="6673850" y="4330700"/>
          <p14:tracePt t="73241" x="6750050" y="4330700"/>
          <p14:tracePt t="73258" x="6813550" y="4330700"/>
          <p14:tracePt t="73273" x="6864350" y="4330700"/>
          <p14:tracePt t="73290" x="6877050" y="4330700"/>
          <p14:tracePt t="73308" x="6889750" y="4330700"/>
          <p14:tracePt t="73324" x="6896100" y="4330700"/>
          <p14:tracePt t="73398" x="6902450" y="4330700"/>
          <p14:tracePt t="73470" x="6908800" y="4330700"/>
          <p14:tracePt t="73477" x="6921500" y="4330700"/>
          <p14:tracePt t="73490" x="6927850" y="4330700"/>
          <p14:tracePt t="73507" x="6934200" y="4330700"/>
          <p14:tracePt t="73523" x="6946900" y="4330700"/>
          <p14:tracePt t="73613" x="0" y="0"/>
        </p14:tracePtLst>
        <p14:tracePtLst>
          <p14:tracePt t="73815" x="7715250" y="4419600"/>
          <p14:tracePt t="74470" x="7727950" y="4413250"/>
          <p14:tracePt t="74605" x="7753350" y="4406900"/>
          <p14:tracePt t="74613" x="7797800" y="4400550"/>
          <p14:tracePt t="74623" x="7893050" y="4394200"/>
          <p14:tracePt t="74640" x="8013700" y="4387850"/>
          <p14:tracePt t="74657" x="8108950" y="4387850"/>
          <p14:tracePt t="74675" x="8178800" y="4368800"/>
          <p14:tracePt t="74675" x="8197850" y="4368800"/>
          <p14:tracePt t="74694" x="8210550" y="4368800"/>
          <p14:tracePt t="74707" x="8229600" y="4368800"/>
          <p14:tracePt t="74724" x="8242300" y="4368800"/>
          <p14:tracePt t="74724" x="8248650" y="4368800"/>
          <p14:tracePt t="74742" x="8255000" y="4368800"/>
          <p14:tracePt t="74757" x="8267700" y="4362450"/>
          <p14:tracePt t="74774" x="8286750" y="4362450"/>
          <p14:tracePt t="74791" x="8293100" y="4362450"/>
          <p14:tracePt t="74806" x="8305800" y="4356100"/>
          <p14:tracePt t="74824" x="0" y="0"/>
        </p14:tracePtLst>
        <p14:tracePtLst>
          <p14:tracePt t="75905" x="2184400" y="4629150"/>
          <p14:tracePt t="76021" x="2190750" y="4629150"/>
          <p14:tracePt t="76078" x="2209800" y="4629150"/>
          <p14:tracePt t="76093" x="2228850" y="4629150"/>
          <p14:tracePt t="76101" x="2260600" y="4629150"/>
          <p14:tracePt t="76109" x="2311400" y="4629150"/>
          <p14:tracePt t="76122" x="2451100" y="4629150"/>
          <p14:tracePt t="76140" x="2628900" y="4629150"/>
          <p14:tracePt t="76140" x="2743200" y="4629150"/>
          <p14:tracePt t="76158" x="2921000" y="4629150"/>
          <p14:tracePt t="76175" x="3067050" y="4629150"/>
          <p14:tracePt t="76192" x="3168650" y="4629150"/>
          <p14:tracePt t="76206" x="3213100" y="4629150"/>
          <p14:tracePt t="76223" x="3244850" y="4629150"/>
          <p14:tracePt t="76239" x="3251200" y="4629150"/>
          <p14:tracePt t="76256" x="3270250" y="4629150"/>
          <p14:tracePt t="76272" x="3276600" y="4629150"/>
          <p14:tracePt t="76289" x="3289300" y="4629150"/>
          <p14:tracePt t="76306" x="3314700" y="4629150"/>
          <p14:tracePt t="76325" x="3340100" y="4629150"/>
          <p14:tracePt t="76340" x="3371850" y="4622800"/>
          <p14:tracePt t="76356" x="3409950" y="4622800"/>
          <p14:tracePt t="76374" x="3429000" y="4616450"/>
          <p14:tracePt t="76390" x="0" y="0"/>
        </p14:tracePtLst>
        <p14:tracePtLst>
          <p14:tracePt t="76581" x="3543300" y="4635500"/>
          <p14:tracePt t="76974" x="3549650" y="4635500"/>
          <p14:tracePt t="77085" x="3568700" y="4635500"/>
          <p14:tracePt t="77093" x="3594100" y="4635500"/>
          <p14:tracePt t="77105" x="3702050" y="4635500"/>
          <p14:tracePt t="77122" x="3829050" y="4635500"/>
          <p14:tracePt t="77139" x="3975100" y="4635500"/>
          <p14:tracePt t="77156" x="4102100" y="4635500"/>
          <p14:tracePt t="77172" x="4197350" y="4635500"/>
          <p14:tracePt t="77172" x="4222750" y="4635500"/>
          <p14:tracePt t="77191" x="4241800" y="4635500"/>
          <p14:tracePt t="77204" x="4248150" y="4635500"/>
          <p14:tracePt t="77221" x="4254500" y="4635500"/>
          <p14:tracePt t="77245" x="4260850" y="4635500"/>
          <p14:tracePt t="77277" x="4267200" y="4635500"/>
          <p14:tracePt t="77285" x="4273550" y="4635500"/>
          <p14:tracePt t="77302" x="4279900" y="4635500"/>
          <p14:tracePt t="77309" x="4292600" y="4635500"/>
          <p14:tracePt t="77461" x="4298950" y="4635500"/>
          <p14:tracePt t="77471" x="4311650" y="4635500"/>
          <p14:tracePt t="77485" x="4318000" y="4635500"/>
          <p14:tracePt t="77494" x="4324350" y="4635500"/>
          <p14:tracePt t="77509" x="4337050" y="4635500"/>
          <p14:tracePt t="77525" x="4356100" y="4635500"/>
          <p14:tracePt t="77541" x="4362450" y="4635500"/>
          <p14:tracePt t="77554" x="4400550" y="4635500"/>
          <p14:tracePt t="77572" x="4425950" y="4635500"/>
          <p14:tracePt t="77591" x="4438650" y="4635500"/>
          <p14:tracePt t="77654" x="4445000" y="4635500"/>
          <p14:tracePt t="77662" x="0" y="0"/>
        </p14:tracePtLst>
        <p14:tracePtLst>
          <p14:tracePt t="77837" x="5149850" y="4686300"/>
          <p14:tracePt t="78406" x="5168900" y="4686300"/>
          <p14:tracePt t="78493" x="5200650" y="4686300"/>
          <p14:tracePt t="78503" x="5232400" y="4686300"/>
          <p14:tracePt t="78509" x="5276850" y="4686300"/>
          <p14:tracePt t="78521" x="5384800" y="4686300"/>
          <p14:tracePt t="78521" x="5422900" y="4686300"/>
          <p14:tracePt t="78543" x="5467350" y="4686300"/>
          <p14:tracePt t="78555" x="5518150" y="4686300"/>
          <p14:tracePt t="78572" x="5537200" y="4686300"/>
          <p14:tracePt t="78588" x="0" y="0"/>
        </p14:tracePtLst>
        <p14:tracePtLst>
          <p14:tracePt t="78822" x="6000750" y="4667250"/>
          <p14:tracePt t="79494" x="6013450" y="4667250"/>
          <p14:tracePt t="79573" x="6019800" y="4667250"/>
          <p14:tracePt t="79581" x="6032500" y="4667250"/>
          <p14:tracePt t="79589" x="6057900" y="4667250"/>
          <p14:tracePt t="79603" x="6140450" y="4667250"/>
          <p14:tracePt t="79620" x="6350000" y="4667250"/>
          <p14:tracePt t="79638" x="6496050" y="4667250"/>
          <p14:tracePt t="79654" x="6616700" y="4667250"/>
          <p14:tracePt t="79670" x="6673850" y="4667250"/>
          <p14:tracePt t="79687" x="0" y="0"/>
        </p14:tracePtLst>
        <p14:tracePtLst>
          <p14:tracePt t="79893" x="7067550" y="4679950"/>
          <p14:tracePt t="80278" x="7086600" y="4679950"/>
          <p14:tracePt t="80351" x="7124700" y="4686300"/>
          <p14:tracePt t="80357" x="7181850" y="4686300"/>
          <p14:tracePt t="80370" x="7308850" y="4699000"/>
          <p14:tracePt t="80387" x="7480300" y="4699000"/>
          <p14:tracePt t="80404" x="7626350" y="4699000"/>
          <p14:tracePt t="80404" x="7689850" y="4699000"/>
          <p14:tracePt t="80423" x="7778750" y="4699000"/>
          <p14:tracePt t="80438" x="7804150" y="4699000"/>
          <p14:tracePt t="80454" x="7816850" y="4699000"/>
          <p14:tracePt t="80471" x="7823200" y="4699000"/>
          <p14:tracePt t="80487" x="7835900" y="4699000"/>
          <p14:tracePt t="80504" x="7854950" y="4699000"/>
          <p14:tracePt t="80521" x="7880350" y="4699000"/>
          <p14:tracePt t="80537" x="7899400" y="4699000"/>
          <p14:tracePt t="80554" x="7905750" y="4699000"/>
          <p14:tracePt t="80570" x="7912100" y="4699000"/>
          <p14:tracePt t="80587" x="7924800" y="4692650"/>
          <p14:tracePt t="80604" x="7937500" y="4692650"/>
          <p14:tracePt t="80604" x="7943850" y="4692650"/>
          <p14:tracePt t="80622" x="7950200" y="4692650"/>
          <p14:tracePt t="80693" x="0" y="0"/>
        </p14:tracePtLst>
        <p14:tracePtLst>
          <p14:tracePt t="80789" x="1689100" y="5156200"/>
          <p14:tracePt t="81646" x="1689100" y="5149850"/>
          <p14:tracePt t="81654" x="1701800" y="5149850"/>
          <p14:tracePt t="81733" x="1714500" y="5149850"/>
          <p14:tracePt t="81742" x="1746250" y="5149850"/>
          <p14:tracePt t="81753" x="1866900" y="5149850"/>
          <p14:tracePt t="81770" x="2044700" y="5168900"/>
          <p14:tracePt t="81788" x="2235200" y="5187950"/>
          <p14:tracePt t="81804" x="2406650" y="5213350"/>
          <p14:tracePt t="81804" x="2470150" y="5213350"/>
          <p14:tracePt t="81825" x="2527300" y="5213350"/>
          <p14:tracePt t="81838" x="2546350" y="5213350"/>
          <p14:tracePt t="81855" x="0" y="0"/>
        </p14:tracePtLst>
        <p14:tracePtLst>
          <p14:tracePt t="82101" x="3149600" y="5187950"/>
          <p14:tracePt t="82598" x="3162300" y="5187950"/>
          <p14:tracePt t="82693" x="3175000" y="5187950"/>
          <p14:tracePt t="82709" x="3194050" y="5187950"/>
          <p14:tracePt t="82717" x="3219450" y="5187950"/>
          <p14:tracePt t="82725" x="3251200" y="5187950"/>
          <p14:tracePt t="82736" x="3327400" y="5187950"/>
          <p14:tracePt t="82753" x="3460750" y="5187950"/>
          <p14:tracePt t="82772" x="3549650" y="5187950"/>
          <p14:tracePt t="82786" x="3619500" y="5187950"/>
          <p14:tracePt t="82803" x="3663950" y="5187950"/>
          <p14:tracePt t="82803" x="3683000" y="5187950"/>
          <p14:tracePt t="82824" x="3702050" y="5187950"/>
          <p14:tracePt t="82835" x="3746500" y="5187950"/>
          <p14:tracePt t="82852" x="3803650" y="5187950"/>
          <p14:tracePt t="82852" x="3854450" y="5187950"/>
          <p14:tracePt t="82870" x="3898900" y="5187950"/>
          <p14:tracePt t="82886" x="3956050" y="5187950"/>
          <p14:tracePt t="82903" x="4006850" y="5187950"/>
          <p14:tracePt t="82920" x="4038600" y="5187950"/>
          <p14:tracePt t="82937" x="4064000" y="5187950"/>
          <p14:tracePt t="82953" x="4102100" y="5187950"/>
          <p14:tracePt t="82971" x="4127500" y="5187950"/>
          <p14:tracePt t="82987" x="4171950" y="5187950"/>
          <p14:tracePt t="83003" x="4216400" y="5187950"/>
          <p14:tracePt t="83020" x="4273550" y="5187950"/>
          <p14:tracePt t="83036" x="4330700" y="5187950"/>
          <p14:tracePt t="83055" x="4362450" y="5187950"/>
          <p14:tracePt t="83070" x="4381500" y="5187950"/>
          <p14:tracePt t="83087" x="4406900" y="5187950"/>
          <p14:tracePt t="83103" x="4419600" y="5187950"/>
          <p14:tracePt t="83120" x="4438650" y="5187950"/>
          <p14:tracePt t="83136" x="4451350" y="5187950"/>
          <p14:tracePt t="83153" x="4464050" y="5187950"/>
          <p14:tracePt t="83170" x="4476750" y="5187950"/>
          <p14:tracePt t="83190" x="4483100" y="5187950"/>
          <p14:tracePt t="83203" x="4508500" y="5187950"/>
          <p14:tracePt t="83220" x="4540250" y="5187950"/>
          <p14:tracePt t="83236" x="4591050" y="5187950"/>
          <p14:tracePt t="83254" x="4622800" y="5187950"/>
          <p14:tracePt t="83270" x="4648200" y="5187950"/>
          <p14:tracePt t="83286" x="4673600" y="5187950"/>
          <p14:tracePt t="83302" x="4699000" y="5187950"/>
          <p14:tracePt t="83319" x="4724400" y="5187950"/>
          <p14:tracePt t="83336" x="4768850" y="5187950"/>
          <p14:tracePt t="83352" x="4832350" y="5187950"/>
          <p14:tracePt t="83370" x="4927600" y="5187950"/>
          <p14:tracePt t="83386" x="5016500" y="5187950"/>
          <p14:tracePt t="83386" x="5048250" y="5187950"/>
          <p14:tracePt t="83406" x="5092700" y="5187950"/>
          <p14:tracePt t="83418" x="5137150" y="5187950"/>
          <p14:tracePt t="83435" x="5168900" y="5187950"/>
          <p14:tracePt t="83452" x="5187950" y="5187950"/>
          <p14:tracePt t="83468" x="5213350" y="5187950"/>
          <p14:tracePt t="83486" x="5238750" y="5187950"/>
          <p14:tracePt t="83503" x="5245100" y="5187950"/>
          <p14:tracePt t="83519" x="5264150" y="5187950"/>
          <p14:tracePt t="83535" x="5270500" y="5187950"/>
          <p14:tracePt t="83551" x="5283200" y="5187950"/>
          <p14:tracePt t="83568" x="5289550" y="5187950"/>
          <p14:tracePt t="83605" x="5295900" y="5187950"/>
          <p14:tracePt t="83629" x="5302250" y="5187950"/>
          <p14:tracePt t="83647" x="5314950" y="5187950"/>
          <p14:tracePt t="83654" x="5321300" y="5187950"/>
          <p14:tracePt t="83670" x="5334000" y="5187950"/>
          <p14:tracePt t="83677" x="5346700" y="5187950"/>
          <p14:tracePt t="83686" x="5372100" y="5187950"/>
          <p14:tracePt t="83703" x="5410200" y="5187950"/>
          <p14:tracePt t="83720" x="5441950" y="5187950"/>
          <p14:tracePt t="83736" x="5448300" y="5187950"/>
          <p14:tracePt t="83753" x="5461000" y="5187950"/>
          <p14:tracePt t="83770" x="5473700" y="5187950"/>
          <p14:tracePt t="83786" x="5492750" y="5187950"/>
          <p14:tracePt t="83802" x="5511800" y="5187950"/>
          <p14:tracePt t="83802" x="5518150" y="5187950"/>
          <p14:tracePt t="83823" x="5524500" y="5187950"/>
          <p14:tracePt t="83836" x="5549900" y="5187950"/>
          <p14:tracePt t="83836" x="5562600" y="5187950"/>
          <p14:tracePt t="83853" x="5575300" y="5187950"/>
          <p14:tracePt t="83870" x="5594350" y="5187950"/>
          <p14:tracePt t="83886" x="5632450" y="5187950"/>
          <p14:tracePt t="83902" x="5676900" y="5187950"/>
          <p14:tracePt t="83921" x="5715000" y="5187950"/>
          <p14:tracePt t="83936" x="5746750" y="5187950"/>
          <p14:tracePt t="83952" x="5772150" y="5187950"/>
          <p14:tracePt t="83971" x="5791200" y="5187950"/>
          <p14:tracePt t="83985" x="5816600" y="5187950"/>
          <p14:tracePt t="84002" x="5835650" y="5187950"/>
          <p14:tracePt t="84019" x="5842000" y="5187950"/>
          <p14:tracePt t="84037" x="5848350" y="5187950"/>
          <p14:tracePt t="84053" x="5854700" y="5187950"/>
          <p14:tracePt t="84077" x="5861050" y="5187950"/>
          <p14:tracePt t="84109" x="5867400" y="5187950"/>
          <p14:tracePt t="84143" x="0" y="0"/>
        </p14:tracePtLst>
        <p14:tracePtLst>
          <p14:tracePt t="88233" x="2463800" y="5607050"/>
          <p14:tracePt t="88518" x="2457450" y="5613400"/>
          <p14:tracePt t="88534" x="2463800" y="5619750"/>
          <p14:tracePt t="88557" x="2463800" y="5626100"/>
          <p14:tracePt t="88589" x="2463800" y="5632450"/>
          <p14:tracePt t="88605" x="2463800" y="5638800"/>
          <p14:tracePt t="88613" x="2457450" y="5657850"/>
          <p14:tracePt t="88621" x="2432050" y="5664200"/>
          <p14:tracePt t="88633" x="2349500" y="5695950"/>
          <p14:tracePt t="88650" x="2241550" y="5702300"/>
          <p14:tracePt t="88666" x="2120900" y="5715000"/>
          <p14:tracePt t="88683" x="2006600" y="5715000"/>
          <p14:tracePt t="88700" x="1885950" y="5715000"/>
          <p14:tracePt t="88700" x="1841500" y="5715000"/>
          <p14:tracePt t="88718" x="1746250" y="5708650"/>
          <p14:tracePt t="88733" x="1701800" y="5702300"/>
          <p14:tracePt t="88750" x="1676400" y="5689600"/>
          <p14:tracePt t="88766" x="1657350" y="5676900"/>
          <p14:tracePt t="88784" x="1619250" y="5651500"/>
          <p14:tracePt t="88799" x="1593850" y="5619750"/>
          <p14:tracePt t="88820" x="1562100" y="5594350"/>
          <p14:tracePt t="88833" x="1543050" y="5588000"/>
          <p14:tracePt t="88849" x="1536700" y="5575300"/>
          <p14:tracePt t="88866" x="1524000" y="5568950"/>
          <p14:tracePt t="88883" x="1524000" y="5530850"/>
          <p14:tracePt t="88899" x="1524000" y="5499100"/>
          <p14:tracePt t="88916" x="1524000" y="5467350"/>
          <p14:tracePt t="88916" x="1524000" y="5441950"/>
          <p14:tracePt t="88934" x="1568450" y="5416550"/>
          <p14:tracePt t="88950" x="1663700" y="5378450"/>
          <p14:tracePt t="88966" x="1809750" y="5359400"/>
          <p14:tracePt t="88983" x="2006600" y="5340350"/>
          <p14:tracePt t="89000" x="2171700" y="5334000"/>
          <p14:tracePt t="89017" x="2324100" y="5334000"/>
          <p14:tracePt t="89034" x="2387600" y="5334000"/>
          <p14:tracePt t="89050" x="2419350" y="5334000"/>
          <p14:tracePt t="89066" x="2457450" y="5334000"/>
          <p14:tracePt t="89083" x="2501900" y="5359400"/>
          <p14:tracePt t="89100" x="2546350" y="5391150"/>
          <p14:tracePt t="89100" x="2578100" y="5397500"/>
          <p14:tracePt t="89118" x="2616200" y="5422900"/>
          <p14:tracePt t="89134" x="2654300" y="5448300"/>
          <p14:tracePt t="89150" x="2667000" y="5461000"/>
          <p14:tracePt t="89167" x="2679700" y="5473700"/>
          <p14:tracePt t="89183" x="2692400" y="5518150"/>
          <p14:tracePt t="89200" x="2692400" y="5543550"/>
          <p14:tracePt t="89217" x="2692400" y="5568950"/>
          <p14:tracePt t="89233" x="2692400" y="5581650"/>
          <p14:tracePt t="89250" x="2667000" y="5607050"/>
          <p14:tracePt t="89266" x="2635250" y="5619750"/>
          <p14:tracePt t="89266" x="2616200" y="5619750"/>
          <p14:tracePt t="89286" x="2603500" y="5626100"/>
          <p14:tracePt t="89299" x="2584450" y="5626100"/>
          <p14:tracePt t="89299" x="2571750" y="5632450"/>
          <p14:tracePt t="89318" x="2552700" y="5632450"/>
          <p14:tracePt t="89335" x="2546350" y="5632450"/>
          <p14:tracePt t="89349" x="2540000" y="5632450"/>
          <p14:tracePt t="89389" x="2533650" y="5632450"/>
          <p14:tracePt t="89389" x="0" y="0"/>
        </p14:tracePtLst>
      </p14:laserTraceLst>
    </p:ext>
  </p:extLs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90</a:t>
            </a:fld>
            <a:endParaRPr lang="es-ES" altLang="zh-TW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395536" y="639417"/>
            <a:ext cx="2737089" cy="6990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/>
          <a:lstStyle/>
          <a:p>
            <a:pPr algn="ctr">
              <a:spcBef>
                <a:spcPts val="750"/>
              </a:spcBef>
              <a:buFont typeface="Arial" panose="020B0604020202020204" pitchFamily="34" charset="0"/>
              <a:buNone/>
              <a:defRPr/>
            </a:pPr>
            <a:r>
              <a:rPr lang="zh-TW" altLang="en-US" sz="3600" b="1" dirty="0">
                <a:ln w="3175" cmpd="sng">
                  <a:noFill/>
                </a:ln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有獎徵答</a:t>
            </a: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149873455"/>
              </p:ext>
            </p:extLst>
          </p:nvPr>
        </p:nvGraphicFramePr>
        <p:xfrm>
          <a:off x="107504" y="1604684"/>
          <a:ext cx="8923512" cy="4541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https://encrypted-tbn1.gstatic.com/images?q=tbn:ANd9GcQVingAF2qoxVwFXFKybSsIpPGA8_AKRheS2DSX_cjtk7yzTES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636" y="3579475"/>
            <a:ext cx="504056" cy="5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encrypted-tbn1.gstatic.com/images?q=tbn:ANd9GcQVingAF2qoxVwFXFKybSsIpPGA8_AKRheS2DSX_cjtk7yzTES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636" y="4207281"/>
            <a:ext cx="504056" cy="5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encrypted-tbn1.gstatic.com/images?q=tbn:ANd9GcQVingAF2qoxVwFXFKybSsIpPGA8_AKRheS2DSX_cjtk7yzTES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636" y="4750817"/>
            <a:ext cx="504056" cy="5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正確答案測驗, 正確, 丸, 測驗, JPG 和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20" y="5261407"/>
            <a:ext cx="642160" cy="61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49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32012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91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2123728" y="516122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利益衝突之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定義</a:t>
            </a:r>
            <a:r>
              <a:rPr lang="en-US" altLang="zh-TW" sz="24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4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4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sz="24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TextBox 56"/>
          <p:cNvSpPr txBox="1"/>
          <p:nvPr/>
        </p:nvSpPr>
        <p:spPr>
          <a:xfrm>
            <a:off x="611560" y="211796"/>
            <a:ext cx="8914957" cy="58664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2660904"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200" b="1" spc="-15" dirty="0" smtClean="0">
                <a:solidFill>
                  <a:srgbClr val="BF0000"/>
                </a:solidFill>
                <a:latin typeface="宋体"/>
                <a:ea typeface="宋体"/>
              </a:rPr>
              <a:t>  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2660904"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eaLnBrk="1" fontAlgn="auto" hangingPunct="1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zh-CN" sz="2600" dirty="0" smtClean="0">
              <a:solidFill>
                <a:srgbClr val="000000"/>
              </a:solidFill>
              <a:latin typeface="Arial"/>
              <a:ea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zh-CN" sz="2600" dirty="0">
              <a:solidFill>
                <a:srgbClr val="000000"/>
              </a:solidFill>
              <a:latin typeface="Arial"/>
              <a:ea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 smtClean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zh-TW" altLang="en-US" sz="2400" b="1" spc="-5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白話文：公職人員在執行職務時，可能因為他本人的</a:t>
            </a:r>
            <a:r>
              <a:rPr lang="zh-TW" altLang="en-US" sz="2400" b="1" spc="-5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行為</a:t>
            </a:r>
            <a:endParaRPr lang="en-US" altLang="zh-TW" sz="2400" b="1" spc="-5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spc="-5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spc="-5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zh-TW" altLang="en-US" sz="2400" b="1" spc="-5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舉止，</a:t>
            </a:r>
            <a:r>
              <a:rPr lang="zh-TW" altLang="en-US" sz="2400" b="1" spc="-5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而使自己或有特定關係之人有獲得好處</a:t>
            </a:r>
            <a:r>
              <a:rPr lang="zh-TW" altLang="en-US" sz="2400" b="1" spc="-5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endParaRPr lang="en-US" altLang="zh-TW" sz="2400" b="1" spc="-5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spc="-5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spc="-5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zh-TW" altLang="en-US" sz="2400" b="1" spc="-5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可能</a:t>
            </a:r>
            <a:r>
              <a:rPr lang="zh-TW" altLang="en-US" sz="2400" b="1" spc="-5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b="1" spc="-5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</a:t>
            </a:r>
            <a:r>
              <a:rPr lang="zh-TW" altLang="en-US" sz="2400" b="1" spc="-5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便稱作利益衝突。</a:t>
            </a:r>
            <a:endParaRPr lang="en-US" altLang="zh-CN" sz="2400" b="1" spc="-5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lnSpc>
                <a:spcPts val="575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600" spc="3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CN" altLang="en-US" sz="2600" b="1" spc="89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CN" altLang="en-US" sz="2600" b="1" spc="85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獲取利益</a:t>
            </a:r>
            <a:r>
              <a:rPr lang="zh-CN" altLang="en-US" sz="2600" b="1" spc="104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CN" altLang="en-US" sz="2600" spc="8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CN" sz="2600" spc="85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600" spc="8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spc="8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一、</a:t>
            </a:r>
            <a:r>
              <a:rPr lang="zh-CN" altLang="en-US" sz="2600" spc="85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</a:t>
            </a:r>
            <a:r>
              <a:rPr lang="zh-CN" altLang="en-US" sz="2600" spc="85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獲取私人利益</a:t>
            </a:r>
            <a:r>
              <a:rPr lang="zh-CN" altLang="en-US" sz="2600" spc="12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CN" altLang="en-US" sz="2600" b="1" spc="85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不包括獲取</a:t>
            </a:r>
            <a:r>
              <a:rPr lang="zh-CN" altLang="en-US" sz="2600" b="1" spc="85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</a:t>
            </a:r>
            <a:r>
              <a:rPr lang="zh-TW" altLang="en-US" sz="2600" b="1" spc="85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共利</a:t>
            </a:r>
            <a:r>
              <a:rPr lang="zh-CN" altLang="en-US" sz="2600" b="1" spc="85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益</a:t>
            </a:r>
            <a:r>
              <a:rPr lang="zh-CN" altLang="en-US" sz="2600" b="1" spc="64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之情</a:t>
            </a:r>
            <a:endParaRPr lang="en-US" altLang="zh-CN" sz="2600" b="1" spc="64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600" spc="64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spc="64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zh-CN" altLang="en-US" sz="2600" b="1" spc="64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形</a:t>
            </a:r>
            <a:r>
              <a:rPr lang="zh-CN" altLang="en-US" sz="2600" spc="8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CN" altLang="en-US" sz="2600" b="1" spc="64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且此所謂</a:t>
            </a:r>
            <a:r>
              <a:rPr lang="zh-CN" altLang="en-US" sz="2600" b="1" spc="8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CN" altLang="en-US" sz="2600" b="1" spc="6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利益」</a:t>
            </a:r>
            <a:r>
              <a:rPr lang="zh-CN" altLang="en-US" sz="2600" b="1" spc="64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zh-CN" altLang="en-US" sz="2600" b="1" spc="64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CN" altLang="en-US" sz="2600" b="1" spc="7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CN" altLang="en-US" sz="2600" b="1" spc="69" dirty="0" smtClean="0">
                <a:solidFill>
                  <a:srgbClr val="B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不法</a:t>
            </a:r>
            <a:r>
              <a:rPr lang="zh-CN" altLang="en-US" sz="2600" b="1" spc="69" dirty="0">
                <a:solidFill>
                  <a:srgbClr val="B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利益</a:t>
            </a:r>
            <a:r>
              <a:rPr lang="zh-CN" altLang="en-US" sz="2600" b="1" spc="6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CN" altLang="en-US" sz="2600" b="1" spc="64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endParaRPr lang="en-US" altLang="zh-CN" sz="2600" b="1" spc="64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600" spc="64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spc="64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zh-CN" altLang="en-US" sz="2600" b="1" spc="64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限</a:t>
            </a:r>
            <a:r>
              <a:rPr lang="zh-CN" altLang="en-US" sz="2600" b="1" spc="7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CN" altLang="en-US" sz="2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縱係「</a:t>
            </a:r>
            <a:r>
              <a:rPr lang="zh-CN" altLang="en-US" sz="2600" b="1" dirty="0">
                <a:solidFill>
                  <a:srgbClr val="B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合法利益</a:t>
            </a:r>
            <a:r>
              <a:rPr lang="zh-CN" altLang="en-US" sz="26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CN" altLang="en-US" sz="2600" b="1" spc="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亦在</a:t>
            </a:r>
            <a:r>
              <a:rPr lang="zh-CN" altLang="en-US" sz="2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本法規範之</a:t>
            </a:r>
            <a:r>
              <a:rPr lang="zh-CN" altLang="en-US" sz="26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列</a:t>
            </a:r>
            <a:r>
              <a:rPr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6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600" dirty="0">
              <a:solidFill>
                <a:srgbClr val="000000"/>
              </a:solidFill>
              <a:latin typeface="宋体"/>
              <a:ea typeface="宋体"/>
            </a:endParaRPr>
          </a:p>
          <a:p>
            <a:pPr marL="343204" indent="-343204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60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7261" y="1238676"/>
            <a:ext cx="8770942" cy="95410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公職人員執行職務時，得因其作為或不作為，直接</a:t>
            </a:r>
            <a:r>
              <a:rPr kumimoji="0" lang="zh-CN" altLang="en-US" sz="2800" b="1" i="0" u="none" strike="noStrike" kern="0" cap="none" spc="-1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或間接使</a:t>
            </a:r>
            <a:r>
              <a:rPr kumimoji="0" lang="zh-CN" altLang="en-US" sz="2800" b="1" i="0" u="sng" strike="noStrike" kern="0" cap="none" spc="-1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本</a:t>
            </a:r>
            <a:r>
              <a:rPr kumimoji="0" lang="zh-CN" altLang="en-US" sz="2800" b="1" i="0" u="sng" strike="noStrike" kern="0" cap="none" spc="-5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人</a:t>
            </a:r>
            <a:r>
              <a:rPr kumimoji="0" lang="zh-CN" altLang="en-US" sz="2800" b="1" i="0" u="none" strike="noStrike" kern="0" cap="none" spc="-5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或其</a:t>
            </a:r>
            <a:r>
              <a:rPr kumimoji="0" lang="zh-CN" altLang="en-US" sz="2800" b="1" i="0" u="sng" strike="noStrike" kern="0" cap="none" spc="-5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關係人</a:t>
            </a:r>
            <a:r>
              <a:rPr kumimoji="0" lang="zh-CN" altLang="en-US" sz="2800" b="1" i="0" u="none" strike="noStrike" kern="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獲取利益</a:t>
            </a:r>
            <a:r>
              <a:rPr kumimoji="0" lang="zh-CN" altLang="en-US" sz="2800" b="1" i="0" u="none" strike="noStrike" kern="0" cap="none" spc="-5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者</a:t>
            </a:r>
            <a:r>
              <a:rPr kumimoji="0" lang="en-US" altLang="zh-TW" sz="2000" b="1" i="0" u="none" strike="noStrike" kern="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2000" b="1" i="0" u="none" strike="noStrike" kern="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本法第</a:t>
            </a:r>
            <a:r>
              <a:rPr kumimoji="0" lang="en-US" altLang="zh-TW" sz="2000" b="1" i="0" u="none" strike="noStrike" kern="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5</a:t>
            </a:r>
            <a:r>
              <a:rPr kumimoji="0" lang="zh-TW" altLang="en-US" sz="2000" b="1" i="0" u="none" strike="noStrike" kern="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條</a:t>
            </a:r>
            <a:r>
              <a:rPr kumimoji="0" lang="en-US" altLang="zh-TW" sz="2000" b="1" i="0" u="none" strike="noStrike" kern="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endParaRPr kumimoji="1" lang="zh-TW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185757" y="5608496"/>
            <a:ext cx="1368152" cy="720080"/>
          </a:xfrm>
          <a:prstGeom prst="roundRect">
            <a:avLst/>
          </a:prstGeom>
          <a:solidFill>
            <a:srgbClr val="4F81B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執行職務</a:t>
            </a:r>
          </a:p>
        </p:txBody>
      </p:sp>
      <p:sp>
        <p:nvSpPr>
          <p:cNvPr id="8" name="向右箭號 7"/>
          <p:cNvSpPr/>
          <p:nvPr/>
        </p:nvSpPr>
        <p:spPr>
          <a:xfrm>
            <a:off x="3682244" y="5450267"/>
            <a:ext cx="1656184" cy="504056"/>
          </a:xfrm>
          <a:prstGeom prst="rightArrow">
            <a:avLst/>
          </a:prstGeom>
          <a:gradFill rotWithShape="1">
            <a:gsLst>
              <a:gs pos="0">
                <a:srgbClr val="F79646">
                  <a:tint val="100000"/>
                  <a:shade val="100000"/>
                  <a:satMod val="130000"/>
                </a:srgbClr>
              </a:gs>
              <a:gs pos="100000">
                <a:srgbClr val="F7964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不法利益</a:t>
            </a:r>
          </a:p>
        </p:txBody>
      </p:sp>
      <p:sp>
        <p:nvSpPr>
          <p:cNvPr id="9" name="向右箭號 8"/>
          <p:cNvSpPr/>
          <p:nvPr/>
        </p:nvSpPr>
        <p:spPr>
          <a:xfrm>
            <a:off x="3710501" y="5993197"/>
            <a:ext cx="1656184" cy="504056"/>
          </a:xfrm>
          <a:prstGeom prst="rightArrow">
            <a:avLst/>
          </a:prstGeom>
          <a:gradFill rotWithShape="1">
            <a:gsLst>
              <a:gs pos="0">
                <a:srgbClr val="F79646">
                  <a:tint val="100000"/>
                  <a:shade val="100000"/>
                  <a:satMod val="130000"/>
                </a:srgbClr>
              </a:gs>
              <a:gs pos="100000">
                <a:srgbClr val="F7964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合法利益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5495020" y="5608496"/>
            <a:ext cx="1368152" cy="720080"/>
          </a:xfrm>
          <a:prstGeom prst="roundRect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私益</a:t>
            </a:r>
          </a:p>
        </p:txBody>
      </p:sp>
      <p:cxnSp>
        <p:nvCxnSpPr>
          <p:cNvPr id="11" name="直線接點 10"/>
          <p:cNvCxnSpPr/>
          <p:nvPr/>
        </p:nvCxnSpPr>
        <p:spPr bwMode="auto">
          <a:xfrm>
            <a:off x="2987824" y="4797152"/>
            <a:ext cx="563731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線接點 14"/>
          <p:cNvCxnSpPr/>
          <p:nvPr/>
        </p:nvCxnSpPr>
        <p:spPr bwMode="auto">
          <a:xfrm>
            <a:off x="2123728" y="5229200"/>
            <a:ext cx="604867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3254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92</a:t>
            </a:fld>
            <a:endParaRPr lang="es-ES" altLang="zh-TW"/>
          </a:p>
        </p:txBody>
      </p:sp>
      <p:sp>
        <p:nvSpPr>
          <p:cNvPr id="4" name="矩形 3"/>
          <p:cNvSpPr/>
          <p:nvPr/>
        </p:nvSpPr>
        <p:spPr>
          <a:xfrm>
            <a:off x="2880792" y="399936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利益衝突之定義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TextBox 56"/>
          <p:cNvSpPr txBox="1"/>
          <p:nvPr/>
        </p:nvSpPr>
        <p:spPr>
          <a:xfrm>
            <a:off x="-252536" y="406824"/>
            <a:ext cx="8605111" cy="59983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2660904"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200" spc="-15" dirty="0" smtClean="0">
                <a:solidFill>
                  <a:srgbClr val="BF0000"/>
                </a:solidFill>
                <a:latin typeface="宋体"/>
                <a:ea typeface="宋体"/>
              </a:rPr>
              <a:t> </a:t>
            </a:r>
            <a:endParaRPr lang="en-US" dirty="0" smtClean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eaLnBrk="1" fontAlgn="auto" hangingPunct="1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marL="343204" indent="-343204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600" dirty="0">
                <a:solidFill>
                  <a:srgbClr val="000000"/>
                </a:solidFill>
                <a:latin typeface="宋体"/>
                <a:ea typeface="宋体"/>
              </a:rPr>
              <a:t> </a:t>
            </a:r>
            <a:r>
              <a:rPr lang="zh-TW" altLang="en-US" sz="2600" dirty="0" smtClean="0">
                <a:solidFill>
                  <a:srgbClr val="000000"/>
                </a:solidFill>
                <a:latin typeface="宋体"/>
                <a:ea typeface="宋体"/>
              </a:rPr>
              <a:t>    </a:t>
            </a:r>
            <a:r>
              <a:rPr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二、按本法所稱使本人或關係人獲取利益，依立法原</a:t>
            </a:r>
            <a:endParaRPr lang="en-US" altLang="zh-TW" sz="26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意，</a:t>
            </a:r>
            <a:r>
              <a:rPr lang="zh-TW" altLang="en-US" sz="26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限於「具體、私人」之財產或非財產上利益 </a:t>
            </a:r>
            <a:endParaRPr lang="en-US" altLang="zh-TW" sz="2600" b="1" u="sng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，</a:t>
            </a:r>
            <a:r>
              <a:rPr lang="zh-TW" altLang="en-US" sz="26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如其行為</a:t>
            </a:r>
            <a:r>
              <a:rPr lang="zh-TW" altLang="en-US" sz="2600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明顯涉及抽象公共政策之決定</a:t>
            </a:r>
            <a:r>
              <a:rPr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6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縱然</a:t>
            </a:r>
            <a:endParaRPr lang="en-US" altLang="zh-TW" sz="2600" b="1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因該政策有使本人或關係人獲得利益之可能，因</a:t>
            </a:r>
            <a:endParaRPr lang="en-US" altLang="zh-TW" sz="2600" b="1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屬「</a:t>
            </a:r>
            <a:r>
              <a:rPr lang="zh-TW" altLang="en-US" sz="2600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公共利益</a:t>
            </a:r>
            <a:r>
              <a:rPr lang="zh-TW" altLang="en-US" sz="26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」之範疇，尚非本法所稱之利益衝</a:t>
            </a:r>
            <a:endParaRPr lang="en-US" altLang="zh-TW" sz="2600" b="1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突。</a:t>
            </a:r>
            <a:endParaRPr lang="en-US" altLang="zh-TW" sz="2600" b="1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en-US" altLang="zh-TW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EX</a:t>
            </a:r>
            <a:r>
              <a:rPr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：財政部長決定減免稅收政策，綜因整體政策</a:t>
            </a:r>
            <a:endParaRPr lang="en-US" altLang="zh-TW" sz="26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決定使得本人或關係人因此獲得減稅利益，</a:t>
            </a:r>
            <a:endParaRPr lang="en-US" altLang="zh-TW" sz="26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尚非本法所稱之利益衝突。</a:t>
            </a:r>
            <a:endParaRPr lang="en-US" altLang="zh-TW" sz="26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204" indent="-343204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600" dirty="0">
              <a:solidFill>
                <a:srgbClr val="000000"/>
              </a:solidFill>
              <a:latin typeface="宋体"/>
              <a:ea typeface="宋体"/>
            </a:endParaRPr>
          </a:p>
          <a:p>
            <a:pPr marL="343204" indent="-343204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600" dirty="0">
              <a:solidFill>
                <a:srgbClr val="000000"/>
              </a:solidFill>
              <a:latin typeface="宋体"/>
              <a:ea typeface="宋体"/>
            </a:endParaRPr>
          </a:p>
          <a:p>
            <a:pPr marL="343204" indent="-343204" eaLnBrk="1" fontAlgn="auto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60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pic>
        <p:nvPicPr>
          <p:cNvPr id="12" name="Picture 5" descr="小雞的老師, 小雞, 先生, 教授,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993282"/>
            <a:ext cx="2303537" cy="172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4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93</a:t>
            </a:fld>
            <a:endParaRPr lang="es-ES" altLang="zh-TW"/>
          </a:p>
        </p:txBody>
      </p:sp>
      <p:pic>
        <p:nvPicPr>
          <p:cNvPr id="4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6" y="1106413"/>
            <a:ext cx="3570137" cy="863020"/>
          </a:xfrm>
          <a:prstGeom prst="rect">
            <a:avLst/>
          </a:prstGeom>
        </p:spPr>
      </p:pic>
      <p:pic>
        <p:nvPicPr>
          <p:cNvPr id="5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321" y="1106414"/>
            <a:ext cx="3619500" cy="863019"/>
          </a:xfrm>
          <a:prstGeom prst="rect">
            <a:avLst/>
          </a:prstGeom>
        </p:spPr>
      </p:pic>
      <p:sp>
        <p:nvSpPr>
          <p:cNvPr id="6" name="TextBox 51"/>
          <p:cNvSpPr txBox="1"/>
          <p:nvPr/>
        </p:nvSpPr>
        <p:spPr>
          <a:xfrm>
            <a:off x="924189" y="1969433"/>
            <a:ext cx="3498126" cy="32203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spc="-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CN" altLang="en-US" sz="2000" spc="-8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宋体"/>
              </a:rPr>
              <a:t> </a:t>
            </a:r>
            <a:r>
              <a:rPr lang="zh-CN" altLang="en-US" sz="2000" spc="-1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動產</a:t>
            </a:r>
            <a:r>
              <a:rPr lang="zh-CN" altLang="en-US" sz="2000" spc="-1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CN" altLang="en-US" sz="2000" spc="-1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不動產</a:t>
            </a:r>
            <a:r>
              <a:rPr lang="zh-CN" altLang="en-US" sz="2000" spc="-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fontAlgn="auto" hangingPunct="1">
              <a:lnSpc>
                <a:spcPts val="555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spc="6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CN" altLang="en-US" sz="2000" spc="-8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宋体"/>
              </a:rPr>
              <a:t> </a:t>
            </a:r>
            <a:r>
              <a:rPr lang="zh-CN" altLang="en-US" sz="2000" spc="14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現金、存款、外幣</a:t>
            </a:r>
            <a:r>
              <a:rPr lang="zh-CN" altLang="en-US" sz="2000" spc="1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CN" altLang="en-US" sz="2000" spc="14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endParaRPr lang="en-US" altLang="zh-CN" sz="2000" spc="145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000" spc="14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spc="14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CN" altLang="en-US" sz="2000" spc="145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價</a:t>
            </a:r>
            <a:r>
              <a:rPr lang="zh-CN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證券</a:t>
            </a:r>
            <a:r>
              <a:rPr lang="zh-CN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fontAlgn="auto" hangingPunct="1">
              <a:lnSpc>
                <a:spcPts val="565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spc="-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CN" altLang="en-US" sz="2000" spc="-8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宋体"/>
              </a:rPr>
              <a:t> </a:t>
            </a:r>
            <a:r>
              <a:rPr lang="zh-CN" altLang="en-US" sz="2000" spc="-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債權或其他財產上權利</a:t>
            </a:r>
            <a:r>
              <a:rPr lang="zh-CN" altLang="en-US" sz="2000" spc="-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fontAlgn="auto" hangingPunct="1">
              <a:lnSpc>
                <a:spcPts val="555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spc="6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CN" altLang="en-US" sz="2000" spc="-4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宋体"/>
              </a:rPr>
              <a:t> </a:t>
            </a:r>
            <a:r>
              <a:rPr lang="zh-CN" altLang="en-US" sz="2000" spc="13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其他具有經濟價值或</a:t>
            </a:r>
            <a:r>
              <a:rPr lang="zh-CN" altLang="en-US" sz="2000" spc="13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</a:t>
            </a:r>
            <a:endParaRPr lang="en-US" altLang="zh-CN" sz="2000" spc="139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000" spc="13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spc="13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CN" altLang="en-US" sz="2000" spc="13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CN" altLang="en-US" sz="2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金錢</a:t>
            </a:r>
            <a:r>
              <a:rPr lang="zh-CN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交易取得之利益</a:t>
            </a:r>
            <a:r>
              <a:rPr lang="zh-CN" altLang="en-US" sz="2000" spc="3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CN" sz="2000" spc="3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000" spc="3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000" spc="3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100482" y="1295181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財產上利益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818557" y="1276313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非財產上利益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52"/>
          <p:cNvSpPr txBox="1"/>
          <p:nvPr/>
        </p:nvSpPr>
        <p:spPr>
          <a:xfrm>
            <a:off x="4704803" y="1969432"/>
            <a:ext cx="3518535" cy="3380413"/>
          </a:xfrm>
          <a:prstGeom prst="rect">
            <a:avLst/>
          </a:prstGeom>
          <a:solidFill>
            <a:srgbClr val="CBD9C5"/>
          </a:solidFill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28600" indent="-228600" eaLnBrk="1" fontAlgn="auto">
              <a:lnSpc>
                <a:spcPct val="1125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spc="69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CN" altLang="en-US" sz="2000" b="1" u="sng" spc="14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有利</a:t>
            </a:r>
            <a:r>
              <a:rPr lang="zh-CN" altLang="en-US" sz="2000" spc="14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公職人員或其關係人</a:t>
            </a:r>
            <a:r>
              <a:rPr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2000" spc="164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CN" altLang="en-US" sz="2000" spc="164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000" spc="164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CN" altLang="en-US" sz="2000" spc="164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2000" spc="164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CN" altLang="en-US" sz="2000" spc="16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zh-CN" altLang="en-US" sz="2000" spc="16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所列之機</a:t>
            </a:r>
            <a:r>
              <a:rPr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2000" spc="16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</a:t>
            </a:r>
            <a:r>
              <a:rPr lang="zh-CN" altLang="en-US" sz="2000" spc="164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（構）團體、學校、法</a:t>
            </a:r>
            <a:r>
              <a:rPr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2000" spc="16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CN" altLang="en-US" sz="2000" spc="164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、事業機構、部隊（以</a:t>
            </a:r>
            <a:r>
              <a:rPr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2000" spc="14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下簡稱機關團體</a:t>
            </a:r>
            <a:r>
              <a:rPr lang="zh-CN" altLang="en-US" sz="2000" spc="154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CN" altLang="en-US" sz="2000" spc="14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r>
              <a:rPr lang="zh-CN" altLang="en-US" sz="2000" b="1" spc="145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任用</a:t>
            </a:r>
            <a:r>
              <a:rPr lang="zh-CN" altLang="en-US" sz="2000" b="1" spc="15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CN" altLang="en-US" sz="2000" b="1" spc="16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聘任</a:t>
            </a:r>
            <a:r>
              <a:rPr lang="zh-CN" altLang="en-US" sz="2000" spc="17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CN" altLang="en-US" sz="2000" b="1" spc="164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聘用</a:t>
            </a:r>
            <a:r>
              <a:rPr lang="zh-CN" altLang="en-US" sz="2000" spc="164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CN" altLang="en-US" sz="2000" b="1" spc="16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約僱</a:t>
            </a:r>
            <a:r>
              <a:rPr lang="zh-CN" altLang="en-US" sz="2000" spc="17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CN" altLang="en-US" sz="2000" b="1" spc="164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臨時</a:t>
            </a:r>
            <a:r>
              <a:rPr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2000" b="1" spc="16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人員之進用</a:t>
            </a:r>
            <a:r>
              <a:rPr lang="zh-CN" altLang="en-US" sz="2000" spc="185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CN" altLang="en-US" sz="2000" b="1" spc="164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勞動派遣</a:t>
            </a:r>
            <a:r>
              <a:rPr lang="zh-CN" altLang="en-US" sz="2000" spc="164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2000" b="1" spc="16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陞</a:t>
            </a:r>
            <a:r>
              <a:rPr lang="zh-CN" altLang="en-US" sz="2000" b="1" spc="16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遷</a:t>
            </a:r>
            <a:r>
              <a:rPr lang="zh-CN" altLang="en-US" sz="2000" spc="164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CN" altLang="en-US" sz="2000" b="1" spc="16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調動</a:t>
            </a:r>
            <a:r>
              <a:rPr lang="zh-CN" altLang="en-US" sz="2000" spc="164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CN" altLang="en-US" sz="2000" b="1" spc="17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考績</a:t>
            </a:r>
            <a:r>
              <a:rPr lang="zh-CN" altLang="en-US" sz="2000" spc="16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及其他</a:t>
            </a:r>
          </a:p>
          <a:p>
            <a:pPr indent="228600" eaLnBrk="1" fontAlgn="auto" hangingPunct="1">
              <a:lnSpc>
                <a:spcPct val="110833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u="sng" spc="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相類似之人</a:t>
            </a:r>
            <a:r>
              <a:rPr lang="zh-CN" alt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事措施</a:t>
            </a:r>
          </a:p>
        </p:txBody>
      </p:sp>
      <p:sp>
        <p:nvSpPr>
          <p:cNvPr id="11" name="向下箭號 10"/>
          <p:cNvSpPr/>
          <p:nvPr/>
        </p:nvSpPr>
        <p:spPr>
          <a:xfrm>
            <a:off x="5673197" y="5347844"/>
            <a:ext cx="288032" cy="368286"/>
          </a:xfrm>
          <a:prstGeom prst="down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024187" y="5768439"/>
            <a:ext cx="6252139" cy="714911"/>
          </a:xfrm>
          <a:prstGeom prst="roundRect">
            <a:avLst/>
          </a:prstGeom>
          <a:solidFill>
            <a:srgbClr val="FFC000"/>
          </a:solidFill>
          <a:ln w="28575" cap="flat" cmpd="sng" algn="ctr">
            <a:solidFill>
              <a:srgbClr val="0070C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例如：獎勵、懲處、</a:t>
            </a:r>
            <a:r>
              <a:rPr kumimoji="1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進用代課教師</a:t>
            </a:r>
            <a:r>
              <a:rPr kumimoji="1" lang="zh-TW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、</a:t>
            </a:r>
            <a:r>
              <a:rPr kumimoji="1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教師兼任行政職務</a:t>
            </a:r>
            <a:r>
              <a:rPr kumimoji="1" lang="zh-TW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、</a:t>
            </a:r>
            <a:r>
              <a:rPr kumimoji="1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kumimoji="1" lang="en-US" altLang="zh-TW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b="1" kern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kumimoji="1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事甄審及考績委員會委員</a:t>
            </a:r>
            <a:r>
              <a:rPr kumimoji="1" lang="zh-TW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、</a:t>
            </a:r>
            <a:r>
              <a:rPr kumimoji="1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採購評選委員會委員</a:t>
            </a:r>
            <a:r>
              <a:rPr kumimoji="1" lang="zh-TW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等</a:t>
            </a:r>
          </a:p>
        </p:txBody>
      </p:sp>
      <p:sp>
        <p:nvSpPr>
          <p:cNvPr id="13" name="矩形 12"/>
          <p:cNvSpPr/>
          <p:nvPr/>
        </p:nvSpPr>
        <p:spPr>
          <a:xfrm>
            <a:off x="2339752" y="315473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利益之定義</a:t>
            </a:r>
            <a:r>
              <a:rPr lang="en-US" altLang="zh-TW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862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94</a:t>
            </a:fld>
            <a:endParaRPr lang="es-ES" altLang="zh-TW"/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8720"/>
            <a:ext cx="9144000" cy="535542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87197"/>
            <a:ext cx="301168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95</a:t>
            </a:fld>
            <a:endParaRPr lang="es-ES" altLang="zh-TW"/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448" y="1027453"/>
            <a:ext cx="9144000" cy="523494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43" y="2852878"/>
            <a:ext cx="8230313" cy="11522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155396"/>
            <a:ext cx="301168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9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96</a:t>
            </a:fld>
            <a:endParaRPr lang="es-ES" altLang="zh-TW"/>
          </a:p>
        </p:txBody>
      </p:sp>
      <p:sp>
        <p:nvSpPr>
          <p:cNvPr id="6" name="矩形 5"/>
          <p:cNvSpPr/>
          <p:nvPr/>
        </p:nvSpPr>
        <p:spPr>
          <a:xfrm>
            <a:off x="2987824" y="524818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法規範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義務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621201900"/>
              </p:ext>
            </p:extLst>
          </p:nvPr>
        </p:nvGraphicFramePr>
        <p:xfrm>
          <a:off x="-86332" y="1291303"/>
          <a:ext cx="8352928" cy="4793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直線接點 8"/>
          <p:cNvCxnSpPr/>
          <p:nvPr/>
        </p:nvCxnSpPr>
        <p:spPr>
          <a:xfrm flipV="1">
            <a:off x="7354473" y="4147834"/>
            <a:ext cx="385879" cy="1699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7354473" y="4356596"/>
            <a:ext cx="385879" cy="2423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7791993" y="3803127"/>
            <a:ext cx="1268372" cy="45801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原則禁止</a:t>
            </a:r>
            <a:endParaRPr lang="zh-TW" altLang="en-US" b="1" dirty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786492" y="4504200"/>
            <a:ext cx="1268372" cy="133799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例外為本法第</a:t>
            </a:r>
            <a:r>
              <a:rPr lang="en-US" altLang="zh-TW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項但書</a:t>
            </a:r>
            <a:r>
              <a:rPr lang="en-US" altLang="zh-TW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款情形</a:t>
            </a:r>
            <a:endParaRPr lang="zh-TW" altLang="en-US" b="1" dirty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Picture 2" descr="貓頭鷹博士指點, 貓頭鷹, 研究, 博士, JPG, PNG 和 A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486" y="980728"/>
            <a:ext cx="1853974" cy="168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77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97</a:t>
            </a:fld>
            <a:endParaRPr lang="es-ES" altLang="zh-TW"/>
          </a:p>
        </p:txBody>
      </p:sp>
      <p:sp>
        <p:nvSpPr>
          <p:cNvPr id="5" name="矩形 4"/>
          <p:cNvSpPr/>
          <p:nvPr/>
        </p:nvSpPr>
        <p:spPr>
          <a:xfrm>
            <a:off x="1283296" y="476672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3600" b="1" u="sng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違反利益衝突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之法律責任</a:t>
            </a:r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50350" cy="49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726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98</a:t>
            </a:fld>
            <a:endParaRPr lang="es-ES" altLang="zh-TW"/>
          </a:p>
        </p:txBody>
      </p:sp>
      <p:sp>
        <p:nvSpPr>
          <p:cNvPr id="5" name="矩形 4"/>
          <p:cNvSpPr/>
          <p:nvPr/>
        </p:nvSpPr>
        <p:spPr>
          <a:xfrm>
            <a:off x="2051720" y="440136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迴避義務</a:t>
            </a:r>
            <a:r>
              <a:rPr lang="en-US" altLang="zh-TW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6-10</a:t>
            </a:r>
            <a:r>
              <a:rPr lang="zh-TW" altLang="en-US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sz="24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TextBox 67"/>
          <p:cNvSpPr txBox="1"/>
          <p:nvPr/>
        </p:nvSpPr>
        <p:spPr>
          <a:xfrm>
            <a:off x="611560" y="1337053"/>
            <a:ext cx="8640960" cy="11977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lnSpc>
                <a:spcPts val="1139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600" dirty="0">
                <a:solidFill>
                  <a:srgbClr val="BF0000"/>
                </a:solidFill>
                <a:latin typeface="Arial"/>
                <a:ea typeface="Arial"/>
              </a:rPr>
              <a:t>•</a:t>
            </a:r>
            <a:r>
              <a:rPr lang="en-US" altLang="zh-CN" sz="2600" spc="64" dirty="0">
                <a:solidFill>
                  <a:srgbClr val="BF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zh-CN" altLang="en-US" sz="2600" b="1" u="sng" dirty="0">
                <a:solidFill>
                  <a:srgbClr val="B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公職人員自行迴避</a:t>
            </a:r>
            <a:r>
              <a:rPr lang="zh-CN" altLang="en-US" sz="2600" b="1" dirty="0">
                <a:solidFill>
                  <a:srgbClr val="B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CN" altLang="en-US" sz="2600" b="1" u="sng" dirty="0">
                <a:solidFill>
                  <a:srgbClr val="B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利害關係人申請迴避</a:t>
            </a:r>
            <a:r>
              <a:rPr lang="zh-CN" altLang="en-US" sz="2600" b="1" dirty="0">
                <a:solidFill>
                  <a:srgbClr val="B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CN" altLang="en-US" sz="2600" b="1" u="sng" dirty="0">
                <a:solidFill>
                  <a:srgbClr val="B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機關職權</a:t>
            </a:r>
          </a:p>
          <a:p>
            <a:pPr indent="34289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600" b="1" u="sng" spc="-15" dirty="0" smtClean="0">
                <a:solidFill>
                  <a:srgbClr val="B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令</a:t>
            </a:r>
            <a:r>
              <a:rPr lang="zh-CN" altLang="en-US" sz="2600" b="1" u="sng" spc="-15" dirty="0" smtClean="0">
                <a:solidFill>
                  <a:srgbClr val="B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迴避</a:t>
            </a:r>
            <a:endParaRPr lang="zh-CN" altLang="en-US" sz="2600" b="1" u="sng" spc="-15" dirty="0">
              <a:solidFill>
                <a:srgbClr val="B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  <a:p>
            <a:pPr eaLnBrk="1" fontAlgn="auto" hangingPunct="1">
              <a:lnSpc>
                <a:spcPts val="1035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pic>
        <p:nvPicPr>
          <p:cNvPr id="7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2404501"/>
            <a:ext cx="2202862" cy="863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008" y="2404501"/>
            <a:ext cx="1999259" cy="865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78371" y="2428212"/>
            <a:ext cx="2200847" cy="865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字方塊 9"/>
          <p:cNvSpPr txBox="1"/>
          <p:nvPr/>
        </p:nvSpPr>
        <p:spPr>
          <a:xfrm>
            <a:off x="1544751" y="260517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自行迴避</a:t>
            </a:r>
            <a:endParaRPr kumimoji="1" lang="zh-TW" altLang="en-US" sz="24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893715" y="260517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申請迴避</a:t>
            </a:r>
            <a:endParaRPr kumimoji="1" lang="zh-TW" altLang="en-US" sz="24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470908" y="263023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職權</a:t>
            </a:r>
            <a:r>
              <a:rPr kumimoji="1"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迴避</a:t>
            </a:r>
            <a:endParaRPr kumimoji="1" lang="zh-TW" altLang="en-US" sz="24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270625" y="3266695"/>
            <a:ext cx="1999259" cy="156966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182563" marR="0" lvl="0" indent="-18256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0" cap="none" spc="-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/>
              </a:rPr>
              <a:t>•</a:t>
            </a:r>
            <a:r>
              <a:rPr kumimoji="0" lang="zh-TW" altLang="en-US" sz="2000" b="0" i="0" u="none" strike="noStrike" kern="0" cap="none" spc="-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公職人員知有利益衝突之情事者，應即自行迴避</a:t>
            </a:r>
            <a:endParaRPr kumimoji="0" lang="en-US" altLang="zh-TW" sz="2000" b="0" i="0" u="none" strike="noStrike" kern="0" cap="none" spc="-2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2563" marR="0" lvl="0" indent="-18256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0" cap="none" spc="-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1600" b="0" i="0" u="none" strike="noStrike" kern="0" cap="none" spc="-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kumimoji="0" lang="en-US" altLang="zh-TW" sz="1600" b="0" i="0" u="none" strike="noStrike" kern="0" cap="none" spc="-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1600" b="0" i="0" u="none" strike="noStrike" kern="0" cap="none" spc="-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kumimoji="0" lang="en-US" altLang="zh-TW" sz="1600" b="0" i="0" u="none" strike="noStrike" kern="0" cap="none" spc="-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0" lang="zh-TW" altLang="en-US" sz="1600" b="0" i="0" u="none" strike="noStrike" kern="0" cap="none" spc="-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kumimoji="0" lang="en-US" altLang="zh-TW" sz="1600" b="0" i="0" u="none" strike="noStrike" kern="0" cap="none" spc="-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1" lang="zh-TW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581505" y="3266695"/>
            <a:ext cx="2185246" cy="1938992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182563" marR="0" lvl="0" indent="-18256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0" cap="none" spc="-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/>
              </a:rPr>
              <a:t>•</a:t>
            </a:r>
            <a:r>
              <a:rPr kumimoji="0" lang="zh-TW" altLang="en-US" sz="2000" b="1" i="0" u="sng" strike="noStrike" kern="0" cap="none" spc="-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利害關係人</a:t>
            </a:r>
            <a:r>
              <a:rPr kumimoji="0" lang="zh-TW" altLang="en-US" sz="2000" b="0" i="0" u="none" strike="noStrike" kern="0" cap="none" spc="-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認公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2000" b="0" i="0" u="none" strike="noStrike" kern="0" cap="none" spc="-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職人員有應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自行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2000" b="0" i="0" u="none" strike="noStrike" kern="0" cap="none" spc="-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迴避之情事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而不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2000" b="0" i="0" u="none" strike="noStrike" kern="0" cap="none" spc="-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迴避者，得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向機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20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關團體</a:t>
            </a:r>
            <a:r>
              <a:rPr kumimoji="0" lang="zh-TW" altLang="en-US" sz="2000" b="0" i="0" u="none" strike="noStrike" kern="0" cap="none" spc="-1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申</a:t>
            </a:r>
            <a:r>
              <a:rPr kumimoji="0" lang="zh-TW" altLang="en-US" sz="20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請迴避</a:t>
            </a:r>
            <a:endParaRPr kumimoji="0" lang="en-US" altLang="zh-TW" sz="2000" b="0" i="0" u="none" strike="noStrike" kern="0" cap="none" spc="-1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2563" marR="0" lvl="0" indent="-18256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kumimoji="0" lang="en-US" altLang="zh-TW" sz="16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16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kumimoji="0" lang="en-US" altLang="zh-TW" sz="16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kumimoji="0" lang="zh-TW" altLang="en-US" sz="16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kumimoji="0" lang="en-US" altLang="zh-TW" sz="16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1" lang="zh-TW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095989" y="3352196"/>
            <a:ext cx="2185246" cy="28623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182563" marR="0" lvl="0" indent="-18256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0" cap="none" spc="-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/>
                <a:ea typeface="宋体"/>
              </a:rPr>
              <a:t>•</a:t>
            </a:r>
            <a:r>
              <a:rPr lang="zh-TW" altLang="en-US" sz="2000" kern="0" spc="-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公職人員服務</a:t>
            </a:r>
            <a:r>
              <a:rPr lang="zh-TW" altLang="en-US" sz="2000" kern="0" spc="-2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endParaRPr lang="en-US" altLang="zh-TW" sz="2000" kern="0" spc="-2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2563" marR="0" lvl="0" indent="-18256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kern="0" spc="-2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kern="0" spc="-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機關團體、上級</a:t>
            </a:r>
          </a:p>
          <a:p>
            <a:pPr marL="182563" marR="0" lvl="0" indent="-18256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kern="0" spc="-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kern="0" spc="-2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</a:t>
            </a:r>
            <a:r>
              <a:rPr lang="zh-TW" altLang="en-US" sz="2000" kern="0" spc="-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、指派、遴</a:t>
            </a:r>
          </a:p>
          <a:p>
            <a:pPr marL="182563" marR="0" lvl="0" indent="-18256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kern="0" spc="-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kern="0" spc="-2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聘</a:t>
            </a:r>
            <a:r>
              <a:rPr lang="zh-TW" altLang="en-US" sz="2000" kern="0" spc="-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或聘任機關知</a:t>
            </a:r>
          </a:p>
          <a:p>
            <a:pPr marL="182563" marR="0" lvl="0" indent="-18256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kern="0" spc="-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kern="0" spc="-2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</a:t>
            </a:r>
            <a:r>
              <a:rPr lang="zh-TW" altLang="en-US" sz="2000" kern="0" spc="-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人員有應自</a:t>
            </a:r>
          </a:p>
          <a:p>
            <a:pPr marL="182563" marR="0" lvl="0" indent="-18256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kern="0" spc="-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kern="0" spc="-2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</a:t>
            </a:r>
            <a:r>
              <a:rPr lang="zh-TW" altLang="en-US" sz="2000" kern="0" spc="-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迴避而未迴避</a:t>
            </a:r>
          </a:p>
          <a:p>
            <a:pPr marL="182563" marR="0" lvl="0" indent="-18256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kern="0" spc="-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kern="0" spc="-2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情事</a:t>
            </a:r>
            <a:r>
              <a:rPr lang="zh-TW" altLang="en-US" sz="2000" kern="0" spc="-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者，應依職</a:t>
            </a:r>
          </a:p>
          <a:p>
            <a:pPr marL="182563" marR="0" lvl="0" indent="-18256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kern="0" spc="-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kern="0" spc="-2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權</a:t>
            </a:r>
            <a:r>
              <a:rPr lang="zh-TW" altLang="en-US" sz="2000" kern="0" spc="-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令其</a:t>
            </a:r>
            <a:r>
              <a:rPr lang="zh-TW" altLang="en-US" sz="2000" kern="0" spc="-2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迴避</a:t>
            </a:r>
            <a:endParaRPr lang="en-US" altLang="zh-TW" sz="2000" kern="0" spc="-2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2563" marR="0" lvl="0" indent="-18256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kern="0" spc="-2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1600" kern="0" spc="-2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kern="0" spc="-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1600" kern="0" spc="-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1600" kern="0" spc="-2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sz="1600" kern="0" spc="-2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1" lang="zh-TW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902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26418" y="281189"/>
            <a:ext cx="8229600" cy="1152128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66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600" dirty="0" smtClean="0">
              <a:solidFill>
                <a:srgbClr val="0066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26C06-8E87-41FB-BD6F-CE63549A87FA}" type="slidenum">
              <a:rPr lang="es-ES" altLang="zh-TW" smtClean="0"/>
              <a:pPr>
                <a:defRPr/>
              </a:pPr>
              <a:t>99</a:t>
            </a:fld>
            <a:endParaRPr lang="es-ES" altLang="zh-TW"/>
          </a:p>
        </p:txBody>
      </p:sp>
      <p:sp>
        <p:nvSpPr>
          <p:cNvPr id="5" name="矩形 4"/>
          <p:cNvSpPr/>
          <p:nvPr/>
        </p:nvSpPr>
        <p:spPr>
          <a:xfrm>
            <a:off x="2627784" y="144664"/>
            <a:ext cx="4536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u="sng" dirty="0" smtClean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迴避義務</a:t>
            </a:r>
            <a:r>
              <a:rPr lang="en-US" altLang="zh-TW" sz="2400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400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6-10</a:t>
            </a:r>
            <a:r>
              <a:rPr lang="zh-TW" altLang="en-US" sz="2400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sz="2400" b="1" dirty="0">
                <a:solidFill>
                  <a:srgbClr val="11787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902524"/>
            <a:ext cx="9108557" cy="5955476"/>
          </a:xfrm>
          <a:prstGeom prst="rect">
            <a:avLst/>
          </a:prstGeom>
          <a:solidFill>
            <a:srgbClr val="DDFC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公職人員知有利益衝突情事而「自行迴避」之相關注意事項：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本法第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lnSpc>
                <a:spcPts val="3000"/>
              </a:lnSpc>
              <a:defRPr/>
            </a:pP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一、應以</a:t>
            </a:r>
            <a:r>
              <a:rPr lang="zh-TW" altLang="en-US" sz="3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書面</a:t>
            </a:r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依下列規定辦理：</a:t>
            </a:r>
            <a:endParaRPr lang="en-US" altLang="zh-TW" sz="3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</a:t>
            </a:r>
            <a:r>
              <a:rPr lang="zh-TW" altLang="en-US" sz="3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(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一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)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民意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代表應通知各該民意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機關。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  <a:defRPr/>
            </a:pP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公股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董監事、公法人董監事等，應通知指派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、遴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聘或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聘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  <a:defRPr/>
            </a:pP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任機關</a:t>
            </a:r>
          </a:p>
          <a:p>
            <a:pPr>
              <a:lnSpc>
                <a:spcPts val="3000"/>
              </a:lnSpc>
              <a:defRPr/>
            </a:pP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其他公職人員，應</a:t>
            </a:r>
            <a:r>
              <a:rPr lang="zh-TW" altLang="en-US" sz="24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通知其服務之機關團體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  <a:defRPr/>
            </a:pPr>
            <a:r>
              <a:rPr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如公職人員為</a:t>
            </a:r>
            <a:r>
              <a:rPr lang="zh-TW" altLang="en-US" sz="24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首長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者，</a:t>
            </a:r>
            <a:r>
              <a:rPr lang="zh-TW" altLang="en-US" sz="2400" dirty="0" smtClean="0">
                <a:solidFill>
                  <a:srgbClr val="322D9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應通知其服務機關團體及上級機關團</a:t>
            </a:r>
            <a:endParaRPr lang="en-US" altLang="zh-TW" sz="2400" dirty="0" smtClean="0">
              <a:solidFill>
                <a:srgbClr val="322D9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  <a:defRPr/>
            </a:pPr>
            <a:r>
              <a:rPr lang="zh-TW" altLang="en-US" sz="2400" dirty="0">
                <a:solidFill>
                  <a:srgbClr val="322D9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rgbClr val="322D9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體；無上級機關者，通知其服務之機關團體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  <a:defRPr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書面應記載下列事項：</a:t>
            </a:r>
            <a:endParaRPr lang="en-US" altLang="zh-TW" sz="3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  <a:defRPr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應迴避公職人員之姓名、出生年月日、服務之機關團體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及職稱。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應迴避之事項及理由。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受通知之機關團體。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通知日期。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031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9"/>
    </mc:Choice>
    <mc:Fallback xmlns="">
      <p:transition spd="slow" advTm="37659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64" x="1149350" y="996950"/>
          <p14:tracePt t="1790" x="1155700" y="996950"/>
          <p14:tracePt t="1971" x="1162050" y="996950"/>
          <p14:tracePt t="1987" x="1168400" y="996950"/>
          <p14:tracePt t="1995" x="1174750" y="996950"/>
          <p14:tracePt t="2006" x="1187450" y="996950"/>
          <p14:tracePt t="2013" x="1212850" y="996950"/>
          <p14:tracePt t="2029" x="1250950" y="996950"/>
          <p14:tracePt t="2046" x="1282700" y="996950"/>
          <p14:tracePt t="2063" x="1314450" y="996950"/>
          <p14:tracePt t="2080" x="1365250" y="996950"/>
          <p14:tracePt t="2096" x="1397000" y="996950"/>
          <p14:tracePt t="2113" x="1454150" y="996950"/>
          <p14:tracePt t="2131" x="1485900" y="996950"/>
          <p14:tracePt t="2147" x="1524000" y="996950"/>
          <p14:tracePt t="2164" x="1555750" y="996950"/>
          <p14:tracePt t="2179" x="1600200" y="996950"/>
          <p14:tracePt t="2196" x="1631950" y="996950"/>
          <p14:tracePt t="2212" x="1695450" y="1003300"/>
          <p14:tracePt t="2229" x="1771650" y="1003300"/>
          <p14:tracePt t="2246" x="1828800" y="1009650"/>
          <p14:tracePt t="2262" x="1879600" y="1009650"/>
          <p14:tracePt t="2279" x="1898650" y="1009650"/>
          <p14:tracePt t="2296" x="1905000" y="1009650"/>
          <p14:tracePt t="2312" x="1911350" y="1009650"/>
          <p14:tracePt t="2514" x="1924050" y="1009650"/>
          <p14:tracePt t="2514" x="0" y="0"/>
        </p14:tracePtLst>
        <p14:tracePtLst>
          <p14:tracePt t="2522" x="2190750" y="952500"/>
          <p14:tracePt t="3243" x="2197100" y="946150"/>
          <p14:tracePt t="3274" x="2203450" y="946150"/>
          <p14:tracePt t="3314" x="2209800" y="946150"/>
          <p14:tracePt t="3322" x="2222500" y="946150"/>
          <p14:tracePt t="3331" x="2247900" y="952500"/>
          <p14:tracePt t="3349" x="2292350" y="952500"/>
          <p14:tracePt t="3364" x="2349500" y="958850"/>
          <p14:tracePt t="3380" x="2425700" y="971550"/>
          <p14:tracePt t="3397" x="2527300" y="977900"/>
          <p14:tracePt t="3412" x="2603500" y="977900"/>
          <p14:tracePt t="3428" x="2635250" y="977900"/>
          <p14:tracePt t="3446" x="2647950" y="977900"/>
          <p14:tracePt t="3461" x="2660650" y="977900"/>
          <p14:tracePt t="3478" x="2673350" y="977900"/>
          <p14:tracePt t="3498" x="2679700" y="977900"/>
          <p14:tracePt t="3514" x="2698750" y="977900"/>
          <p14:tracePt t="3528" x="2724150" y="977900"/>
          <p14:tracePt t="3544" x="2762250" y="977900"/>
          <p14:tracePt t="3561" x="2794000" y="977900"/>
          <p14:tracePt t="3580" x="2806700" y="977900"/>
          <p14:tracePt t="3610" x="2813050" y="977900"/>
          <p14:tracePt t="3626" x="0" y="0"/>
        </p14:tracePtLst>
        <p14:tracePtLst>
          <p14:tracePt t="3770" x="3619500" y="1003300"/>
          <p14:tracePt t="4131" x="3625850" y="1003300"/>
          <p14:tracePt t="4170" x="3632200" y="1003300"/>
          <p14:tracePt t="4186" x="3651250" y="1003300"/>
          <p14:tracePt t="4210" x="3657600" y="1003300"/>
          <p14:tracePt t="4218" x="3676650" y="1009650"/>
          <p14:tracePt t="4228" x="3733800" y="1016000"/>
          <p14:tracePt t="4246" x="3822700" y="1022350"/>
          <p14:tracePt t="4263" x="4019550" y="1041400"/>
          <p14:tracePt t="4279" x="4254500" y="1041400"/>
          <p14:tracePt t="4296" x="4476750" y="1041400"/>
          <p14:tracePt t="4312" x="4762500" y="1041400"/>
          <p14:tracePt t="4331" x="4845050" y="1035050"/>
          <p14:tracePt t="4345" x="5022850" y="1003300"/>
          <p14:tracePt t="4363" x="5099050" y="996950"/>
          <p14:tracePt t="4380" x="5149850" y="990600"/>
          <p14:tracePt t="4398" x="5162550" y="990600"/>
          <p14:tracePt t="4414" x="5181600" y="990600"/>
          <p14:tracePt t="4430" x="5187950" y="990600"/>
          <p14:tracePt t="4447" x="5194300" y="990600"/>
          <p14:tracePt t="4463" x="0" y="0"/>
        </p14:tracePtLst>
        <p14:tracePtLst>
          <p14:tracePt t="9942" x="4514850" y="2413000"/>
          <p14:tracePt t="10307" x="4502150" y="2413000"/>
          <p14:tracePt t="10442" x="4470400" y="2413000"/>
          <p14:tracePt t="10450" x="4445000" y="2419350"/>
          <p14:tracePt t="10459" x="4381500" y="2425700"/>
          <p14:tracePt t="10476" x="4279900" y="2444750"/>
          <p14:tracePt t="10492" x="4197350" y="2444750"/>
          <p14:tracePt t="10509" x="4089400" y="2444750"/>
          <p14:tracePt t="10525" x="3968750" y="2444750"/>
          <p14:tracePt t="10542" x="3835400" y="2444750"/>
          <p14:tracePt t="10558" x="3663950" y="2444750"/>
          <p14:tracePt t="10576" x="3498850" y="2444750"/>
          <p14:tracePt t="10591" x="3346450" y="2444750"/>
          <p14:tracePt t="10608" x="3219450" y="2444750"/>
          <p14:tracePt t="10625" x="3111500" y="2432050"/>
          <p14:tracePt t="10625" x="3079750" y="2425700"/>
          <p14:tracePt t="10642" x="2997200" y="2413000"/>
          <p14:tracePt t="10660" x="2940050" y="2406650"/>
          <p14:tracePt t="10676" x="2901950" y="2400300"/>
          <p14:tracePt t="10693" x="2851150" y="2393950"/>
          <p14:tracePt t="10709" x="2819400" y="2387600"/>
          <p14:tracePt t="10725" x="2813050" y="2381250"/>
          <p14:tracePt t="10742" x="2794000" y="2368550"/>
          <p14:tracePt t="10758" x="2787650" y="2362200"/>
          <p14:tracePt t="10775" x="2768600" y="2343150"/>
          <p14:tracePt t="10792" x="2768600" y="2324100"/>
          <p14:tracePt t="10809" x="2768600" y="2292350"/>
          <p14:tracePt t="10809" x="2768600" y="2286000"/>
          <p14:tracePt t="10826" x="2768600" y="2260600"/>
          <p14:tracePt t="10842" x="2781300" y="2178050"/>
          <p14:tracePt t="10859" x="2832100" y="2114550"/>
          <p14:tracePt t="10875" x="2895600" y="2051050"/>
          <p14:tracePt t="10891" x="2965450" y="1993900"/>
          <p14:tracePt t="10908" x="3048000" y="1955800"/>
          <p14:tracePt t="10924" x="3143250" y="1917700"/>
          <p14:tracePt t="10941" x="3232150" y="1892300"/>
          <p14:tracePt t="10958" x="3302000" y="1873250"/>
          <p14:tracePt t="10974" x="3371850" y="1854200"/>
          <p14:tracePt t="10991" x="3429000" y="1841500"/>
          <p14:tracePt t="11009" x="3492500" y="1822450"/>
          <p14:tracePt t="11025" x="3530600" y="1822450"/>
          <p14:tracePt t="11025" x="3556000" y="1816100"/>
          <p14:tracePt t="11043" x="3613150" y="1816100"/>
          <p14:tracePt t="11059" x="3657600" y="1816100"/>
          <p14:tracePt t="11076" x="3765550" y="1816100"/>
          <p14:tracePt t="11092" x="3892550" y="1816100"/>
          <p14:tracePt t="11107" x="4044950" y="1816100"/>
          <p14:tracePt t="11124" x="4171950" y="1816100"/>
          <p14:tracePt t="11141" x="4273550" y="1816100"/>
          <p14:tracePt t="11158" x="4349750" y="1816100"/>
          <p14:tracePt t="11174" x="4400550" y="1816100"/>
          <p14:tracePt t="11174" x="4413250" y="1816100"/>
          <p14:tracePt t="11195" x="4432300" y="1816100"/>
          <p14:tracePt t="11207" x="4464050" y="1816100"/>
          <p14:tracePt t="11224" x="4495800" y="1816100"/>
          <p14:tracePt t="11224" x="4508500" y="1816100"/>
          <p14:tracePt t="11243" x="4540250" y="1816100"/>
          <p14:tracePt t="11258" x="4565650" y="1816100"/>
          <p14:tracePt t="11275" x="4591050" y="1822450"/>
          <p14:tracePt t="11292" x="4622800" y="1828800"/>
          <p14:tracePt t="11308" x="4635500" y="1828800"/>
          <p14:tracePt t="11326" x="4654550" y="1835150"/>
          <p14:tracePt t="11341" x="4667250" y="1841500"/>
          <p14:tracePt t="11358" x="4679950" y="1841500"/>
          <p14:tracePt t="11375" x="4692650" y="1854200"/>
          <p14:tracePt t="11391" x="4711700" y="1866900"/>
          <p14:tracePt t="11408" x="4730750" y="1892300"/>
          <p14:tracePt t="11425" x="4756150" y="1930400"/>
          <p14:tracePt t="11443" x="4762500" y="1943100"/>
          <p14:tracePt t="11457" x="4787900" y="1974850"/>
          <p14:tracePt t="11475" x="4794250" y="1993900"/>
          <p14:tracePt t="11491" x="4813300" y="2025650"/>
          <p14:tracePt t="11508" x="4819650" y="2044700"/>
          <p14:tracePt t="11525" x="4819650" y="2057400"/>
          <p14:tracePt t="11541" x="4819650" y="2063750"/>
          <p14:tracePt t="11558" x="4819650" y="2082800"/>
          <p14:tracePt t="11576" x="4819650" y="2095500"/>
          <p14:tracePt t="11592" x="4819650" y="2120900"/>
          <p14:tracePt t="11608" x="4819650" y="2139950"/>
          <p14:tracePt t="11624" x="4806950" y="2165350"/>
          <p14:tracePt t="11641" x="4775200" y="2222500"/>
          <p14:tracePt t="11659" x="4749800" y="2254250"/>
          <p14:tracePt t="11676" x="4730750" y="2266950"/>
          <p14:tracePt t="11693" x="4699000" y="2286000"/>
          <p14:tracePt t="11708" x="4686300" y="2286000"/>
          <p14:tracePt t="11725" x="4679950" y="2286000"/>
          <p14:tracePt t="11741" x="4673600" y="2286000"/>
          <p14:tracePt t="11758" x="4667250" y="2292350"/>
          <p14:tracePt t="11774" x="4654550" y="2292350"/>
          <p14:tracePt t="11790" x="0" y="0"/>
        </p14:tracePtLst>
        <p14:tracePtLst>
          <p14:tracePt t="13606" x="5441950" y="2279650"/>
          <p14:tracePt t="14187" x="5435600" y="2279650"/>
          <p14:tracePt t="14195" x="5448300" y="2286000"/>
          <p14:tracePt t="14226" x="5473700" y="2292350"/>
          <p14:tracePt t="14234" x="5505450" y="2305050"/>
          <p14:tracePt t="14243" x="5537200" y="2305050"/>
          <p14:tracePt t="14257" x="5638800" y="2317750"/>
          <p14:tracePt t="14275" x="5695950" y="2317750"/>
          <p14:tracePt t="14294" x="5740400" y="2317750"/>
          <p14:tracePt t="14307" x="5759450" y="2317750"/>
          <p14:tracePt t="14326" x="5778500" y="2317750"/>
          <p14:tracePt t="14340" x="5784850" y="2317750"/>
          <p14:tracePt t="14363" x="5791200" y="2317750"/>
          <p14:tracePt t="14379" x="5797550" y="2317750"/>
          <p14:tracePt t="14458" x="5810250" y="2317750"/>
          <p14:tracePt t="14490" x="5816600" y="2317750"/>
          <p14:tracePt t="14522" x="5822950" y="2317750"/>
          <p14:tracePt t="14530" x="5829300" y="2317750"/>
          <p14:tracePt t="14540" x="5848350" y="2317750"/>
          <p14:tracePt t="14557" x="5854700" y="2317750"/>
          <p14:tracePt t="14706" x="0" y="0"/>
        </p14:tracePtLst>
        <p14:tracePtLst>
          <p14:tracePt t="15603" x="6997700" y="2279650"/>
          <p14:tracePt t="15628" x="7010400" y="2279650"/>
          <p14:tracePt t="15706" x="7029450" y="2279650"/>
          <p14:tracePt t="15714" x="7054850" y="2279650"/>
          <p14:tracePt t="15725" x="7143750" y="2279650"/>
          <p14:tracePt t="15740" x="7296150" y="2279650"/>
          <p14:tracePt t="15757" x="7467600" y="2279650"/>
          <p14:tracePt t="15774" x="7613650" y="2279650"/>
          <p14:tracePt t="15790" x="7702550" y="2279650"/>
          <p14:tracePt t="15808" x="7721600" y="2279650"/>
          <p14:tracePt t="15823" x="7734300" y="2266950"/>
          <p14:tracePt t="15839" x="7740650" y="2266950"/>
          <p14:tracePt t="15882" x="7753350" y="2266950"/>
          <p14:tracePt t="15891" x="7778750" y="2266950"/>
          <p14:tracePt t="15899" x="7797800" y="2266950"/>
          <p14:tracePt t="15907" x="7848600" y="2260600"/>
          <p14:tracePt t="15923" x="7880350" y="2254250"/>
          <p14:tracePt t="15939" x="0" y="0"/>
        </p14:tracePtLst>
        <p14:tracePtLst>
          <p14:tracePt t="16082" x="1530350" y="2768600"/>
          <p14:tracePt t="16963" x="1530350" y="2774950"/>
          <p14:tracePt t="17012" x="1543050" y="2774950"/>
          <p14:tracePt t="17018" x="1555750" y="2781300"/>
          <p14:tracePt t="17026" x="1581150" y="2794000"/>
          <p14:tracePt t="17038" x="1631950" y="2794000"/>
          <p14:tracePt t="17055" x="1771650" y="2800350"/>
          <p14:tracePt t="17075" x="1828800" y="2800350"/>
          <p14:tracePt t="17088" x="1879600" y="2800350"/>
          <p14:tracePt t="17088" x="1885950" y="2800350"/>
          <p14:tracePt t="17107" x="1898650" y="2800350"/>
          <p14:tracePt t="17123" x="0" y="0"/>
        </p14:tracePtLst>
        <p14:tracePtLst>
          <p14:tracePt t="18186" x="3917950" y="3302000"/>
          <p14:tracePt t="18875" x="3911600" y="3308350"/>
          <p14:tracePt t="18994" x="3911600" y="3327400"/>
          <p14:tracePt t="19005" x="3905250" y="3340100"/>
          <p14:tracePt t="19010" x="3892550" y="3359150"/>
          <p14:tracePt t="19021" x="3873500" y="3371850"/>
          <p14:tracePt t="19038" x="3841750" y="3397250"/>
          <p14:tracePt t="19054" x="3790950" y="3422650"/>
          <p14:tracePt t="19071" x="3721100" y="3429000"/>
          <p14:tracePt t="19087" x="3651250" y="3448050"/>
          <p14:tracePt t="19104" x="3587750" y="3467100"/>
          <p14:tracePt t="19121" x="3517900" y="3467100"/>
          <p14:tracePt t="19121" x="3505200" y="3467100"/>
          <p14:tracePt t="19139" x="3441700" y="3467100"/>
          <p14:tracePt t="19155" x="3384550" y="3467100"/>
          <p14:tracePt t="19171" x="3333750" y="3467100"/>
          <p14:tracePt t="19188" x="3295650" y="3454400"/>
          <p14:tracePt t="19205" x="3276600" y="3435350"/>
          <p14:tracePt t="19222" x="3257550" y="3416300"/>
          <p14:tracePt t="19238" x="3244850" y="3371850"/>
          <p14:tracePt t="19255" x="3232150" y="3340100"/>
          <p14:tracePt t="19271" x="3225800" y="3302000"/>
          <p14:tracePt t="19287" x="3225800" y="3257550"/>
          <p14:tracePt t="19304" x="3225800" y="3181350"/>
          <p14:tracePt t="19322" x="3225800" y="3155950"/>
          <p14:tracePt t="19337" x="3276600" y="3105150"/>
          <p14:tracePt t="19337" x="3314700" y="3067050"/>
          <p14:tracePt t="19355" x="3378200" y="2997200"/>
          <p14:tracePt t="19371" x="3473450" y="2952750"/>
          <p14:tracePt t="19387" x="3575050" y="2908300"/>
          <p14:tracePt t="19404" x="3670300" y="2882900"/>
          <p14:tracePt t="19421" x="3746500" y="2857500"/>
          <p14:tracePt t="19438" x="3778250" y="2857500"/>
          <p14:tracePt t="19454" x="3790950" y="2857500"/>
          <p14:tracePt t="19472" x="3810000" y="2857500"/>
          <p14:tracePt t="19488" x="3829050" y="2863850"/>
          <p14:tracePt t="19505" x="3873500" y="2889250"/>
          <p14:tracePt t="19521" x="3943350" y="2952750"/>
          <p14:tracePt t="19521" x="3981450" y="2990850"/>
          <p14:tracePt t="19539" x="4070350" y="3079750"/>
          <p14:tracePt t="19555" x="4127500" y="3149600"/>
          <p14:tracePt t="19571" x="4159250" y="3200400"/>
          <p14:tracePt t="19587" x="4178300" y="3244850"/>
          <p14:tracePt t="19604" x="4184650" y="3270250"/>
          <p14:tracePt t="19621" x="4191000" y="3308350"/>
          <p14:tracePt t="19638" x="4191000" y="3327400"/>
          <p14:tracePt t="19654" x="4191000" y="3359150"/>
          <p14:tracePt t="19671" x="4171950" y="3390900"/>
          <p14:tracePt t="19688" x="4140200" y="3422650"/>
          <p14:tracePt t="19704" x="4108450" y="3435350"/>
          <p14:tracePt t="19721" x="4095750" y="3448050"/>
          <p14:tracePt t="19738" x="4089400" y="3454400"/>
          <p14:tracePt t="19802" x="4083050" y="3454400"/>
          <p14:tracePt t="19802" x="0" y="0"/>
        </p14:tracePtLst>
        <p14:tracePtLst>
          <p14:tracePt t="19820" x="5073650" y="3416300"/>
          <p14:tracePt t="20115" x="5080000" y="3416300"/>
          <p14:tracePt t="20146" x="5080000" y="3422650"/>
          <p14:tracePt t="20155" x="5067300" y="3429000"/>
          <p14:tracePt t="20162" x="5035550" y="3435350"/>
          <p14:tracePt t="20171" x="4895850" y="3460750"/>
          <p14:tracePt t="20187" x="4743450" y="3473450"/>
          <p14:tracePt t="20204" x="4610100" y="3473450"/>
          <p14:tracePt t="20221" x="4502150" y="3473450"/>
          <p14:tracePt t="20237" x="4419600" y="3460750"/>
          <p14:tracePt t="20255" x="4381500" y="3454400"/>
          <p14:tracePt t="20272" x="4368800" y="3454400"/>
          <p14:tracePt t="20289" x="4343400" y="3441700"/>
          <p14:tracePt t="20304" x="4318000" y="3409950"/>
          <p14:tracePt t="20322" x="4311650" y="3384550"/>
          <p14:tracePt t="20337" x="4292600" y="3321050"/>
          <p14:tracePt t="20337" x="4286250" y="3302000"/>
          <p14:tracePt t="20355" x="4286250" y="3238500"/>
          <p14:tracePt t="20371" x="4286250" y="3194050"/>
          <p14:tracePt t="20388" x="4286250" y="3155950"/>
          <p14:tracePt t="20404" x="4292600" y="3124200"/>
          <p14:tracePt t="20420" x="4298950" y="3105150"/>
          <p14:tracePt t="20437" x="4330700" y="3079750"/>
          <p14:tracePt t="20454" x="4375150" y="3048000"/>
          <p14:tracePt t="20471" x="4438650" y="3035300"/>
          <p14:tracePt t="20487" x="4527550" y="3003550"/>
          <p14:tracePt t="20506" x="4648200" y="2990850"/>
          <p14:tracePt t="20521" x="4851400" y="2965450"/>
          <p14:tracePt t="20539" x="4914900" y="2952750"/>
          <p14:tracePt t="20553" x="5016500" y="2946400"/>
          <p14:tracePt t="20571" x="5048250" y="2946400"/>
          <p14:tracePt t="20587" x="5080000" y="2946400"/>
          <p14:tracePt t="20604" x="5099050" y="2946400"/>
          <p14:tracePt t="20620" x="5130800" y="2946400"/>
          <p14:tracePt t="20638" x="5175250" y="2971800"/>
          <p14:tracePt t="20654" x="5238750" y="3003550"/>
          <p14:tracePt t="20671" x="5302250" y="3035300"/>
          <p14:tracePt t="20687" x="5353050" y="3073400"/>
          <p14:tracePt t="20705" x="5378450" y="3092450"/>
          <p14:tracePt t="20721" x="5391150" y="3105150"/>
          <p14:tracePt t="20721" x="5403850" y="3124200"/>
          <p14:tracePt t="20739" x="5422900" y="3155950"/>
          <p14:tracePt t="20756" x="5422900" y="3187700"/>
          <p14:tracePt t="20773" x="5422900" y="3244850"/>
          <p14:tracePt t="20788" x="5422900" y="3295650"/>
          <p14:tracePt t="20804" x="5359400" y="3359150"/>
          <p14:tracePt t="20823" x="5264150" y="3409950"/>
          <p14:tracePt t="20838" x="5175250" y="3429000"/>
          <p14:tracePt t="20854" x="5086350" y="3435350"/>
          <p14:tracePt t="20871" x="5022850" y="3435350"/>
          <p14:tracePt t="20887" x="4978400" y="3435350"/>
          <p14:tracePt t="20904" x="4965700" y="3435350"/>
          <p14:tracePt t="20921" x="4953000" y="3435350"/>
          <p14:tracePt t="20962" x="0" y="0"/>
        </p14:tracePtLst>
        <p14:tracePtLst>
          <p14:tracePt t="28747" x="2400300" y="4171950"/>
          <p14:tracePt t="29026" x="2406650" y="4171950"/>
          <p14:tracePt t="29186" x="2413000" y="4165600"/>
          <p14:tracePt t="29195" x="2432050" y="4165600"/>
          <p14:tracePt t="29210" x="2438400" y="4165600"/>
          <p14:tracePt t="29219" x="2476500" y="4165600"/>
          <p14:tracePt t="29236" x="2520950" y="4165600"/>
          <p14:tracePt t="29251" x="2565400" y="4165600"/>
          <p14:tracePt t="29267" x="2609850" y="4165600"/>
          <p14:tracePt t="29284" x="2641600" y="4165600"/>
          <p14:tracePt t="29302" x="2679700" y="4165600"/>
          <p14:tracePt t="29319" x="2705100" y="4165600"/>
          <p14:tracePt t="29334" x="2724150" y="4165600"/>
          <p14:tracePt t="29351" x="2736850" y="4165600"/>
          <p14:tracePt t="29367" x="2743200" y="4165600"/>
          <p14:tracePt t="29383" x="2749550" y="4165600"/>
          <p14:tracePt t="29401" x="2774950" y="4165600"/>
          <p14:tracePt t="29419" x="2794000" y="4165600"/>
          <p14:tracePt t="29435" x="2819400" y="4165600"/>
          <p14:tracePt t="29453" x="2838450" y="4165600"/>
          <p14:tracePt t="29467" x="2851150" y="4165600"/>
          <p14:tracePt t="29483" x="2863850" y="4165600"/>
          <p14:tracePt t="29500" x="2889250" y="4165600"/>
          <p14:tracePt t="29517" x="2921000" y="4165600"/>
          <p14:tracePt t="29534" x="2946400" y="4165600"/>
          <p14:tracePt t="29552" x="2965450" y="4165600"/>
          <p14:tracePt t="29569" x="2990850" y="4165600"/>
          <p14:tracePt t="29584" x="3009900" y="4171950"/>
          <p14:tracePt t="29600" x="3035300" y="4171950"/>
          <p14:tracePt t="29617" x="3079750" y="4178300"/>
          <p14:tracePt t="29617" x="3105150" y="4184650"/>
          <p14:tracePt t="29635" x="3149600" y="4184650"/>
          <p14:tracePt t="29651" x="3181350" y="4184650"/>
          <p14:tracePt t="29668" x="3213100" y="4197350"/>
          <p14:tracePt t="29684" x="3232150" y="4197350"/>
          <p14:tracePt t="29702" x="3244850" y="4197350"/>
          <p14:tracePt t="29730" x="3251200" y="4197350"/>
          <p14:tracePt t="29738" x="3270250" y="4197350"/>
          <p14:tracePt t="29754" x="3276600" y="4197350"/>
          <p14:tracePt t="29767" x="3308350" y="4197350"/>
          <p14:tracePt t="29784" x="3333750" y="4197350"/>
          <p14:tracePt t="29784" x="3352800" y="4197350"/>
          <p14:tracePt t="29803" x="3359150" y="4197350"/>
          <p14:tracePt t="29817" x="3384550" y="4197350"/>
          <p14:tracePt t="29836" x="3397250" y="4203700"/>
          <p14:tracePt t="29851" x="3409950" y="4203700"/>
          <p14:tracePt t="29867" x="3435350" y="4210050"/>
          <p14:tracePt t="29884" x="3448050" y="4210050"/>
          <p14:tracePt t="29900" x="3460750" y="4210050"/>
          <p14:tracePt t="29917" x="3467100" y="4210050"/>
          <p14:tracePt t="29933" x="3473450" y="4210050"/>
          <p14:tracePt t="29950" x="3479800" y="4210050"/>
          <p14:tracePt t="29966" x="3486150" y="4210050"/>
          <p14:tracePt t="29983" x="3498850" y="4210050"/>
          <p14:tracePt t="30000" x="3505200" y="4210050"/>
          <p14:tracePt t="30026" x="3517900" y="4216400"/>
          <p14:tracePt t="30034" x="3517900" y="4222750"/>
          <p14:tracePt t="30049" x="3530600" y="4222750"/>
          <p14:tracePt t="30049" x="3536950" y="4222750"/>
          <p14:tracePt t="30067" x="3549650" y="4222750"/>
          <p14:tracePt t="30083" x="3568700" y="4229100"/>
          <p14:tracePt t="30099" x="3575050" y="4229100"/>
          <p14:tracePt t="30116" x="3594100" y="4229100"/>
          <p14:tracePt t="30134" x="3613150" y="4229100"/>
          <p14:tracePt t="30149" x="3625850" y="4229100"/>
          <p14:tracePt t="30166" x="3644900" y="4229100"/>
          <p14:tracePt t="30183" x="3663950" y="4229100"/>
          <p14:tracePt t="30199" x="3683000" y="4229100"/>
          <p14:tracePt t="30216" x="3702050" y="4229100"/>
          <p14:tracePt t="30233" x="3714750" y="4229100"/>
          <p14:tracePt t="30249" x="3721100" y="4229100"/>
          <p14:tracePt t="30266" x="3727450" y="4229100"/>
          <p14:tracePt t="30475" x="3740150" y="4229100"/>
          <p14:tracePt t="30482" x="3746500" y="4229100"/>
          <p14:tracePt t="30506" x="3752850" y="4229100"/>
          <p14:tracePt t="30522" x="3765550" y="4229100"/>
          <p14:tracePt t="30530" x="3771900" y="4229100"/>
          <p14:tracePt t="30538" x="3790950" y="4229100"/>
          <p14:tracePt t="30554" x="3797300" y="4229100"/>
          <p14:tracePt t="30566" x="3810000" y="4229100"/>
          <p14:tracePt t="30594" x="3816350" y="4229100"/>
          <p14:tracePt t="30610" x="3822700" y="4229100"/>
          <p14:tracePt t="30660" x="3829050" y="4229100"/>
          <p14:tracePt t="30675" x="3835400" y="4229100"/>
          <p14:tracePt t="30699" x="3841750" y="4229100"/>
          <p14:tracePt t="30706" x="3848100" y="4229100"/>
          <p14:tracePt t="30730" x="3854450" y="4229100"/>
          <p14:tracePt t="30746" x="3860800" y="4229100"/>
          <p14:tracePt t="30762" x="3867150" y="4229100"/>
          <p14:tracePt t="30778" x="3879850" y="4229100"/>
          <p14:tracePt t="30810" x="3886200" y="4229100"/>
          <p14:tracePt t="30834" x="3892550" y="4229100"/>
          <p14:tracePt t="30851" x="3898900" y="4229100"/>
          <p14:tracePt t="30867" x="3905250" y="4229100"/>
          <p14:tracePt t="30883" x="3911600" y="4229100"/>
          <p14:tracePt t="30898" x="3917950" y="4229100"/>
          <p14:tracePt t="30922" x="3924300" y="4229100"/>
          <p14:tracePt t="30954" x="3930650" y="4229100"/>
          <p14:tracePt t="30979" x="0" y="0"/>
        </p14:tracePtLst>
      </p14:laserTraceLst>
    </p:ext>
  </p:extLst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10217</TotalTime>
  <Words>15313</Words>
  <Application>Microsoft Office PowerPoint</Application>
  <PresentationFormat>如螢幕大小 (4:3)</PresentationFormat>
  <Paragraphs>1718</Paragraphs>
  <Slides>175</Slides>
  <Notes>15</Notes>
  <HiddenSlides>0</HiddenSlides>
  <MMClips>1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175</vt:i4>
      </vt:variant>
    </vt:vector>
  </HeadingPairs>
  <TitlesOfParts>
    <vt:vector size="192" baseType="lpstr">
      <vt:lpstr>Iansui 094</vt:lpstr>
      <vt:lpstr>IHQQBH+¼Ð·¢Åé</vt:lpstr>
      <vt:lpstr>QFIBMW+Times New Roman</vt:lpstr>
      <vt:lpstr>宋体</vt:lpstr>
      <vt:lpstr>华文新魏</vt:lpstr>
      <vt:lpstr>文鼎粗行楷</vt:lpstr>
      <vt:lpstr>文鼎粗隸</vt:lpstr>
      <vt:lpstr>細明體</vt:lpstr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Wingdings 2</vt:lpstr>
      <vt:lpstr>Diseño predeterminado</vt:lpstr>
      <vt:lpstr>公職人員財產申報法 暨公職人員利益衝突迴避法 重點解析</vt:lpstr>
      <vt:lpstr>PowerPoint 簡報</vt:lpstr>
      <vt:lpstr> 公職人員財產申報法簡介</vt:lpstr>
      <vt:lpstr>前言-財產申報重要性</vt:lpstr>
      <vt:lpstr>前言-財產申報重要性</vt:lpstr>
      <vt:lpstr>應財產申報之人員</vt:lpstr>
      <vt:lpstr>應財產申報之人員</vt:lpstr>
      <vt:lpstr>應財產申報之人員</vt:lpstr>
      <vt:lpstr>應財產申報之人員</vt:lpstr>
      <vt:lpstr>財產申報之類別</vt:lpstr>
      <vt:lpstr>申報人、配偶、未成年子女之所有 應申報財產，應一併申報! </vt:lpstr>
      <vt:lpstr>財產申報項目 </vt:lpstr>
      <vt:lpstr>財產申報項目 </vt:lpstr>
      <vt:lpstr>財產申報項目 </vt:lpstr>
      <vt:lpstr>財產申報項目 </vt:lpstr>
      <vt:lpstr>財產申報授權作業 </vt:lpstr>
      <vt:lpstr>財產申報授權作業 </vt:lpstr>
      <vt:lpstr>財產申報授權作業 </vt:lpstr>
      <vt:lpstr>財產申報授權作業 </vt:lpstr>
      <vt:lpstr>財產申報授權作業 </vt:lpstr>
      <vt:lpstr>財產申報授權作業 </vt:lpstr>
      <vt:lpstr>財產申報授權作業 </vt:lpstr>
      <vt:lpstr>財產申報授權作業 </vt:lpstr>
      <vt:lpstr>財產申報授權作業 </vt:lpstr>
      <vt:lpstr>財產申報授權作業 </vt:lpstr>
      <vt:lpstr>財產申報授權作業 </vt:lpstr>
      <vt:lpstr>財產申報授權作業 </vt:lpstr>
      <vt:lpstr>財產申報授權作業 </vt:lpstr>
      <vt:lpstr>財產申報授權作業 </vt:lpstr>
      <vt:lpstr>財產申報授權作業 </vt:lpstr>
      <vt:lpstr>財產申報授權作業 </vt:lpstr>
      <vt:lpstr>財產申報授權作業 </vt:lpstr>
      <vt:lpstr>財產申報授權作業 </vt:lpstr>
      <vt:lpstr>財產申報授權作業 </vt:lpstr>
      <vt:lpstr>財產申報授權作業 </vt:lpstr>
      <vt:lpstr>財產申報授權作業 </vt:lpstr>
      <vt:lpstr>財產申報授權作業 </vt:lpstr>
      <vt:lpstr>財產申報作業 </vt:lpstr>
      <vt:lpstr>財產申報作業 </vt:lpstr>
      <vt:lpstr>財產申報作業 </vt:lpstr>
      <vt:lpstr>財產申報作業 </vt:lpstr>
      <vt:lpstr>財產申報作業 </vt:lpstr>
      <vt:lpstr>財產申報作業 </vt:lpstr>
      <vt:lpstr>財產申報作業 </vt:lpstr>
      <vt:lpstr>財產申報作業 </vt:lpstr>
      <vt:lpstr>財產申報作業 </vt:lpstr>
      <vt:lpstr>財產申報作業 </vt:lpstr>
      <vt:lpstr>財產申報作業 </vt:lpstr>
      <vt:lpstr>財產申報作業 </vt:lpstr>
      <vt:lpstr>財產申報作業 </vt:lpstr>
      <vt:lpstr>財產申報作業 </vt:lpstr>
      <vt:lpstr>財產申報作業 </vt:lpstr>
      <vt:lpstr>財產申報作業 </vt:lpstr>
      <vt:lpstr>財產申報作業 </vt:lpstr>
      <vt:lpstr>財產申報作業 </vt:lpstr>
      <vt:lpstr>財產申報作業 </vt:lpstr>
      <vt:lpstr>有獎徵答 </vt:lpstr>
      <vt:lpstr>有獎徵答 </vt:lpstr>
      <vt:lpstr>有獎徵答 </vt:lpstr>
      <vt:lpstr>有獎徵答 </vt:lpstr>
      <vt:lpstr>有獎徵答 </vt:lpstr>
      <vt:lpstr>有獎徵答 </vt:lpstr>
      <vt:lpstr> 公職人員利益衝突迴避法簡介</vt:lpstr>
      <vt:lpstr> 公職人員利益衝突迴避法簡介</vt:lpstr>
      <vt:lpstr> 公職人員利益衝突迴避法簡介</vt:lpstr>
      <vt:lpstr> 公職人員利益衝突迴避法簡介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簡報</vt:lpstr>
      <vt:lpstr>PowerPoint 簡報</vt:lpstr>
      <vt:lpstr>PowerPoint 簡報</vt:lpstr>
      <vt:lpstr>PowerPoint 簡報</vt:lpstr>
      <vt:lpstr> </vt:lpstr>
      <vt:lpstr>PowerPoint 簡報</vt:lpstr>
      <vt:lpstr>PowerPoint 簡報</vt:lpstr>
      <vt:lpstr>PowerPoint 簡報</vt:lpstr>
      <vt:lpstr>PowerPoint 簡報</vt:lpstr>
      <vt:lpstr> </vt:lpstr>
      <vt:lpstr>PowerPoint 簡報</vt:lpstr>
      <vt:lpstr> </vt:lpstr>
      <vt:lpstr> </vt:lpstr>
      <vt:lpstr>PowerPoint 簡報</vt:lpstr>
      <vt:lpstr>PowerPoint 簡報</vt:lpstr>
      <vt:lpstr> </vt:lpstr>
      <vt:lpstr> </vt:lpstr>
      <vt:lpstr>PowerPoint 簡報</vt:lpstr>
      <vt:lpstr> </vt:lpstr>
      <vt:lpstr> </vt:lpstr>
      <vt:lpstr> </vt:lpstr>
      <vt:lpstr> </vt:lpstr>
      <vt:lpstr>PowerPoint 簡報</vt:lpstr>
      <vt:lpstr> </vt:lpstr>
      <vt:lpstr> </vt:lpstr>
      <vt:lpstr> </vt:lpstr>
      <vt:lpstr> </vt:lpstr>
      <vt:lpstr>PowerPoint 簡報</vt:lpstr>
      <vt:lpstr>PowerPoint 簡報</vt:lpstr>
      <vt:lpstr>PowerPoint 簡報</vt:lpstr>
      <vt:lpstr> </vt:lpstr>
      <vt:lpstr>PowerPoint 簡報</vt:lpstr>
      <vt:lpstr> </vt:lpstr>
      <vt:lpstr> </vt:lpstr>
      <vt:lpstr>PowerPoint 簡報</vt:lpstr>
      <vt:lpstr>PowerPoint 簡報</vt:lpstr>
      <vt:lpstr>PowerPoint 簡報</vt:lpstr>
      <vt:lpstr>PowerPoint 簡報</vt:lpstr>
      <vt:lpstr>PowerPoint 簡報</vt:lpstr>
      <vt:lpstr> </vt:lpstr>
      <vt:lpstr>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</vt:lpstr>
      <vt:lpstr>PowerPoint 簡報</vt:lpstr>
      <vt:lpstr> </vt:lpstr>
      <vt:lpstr> </vt:lpstr>
      <vt:lpstr> </vt:lpstr>
      <vt:lpstr> </vt:lpstr>
      <vt:lpstr> </vt:lpstr>
      <vt:lpstr>PowerPoint 簡報</vt:lpstr>
      <vt:lpstr>PowerPoint 簡報</vt:lpstr>
      <vt:lpstr>PowerPoint 簡報</vt:lpstr>
      <vt:lpstr>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</vt:lpstr>
      <vt:lpstr>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違法案例 </vt:lpstr>
      <vt:lpstr>違法案例 </vt:lpstr>
      <vt:lpstr>違法案例 </vt:lpstr>
      <vt:lpstr>違法案例 </vt:lpstr>
      <vt:lpstr>違法案例 </vt:lpstr>
      <vt:lpstr>PowerPoint 簡報</vt:lpstr>
      <vt:lpstr>PowerPoint 簡報</vt:lpstr>
      <vt:lpstr>PowerPoint 簡報</vt:lpstr>
    </vt:vector>
  </TitlesOfParts>
  <Company>Siracusa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Texto</dc:title>
  <dc:creator>Mariajose</dc:creator>
  <cp:lastModifiedBy>徐麗雪</cp:lastModifiedBy>
  <cp:revision>893</cp:revision>
  <cp:lastPrinted>2025-08-07T02:42:24Z</cp:lastPrinted>
  <dcterms:created xsi:type="dcterms:W3CDTF">2008-10-16T00:38:52Z</dcterms:created>
  <dcterms:modified xsi:type="dcterms:W3CDTF">2025-08-07T08:24:12Z</dcterms:modified>
</cp:coreProperties>
</file>